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png" ContentType="image/png"/>
  <Default Extension="jpg" ContentType="image/jp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212121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D8DE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212121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D8DE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212121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670814" y="1322837"/>
            <a:ext cx="2506345" cy="3116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213954" y="790495"/>
            <a:ext cx="2848609" cy="343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14141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D6C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579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496646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212121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D6C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1200" y="348099"/>
            <a:ext cx="6997065" cy="744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212121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59102" y="1489635"/>
            <a:ext cx="3797300" cy="2144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7" Type="http://schemas.openxmlformats.org/officeDocument/2006/relationships/image" Target="../media/image1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phasia.ca/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hyperlink" Target="https://brainandcommunication.ca/acquired-brain-injury-research-and-resources/" TargetMode="External"/><Relationship Id="rId7" Type="http://schemas.openxmlformats.org/officeDocument/2006/relationships/image" Target="../media/image36.jpg"/><Relationship Id="rId8" Type="http://schemas.openxmlformats.org/officeDocument/2006/relationships/image" Target="../media/image37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hyperlink" Target="https://www.loveyourbrain.com/resources" TargetMode="External"/><Relationship Id="rId6" Type="http://schemas.openxmlformats.org/officeDocument/2006/relationships/image" Target="../media/image41.jpg"/><Relationship Id="rId7" Type="http://schemas.openxmlformats.org/officeDocument/2006/relationships/image" Target="../media/image42.jpg"/><Relationship Id="rId8" Type="http://schemas.openxmlformats.org/officeDocument/2006/relationships/image" Target="../media/image43.jpg"/><Relationship Id="rId9" Type="http://schemas.openxmlformats.org/officeDocument/2006/relationships/image" Target="../media/image44.jpg"/><Relationship Id="rId10" Type="http://schemas.openxmlformats.org/officeDocument/2006/relationships/image" Target="../media/image45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hyperlink" Target="https://constanttherapyhealth.com/wp-content/uploads/2020/03/10-Principles-of-Neuroplasticity.pdf" TargetMode="External"/><Relationship Id="rId4" Type="http://schemas.openxmlformats.org/officeDocument/2006/relationships/hyperlink" Target="http://therapyinsights.com/" TargetMode="Externa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080/02687030701282595" TargetMode="External"/><Relationship Id="rId3" Type="http://schemas.openxmlformats.org/officeDocument/2006/relationships/hyperlink" Target="http://www.brainandlife.org/articles/understanding-aphasia-is-crucial-to-recovery-for-patients-and-caregivers/" TargetMode="External"/><Relationship Id="rId4" Type="http://schemas.openxmlformats.org/officeDocument/2006/relationships/hyperlink" Target="https://doi.org/10.1080/02687038.2016.1218436" TargetMode="External"/><Relationship Id="rId5" Type="http://schemas.openxmlformats.org/officeDocument/2006/relationships/image" Target="../media/image47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hyperlink" Target="https://doi.org//10.1310/tsr1504-325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427548" y="847607"/>
            <a:ext cx="1717039" cy="3448685"/>
          </a:xfrm>
          <a:custGeom>
            <a:avLst/>
            <a:gdLst/>
            <a:ahLst/>
            <a:cxnLst/>
            <a:rect l="l" t="t" r="r" b="b"/>
            <a:pathLst>
              <a:path w="1717040" h="3448685">
                <a:moveTo>
                  <a:pt x="1716450" y="3448303"/>
                </a:moveTo>
                <a:lnTo>
                  <a:pt x="1668354" y="3447430"/>
                </a:lnTo>
                <a:lnTo>
                  <a:pt x="1620580" y="3445252"/>
                </a:lnTo>
                <a:lnTo>
                  <a:pt x="1573153" y="3441788"/>
                </a:lnTo>
                <a:lnTo>
                  <a:pt x="1526091" y="3437054"/>
                </a:lnTo>
                <a:lnTo>
                  <a:pt x="1479411" y="3431068"/>
                </a:lnTo>
                <a:lnTo>
                  <a:pt x="1433131" y="3423847"/>
                </a:lnTo>
                <a:lnTo>
                  <a:pt x="1387266" y="3415408"/>
                </a:lnTo>
                <a:lnTo>
                  <a:pt x="1341835" y="3405767"/>
                </a:lnTo>
                <a:lnTo>
                  <a:pt x="1296854" y="3394944"/>
                </a:lnTo>
                <a:lnTo>
                  <a:pt x="1252341" y="3382953"/>
                </a:lnTo>
                <a:lnTo>
                  <a:pt x="1208313" y="3369814"/>
                </a:lnTo>
                <a:lnTo>
                  <a:pt x="1164786" y="3355542"/>
                </a:lnTo>
                <a:lnTo>
                  <a:pt x="1121778" y="3340155"/>
                </a:lnTo>
                <a:lnTo>
                  <a:pt x="1079306" y="3323671"/>
                </a:lnTo>
                <a:lnTo>
                  <a:pt x="1037387" y="3306106"/>
                </a:lnTo>
                <a:lnTo>
                  <a:pt x="996038" y="3287477"/>
                </a:lnTo>
                <a:lnTo>
                  <a:pt x="955276" y="3267802"/>
                </a:lnTo>
                <a:lnTo>
                  <a:pt x="915119" y="3247098"/>
                </a:lnTo>
                <a:lnTo>
                  <a:pt x="875583" y="3225383"/>
                </a:lnTo>
                <a:lnTo>
                  <a:pt x="836685" y="3202672"/>
                </a:lnTo>
                <a:lnTo>
                  <a:pt x="798444" y="3178984"/>
                </a:lnTo>
                <a:lnTo>
                  <a:pt x="760875" y="3154335"/>
                </a:lnTo>
                <a:lnTo>
                  <a:pt x="723995" y="3128744"/>
                </a:lnTo>
                <a:lnTo>
                  <a:pt x="687823" y="3102226"/>
                </a:lnTo>
                <a:lnTo>
                  <a:pt x="652375" y="3074799"/>
                </a:lnTo>
                <a:lnTo>
                  <a:pt x="617667" y="3046481"/>
                </a:lnTo>
                <a:lnTo>
                  <a:pt x="583718" y="3017288"/>
                </a:lnTo>
                <a:lnTo>
                  <a:pt x="550544" y="2987238"/>
                </a:lnTo>
                <a:lnTo>
                  <a:pt x="518163" y="2956348"/>
                </a:lnTo>
                <a:lnTo>
                  <a:pt x="486591" y="2924635"/>
                </a:lnTo>
                <a:lnTo>
                  <a:pt x="455846" y="2892115"/>
                </a:lnTo>
                <a:lnTo>
                  <a:pt x="425944" y="2858808"/>
                </a:lnTo>
                <a:lnTo>
                  <a:pt x="396904" y="2824728"/>
                </a:lnTo>
                <a:lnTo>
                  <a:pt x="368741" y="2789895"/>
                </a:lnTo>
                <a:lnTo>
                  <a:pt x="341473" y="2754324"/>
                </a:lnTo>
                <a:lnTo>
                  <a:pt x="315117" y="2718034"/>
                </a:lnTo>
                <a:lnTo>
                  <a:pt x="289691" y="2681040"/>
                </a:lnTo>
                <a:lnTo>
                  <a:pt x="265210" y="2643362"/>
                </a:lnTo>
                <a:lnTo>
                  <a:pt x="241694" y="2605014"/>
                </a:lnTo>
                <a:lnTo>
                  <a:pt x="219157" y="2566016"/>
                </a:lnTo>
                <a:lnTo>
                  <a:pt x="197618" y="2526383"/>
                </a:lnTo>
                <a:lnTo>
                  <a:pt x="177094" y="2486134"/>
                </a:lnTo>
                <a:lnTo>
                  <a:pt x="157602" y="2445284"/>
                </a:lnTo>
                <a:lnTo>
                  <a:pt x="139158" y="2403853"/>
                </a:lnTo>
                <a:lnTo>
                  <a:pt x="121781" y="2361856"/>
                </a:lnTo>
                <a:lnTo>
                  <a:pt x="105487" y="2319310"/>
                </a:lnTo>
                <a:lnTo>
                  <a:pt x="90292" y="2276234"/>
                </a:lnTo>
                <a:lnTo>
                  <a:pt x="76215" y="2232644"/>
                </a:lnTo>
                <a:lnTo>
                  <a:pt x="63273" y="2188557"/>
                </a:lnTo>
                <a:lnTo>
                  <a:pt x="51482" y="2143991"/>
                </a:lnTo>
                <a:lnTo>
                  <a:pt x="40859" y="2098962"/>
                </a:lnTo>
                <a:lnTo>
                  <a:pt x="31422" y="2053489"/>
                </a:lnTo>
                <a:lnTo>
                  <a:pt x="23188" y="2007587"/>
                </a:lnTo>
                <a:lnTo>
                  <a:pt x="16174" y="1961274"/>
                </a:lnTo>
                <a:lnTo>
                  <a:pt x="10397" y="1914568"/>
                </a:lnTo>
                <a:lnTo>
                  <a:pt x="5874" y="1867486"/>
                </a:lnTo>
                <a:lnTo>
                  <a:pt x="2622" y="1820044"/>
                </a:lnTo>
                <a:lnTo>
                  <a:pt x="658" y="1772260"/>
                </a:lnTo>
                <a:lnTo>
                  <a:pt x="0" y="1724151"/>
                </a:lnTo>
                <a:lnTo>
                  <a:pt x="658" y="1676043"/>
                </a:lnTo>
                <a:lnTo>
                  <a:pt x="2622" y="1628259"/>
                </a:lnTo>
                <a:lnTo>
                  <a:pt x="5874" y="1580817"/>
                </a:lnTo>
                <a:lnTo>
                  <a:pt x="10397" y="1533735"/>
                </a:lnTo>
                <a:lnTo>
                  <a:pt x="16174" y="1487029"/>
                </a:lnTo>
                <a:lnTo>
                  <a:pt x="23188" y="1440716"/>
                </a:lnTo>
                <a:lnTo>
                  <a:pt x="31422" y="1394814"/>
                </a:lnTo>
                <a:lnTo>
                  <a:pt x="40859" y="1349341"/>
                </a:lnTo>
                <a:lnTo>
                  <a:pt x="51482" y="1304312"/>
                </a:lnTo>
                <a:lnTo>
                  <a:pt x="63273" y="1259746"/>
                </a:lnTo>
                <a:lnTo>
                  <a:pt x="76215" y="1215659"/>
                </a:lnTo>
                <a:lnTo>
                  <a:pt x="90292" y="1172069"/>
                </a:lnTo>
                <a:lnTo>
                  <a:pt x="105487" y="1128993"/>
                </a:lnTo>
                <a:lnTo>
                  <a:pt x="121781" y="1086447"/>
                </a:lnTo>
                <a:lnTo>
                  <a:pt x="139158" y="1044450"/>
                </a:lnTo>
                <a:lnTo>
                  <a:pt x="157602" y="1003019"/>
                </a:lnTo>
                <a:lnTo>
                  <a:pt x="177094" y="962169"/>
                </a:lnTo>
                <a:lnTo>
                  <a:pt x="197618" y="921920"/>
                </a:lnTo>
                <a:lnTo>
                  <a:pt x="219157" y="882287"/>
                </a:lnTo>
                <a:lnTo>
                  <a:pt x="241694" y="843289"/>
                </a:lnTo>
                <a:lnTo>
                  <a:pt x="265210" y="804941"/>
                </a:lnTo>
                <a:lnTo>
                  <a:pt x="289691" y="767263"/>
                </a:lnTo>
                <a:lnTo>
                  <a:pt x="315117" y="730269"/>
                </a:lnTo>
                <a:lnTo>
                  <a:pt x="341473" y="693979"/>
                </a:lnTo>
                <a:lnTo>
                  <a:pt x="368741" y="658408"/>
                </a:lnTo>
                <a:lnTo>
                  <a:pt x="396904" y="623575"/>
                </a:lnTo>
                <a:lnTo>
                  <a:pt x="425944" y="589495"/>
                </a:lnTo>
                <a:lnTo>
                  <a:pt x="455846" y="556188"/>
                </a:lnTo>
                <a:lnTo>
                  <a:pt x="486591" y="523668"/>
                </a:lnTo>
                <a:lnTo>
                  <a:pt x="518163" y="491955"/>
                </a:lnTo>
                <a:lnTo>
                  <a:pt x="550544" y="461065"/>
                </a:lnTo>
                <a:lnTo>
                  <a:pt x="583718" y="431015"/>
                </a:lnTo>
                <a:lnTo>
                  <a:pt x="617667" y="401822"/>
                </a:lnTo>
                <a:lnTo>
                  <a:pt x="652375" y="373504"/>
                </a:lnTo>
                <a:lnTo>
                  <a:pt x="687823" y="346077"/>
                </a:lnTo>
                <a:lnTo>
                  <a:pt x="723995" y="319559"/>
                </a:lnTo>
                <a:lnTo>
                  <a:pt x="760875" y="293968"/>
                </a:lnTo>
                <a:lnTo>
                  <a:pt x="798444" y="269319"/>
                </a:lnTo>
                <a:lnTo>
                  <a:pt x="836685" y="245631"/>
                </a:lnTo>
                <a:lnTo>
                  <a:pt x="875583" y="222920"/>
                </a:lnTo>
                <a:lnTo>
                  <a:pt x="915119" y="201205"/>
                </a:lnTo>
                <a:lnTo>
                  <a:pt x="955276" y="180501"/>
                </a:lnTo>
                <a:lnTo>
                  <a:pt x="996038" y="160826"/>
                </a:lnTo>
                <a:lnTo>
                  <a:pt x="1037387" y="142197"/>
                </a:lnTo>
                <a:lnTo>
                  <a:pt x="1079306" y="124632"/>
                </a:lnTo>
                <a:lnTo>
                  <a:pt x="1121778" y="108148"/>
                </a:lnTo>
                <a:lnTo>
                  <a:pt x="1164786" y="92761"/>
                </a:lnTo>
                <a:lnTo>
                  <a:pt x="1208313" y="78489"/>
                </a:lnTo>
                <a:lnTo>
                  <a:pt x="1252341" y="65350"/>
                </a:lnTo>
                <a:lnTo>
                  <a:pt x="1296854" y="53359"/>
                </a:lnTo>
                <a:lnTo>
                  <a:pt x="1341835" y="42535"/>
                </a:lnTo>
                <a:lnTo>
                  <a:pt x="1387266" y="32895"/>
                </a:lnTo>
                <a:lnTo>
                  <a:pt x="1433131" y="24456"/>
                </a:lnTo>
                <a:lnTo>
                  <a:pt x="1479411" y="17235"/>
                </a:lnTo>
                <a:lnTo>
                  <a:pt x="1526091" y="11249"/>
                </a:lnTo>
                <a:lnTo>
                  <a:pt x="1573153" y="6515"/>
                </a:lnTo>
                <a:lnTo>
                  <a:pt x="1620580" y="3051"/>
                </a:lnTo>
                <a:lnTo>
                  <a:pt x="1668354" y="873"/>
                </a:lnTo>
                <a:lnTo>
                  <a:pt x="1716450" y="0"/>
                </a:lnTo>
                <a:lnTo>
                  <a:pt x="1716450" y="3448303"/>
                </a:lnTo>
                <a:close/>
              </a:path>
            </a:pathLst>
          </a:custGeom>
          <a:solidFill>
            <a:srgbClr val="C8D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854911"/>
            <a:ext cx="1565910" cy="3434079"/>
          </a:xfrm>
          <a:custGeom>
            <a:avLst/>
            <a:gdLst/>
            <a:ahLst/>
            <a:cxnLst/>
            <a:rect l="l" t="t" r="r" b="b"/>
            <a:pathLst>
              <a:path w="1565910" h="3434079">
                <a:moveTo>
                  <a:pt x="0" y="3433695"/>
                </a:moveTo>
                <a:lnTo>
                  <a:pt x="0" y="0"/>
                </a:lnTo>
                <a:lnTo>
                  <a:pt x="39219" y="3944"/>
                </a:lnTo>
                <a:lnTo>
                  <a:pt x="85899" y="9931"/>
                </a:lnTo>
                <a:lnTo>
                  <a:pt x="132180" y="17152"/>
                </a:lnTo>
                <a:lnTo>
                  <a:pt x="178044" y="25591"/>
                </a:lnTo>
                <a:lnTo>
                  <a:pt x="223475" y="35231"/>
                </a:lnTo>
                <a:lnTo>
                  <a:pt x="268456" y="46055"/>
                </a:lnTo>
                <a:lnTo>
                  <a:pt x="312969" y="58045"/>
                </a:lnTo>
                <a:lnTo>
                  <a:pt x="356998" y="71185"/>
                </a:lnTo>
                <a:lnTo>
                  <a:pt x="400524" y="85457"/>
                </a:lnTo>
                <a:lnTo>
                  <a:pt x="443532" y="100843"/>
                </a:lnTo>
                <a:lnTo>
                  <a:pt x="486004" y="117328"/>
                </a:lnTo>
                <a:lnTo>
                  <a:pt x="527923" y="134893"/>
                </a:lnTo>
                <a:lnTo>
                  <a:pt x="569272" y="153522"/>
                </a:lnTo>
                <a:lnTo>
                  <a:pt x="610034" y="173196"/>
                </a:lnTo>
                <a:lnTo>
                  <a:pt x="650191" y="193900"/>
                </a:lnTo>
                <a:lnTo>
                  <a:pt x="689727" y="215616"/>
                </a:lnTo>
                <a:lnTo>
                  <a:pt x="728625" y="238327"/>
                </a:lnTo>
                <a:lnTo>
                  <a:pt x="766867" y="262015"/>
                </a:lnTo>
                <a:lnTo>
                  <a:pt x="804436" y="286663"/>
                </a:lnTo>
                <a:lnTo>
                  <a:pt x="841315" y="312255"/>
                </a:lnTo>
                <a:lnTo>
                  <a:pt x="877487" y="338773"/>
                </a:lnTo>
                <a:lnTo>
                  <a:pt x="912936" y="366199"/>
                </a:lnTo>
                <a:lnTo>
                  <a:pt x="947643" y="394518"/>
                </a:lnTo>
                <a:lnTo>
                  <a:pt x="981592" y="423711"/>
                </a:lnTo>
                <a:lnTo>
                  <a:pt x="1014766" y="453761"/>
                </a:lnTo>
                <a:lnTo>
                  <a:pt x="1047147" y="484651"/>
                </a:lnTo>
                <a:lnTo>
                  <a:pt x="1078719" y="516364"/>
                </a:lnTo>
                <a:lnTo>
                  <a:pt x="1109464" y="548883"/>
                </a:lnTo>
                <a:lnTo>
                  <a:pt x="1139366" y="582191"/>
                </a:lnTo>
                <a:lnTo>
                  <a:pt x="1168407" y="616270"/>
                </a:lnTo>
                <a:lnTo>
                  <a:pt x="1196569" y="651104"/>
                </a:lnTo>
                <a:lnTo>
                  <a:pt x="1223837" y="686675"/>
                </a:lnTo>
                <a:lnTo>
                  <a:pt x="1250193" y="722965"/>
                </a:lnTo>
                <a:lnTo>
                  <a:pt x="1275620" y="759958"/>
                </a:lnTo>
                <a:lnTo>
                  <a:pt x="1300100" y="797637"/>
                </a:lnTo>
                <a:lnTo>
                  <a:pt x="1323617" y="835985"/>
                </a:lnTo>
                <a:lnTo>
                  <a:pt x="1346153" y="874983"/>
                </a:lnTo>
                <a:lnTo>
                  <a:pt x="1367692" y="914616"/>
                </a:lnTo>
                <a:lnTo>
                  <a:pt x="1388216" y="954865"/>
                </a:lnTo>
                <a:lnTo>
                  <a:pt x="1407708" y="995714"/>
                </a:lnTo>
                <a:lnTo>
                  <a:pt x="1426152" y="1037146"/>
                </a:lnTo>
                <a:lnTo>
                  <a:pt x="1443529" y="1079143"/>
                </a:lnTo>
                <a:lnTo>
                  <a:pt x="1459824" y="1121689"/>
                </a:lnTo>
                <a:lnTo>
                  <a:pt x="1475018" y="1164765"/>
                </a:lnTo>
                <a:lnTo>
                  <a:pt x="1489095" y="1208355"/>
                </a:lnTo>
                <a:lnTo>
                  <a:pt x="1502037" y="1252442"/>
                </a:lnTo>
                <a:lnTo>
                  <a:pt x="1513829" y="1297008"/>
                </a:lnTo>
                <a:lnTo>
                  <a:pt x="1524451" y="1342037"/>
                </a:lnTo>
                <a:lnTo>
                  <a:pt x="1533888" y="1387510"/>
                </a:lnTo>
                <a:lnTo>
                  <a:pt x="1542122" y="1433412"/>
                </a:lnTo>
                <a:lnTo>
                  <a:pt x="1549136" y="1479724"/>
                </a:lnTo>
                <a:lnTo>
                  <a:pt x="1554913" y="1526430"/>
                </a:lnTo>
                <a:lnTo>
                  <a:pt x="1559437" y="1573513"/>
                </a:lnTo>
                <a:lnTo>
                  <a:pt x="1562689" y="1620955"/>
                </a:lnTo>
                <a:lnTo>
                  <a:pt x="1564652" y="1668739"/>
                </a:lnTo>
                <a:lnTo>
                  <a:pt x="1565311" y="1716847"/>
                </a:lnTo>
                <a:lnTo>
                  <a:pt x="1564652" y="1764956"/>
                </a:lnTo>
                <a:lnTo>
                  <a:pt x="1562689" y="1812740"/>
                </a:lnTo>
                <a:lnTo>
                  <a:pt x="1559437" y="1860182"/>
                </a:lnTo>
                <a:lnTo>
                  <a:pt x="1554913" y="1907264"/>
                </a:lnTo>
                <a:lnTo>
                  <a:pt x="1549136" y="1953970"/>
                </a:lnTo>
                <a:lnTo>
                  <a:pt x="1542122" y="2000283"/>
                </a:lnTo>
                <a:lnTo>
                  <a:pt x="1533888" y="2046184"/>
                </a:lnTo>
                <a:lnTo>
                  <a:pt x="1524451" y="2091658"/>
                </a:lnTo>
                <a:lnTo>
                  <a:pt x="1513829" y="2136687"/>
                </a:lnTo>
                <a:lnTo>
                  <a:pt x="1502037" y="2181253"/>
                </a:lnTo>
                <a:lnTo>
                  <a:pt x="1489095" y="2225340"/>
                </a:lnTo>
                <a:lnTo>
                  <a:pt x="1475018" y="2268930"/>
                </a:lnTo>
                <a:lnTo>
                  <a:pt x="1459824" y="2312006"/>
                </a:lnTo>
                <a:lnTo>
                  <a:pt x="1443529" y="2354551"/>
                </a:lnTo>
                <a:lnTo>
                  <a:pt x="1426152" y="2396549"/>
                </a:lnTo>
                <a:lnTo>
                  <a:pt x="1407708" y="2437980"/>
                </a:lnTo>
                <a:lnTo>
                  <a:pt x="1388216" y="2478830"/>
                </a:lnTo>
                <a:lnTo>
                  <a:pt x="1367692" y="2519079"/>
                </a:lnTo>
                <a:lnTo>
                  <a:pt x="1346153" y="2558712"/>
                </a:lnTo>
                <a:lnTo>
                  <a:pt x="1323617" y="2597710"/>
                </a:lnTo>
                <a:lnTo>
                  <a:pt x="1300100" y="2636057"/>
                </a:lnTo>
                <a:lnTo>
                  <a:pt x="1275620" y="2673736"/>
                </a:lnTo>
                <a:lnTo>
                  <a:pt x="1250193" y="2710730"/>
                </a:lnTo>
                <a:lnTo>
                  <a:pt x="1223837" y="2747020"/>
                </a:lnTo>
                <a:lnTo>
                  <a:pt x="1196569" y="2782591"/>
                </a:lnTo>
                <a:lnTo>
                  <a:pt x="1168407" y="2817424"/>
                </a:lnTo>
                <a:lnTo>
                  <a:pt x="1139366" y="2851504"/>
                </a:lnTo>
                <a:lnTo>
                  <a:pt x="1109464" y="2884811"/>
                </a:lnTo>
                <a:lnTo>
                  <a:pt x="1078719" y="2917330"/>
                </a:lnTo>
                <a:lnTo>
                  <a:pt x="1047147" y="2949044"/>
                </a:lnTo>
                <a:lnTo>
                  <a:pt x="1014766" y="2979934"/>
                </a:lnTo>
                <a:lnTo>
                  <a:pt x="981592" y="3009984"/>
                </a:lnTo>
                <a:lnTo>
                  <a:pt x="947643" y="3039177"/>
                </a:lnTo>
                <a:lnTo>
                  <a:pt x="912936" y="3067495"/>
                </a:lnTo>
                <a:lnTo>
                  <a:pt x="877487" y="3094922"/>
                </a:lnTo>
                <a:lnTo>
                  <a:pt x="841315" y="3121440"/>
                </a:lnTo>
                <a:lnTo>
                  <a:pt x="804436" y="3147031"/>
                </a:lnTo>
                <a:lnTo>
                  <a:pt x="766867" y="3171680"/>
                </a:lnTo>
                <a:lnTo>
                  <a:pt x="728625" y="3195368"/>
                </a:lnTo>
                <a:lnTo>
                  <a:pt x="689727" y="3218079"/>
                </a:lnTo>
                <a:lnTo>
                  <a:pt x="650191" y="3239794"/>
                </a:lnTo>
                <a:lnTo>
                  <a:pt x="610034" y="3260498"/>
                </a:lnTo>
                <a:lnTo>
                  <a:pt x="569272" y="3280173"/>
                </a:lnTo>
                <a:lnTo>
                  <a:pt x="527923" y="3298802"/>
                </a:lnTo>
                <a:lnTo>
                  <a:pt x="486004" y="3316367"/>
                </a:lnTo>
                <a:lnTo>
                  <a:pt x="443532" y="3332851"/>
                </a:lnTo>
                <a:lnTo>
                  <a:pt x="400524" y="3348238"/>
                </a:lnTo>
                <a:lnTo>
                  <a:pt x="356998" y="3362510"/>
                </a:lnTo>
                <a:lnTo>
                  <a:pt x="312969" y="3375649"/>
                </a:lnTo>
                <a:lnTo>
                  <a:pt x="268456" y="3387640"/>
                </a:lnTo>
                <a:lnTo>
                  <a:pt x="223475" y="3398463"/>
                </a:lnTo>
                <a:lnTo>
                  <a:pt x="178044" y="3408103"/>
                </a:lnTo>
                <a:lnTo>
                  <a:pt x="132180" y="3416543"/>
                </a:lnTo>
                <a:lnTo>
                  <a:pt x="85899" y="3423764"/>
                </a:lnTo>
                <a:lnTo>
                  <a:pt x="39219" y="3429750"/>
                </a:lnTo>
                <a:lnTo>
                  <a:pt x="0" y="3433695"/>
                </a:lnTo>
                <a:close/>
              </a:path>
            </a:pathLst>
          </a:custGeom>
          <a:solidFill>
            <a:srgbClr val="C8D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8755" y="50446"/>
            <a:ext cx="5448300" cy="1998980"/>
          </a:xfrm>
          <a:prstGeom prst="rect"/>
        </p:spPr>
        <p:txBody>
          <a:bodyPr wrap="square" lIns="0" tIns="73025" rIns="0" bIns="0" rtlCol="0" vert="horz">
            <a:spAutoFit/>
          </a:bodyPr>
          <a:lstStyle/>
          <a:p>
            <a:pPr algn="ctr" marL="12700" marR="5080" indent="-635">
              <a:lnSpc>
                <a:spcPts val="3779"/>
              </a:lnSpc>
              <a:spcBef>
                <a:spcPts val="575"/>
              </a:spcBef>
            </a:pPr>
            <a:r>
              <a:rPr dirty="0" sz="3500" spc="-375">
                <a:solidFill>
                  <a:srgbClr val="000000"/>
                </a:solidFill>
              </a:rPr>
              <a:t>The</a:t>
            </a:r>
            <a:r>
              <a:rPr dirty="0" sz="3500" spc="-50">
                <a:solidFill>
                  <a:srgbClr val="000000"/>
                </a:solidFill>
              </a:rPr>
              <a:t> </a:t>
            </a:r>
            <a:r>
              <a:rPr dirty="0" sz="3500" spc="-285">
                <a:solidFill>
                  <a:srgbClr val="000000"/>
                </a:solidFill>
              </a:rPr>
              <a:t>Power</a:t>
            </a:r>
            <a:r>
              <a:rPr dirty="0" sz="3500" spc="-50">
                <a:solidFill>
                  <a:srgbClr val="000000"/>
                </a:solidFill>
              </a:rPr>
              <a:t> </a:t>
            </a:r>
            <a:r>
              <a:rPr dirty="0" sz="3500" spc="-285">
                <a:solidFill>
                  <a:srgbClr val="000000"/>
                </a:solidFill>
              </a:rPr>
              <a:t>of</a:t>
            </a:r>
            <a:r>
              <a:rPr dirty="0" sz="3500" spc="-50">
                <a:solidFill>
                  <a:srgbClr val="000000"/>
                </a:solidFill>
              </a:rPr>
              <a:t> </a:t>
            </a:r>
            <a:r>
              <a:rPr dirty="0" sz="3500" spc="-345">
                <a:solidFill>
                  <a:srgbClr val="000000"/>
                </a:solidFill>
              </a:rPr>
              <a:t>“I</a:t>
            </a:r>
            <a:r>
              <a:rPr dirty="0" sz="3500" spc="-50">
                <a:solidFill>
                  <a:srgbClr val="000000"/>
                </a:solidFill>
              </a:rPr>
              <a:t> </a:t>
            </a:r>
            <a:r>
              <a:rPr dirty="0" sz="3500" spc="-310">
                <a:solidFill>
                  <a:srgbClr val="000000"/>
                </a:solidFill>
              </a:rPr>
              <a:t>Can”:</a:t>
            </a:r>
            <a:r>
              <a:rPr dirty="0" sz="3500" spc="-50">
                <a:solidFill>
                  <a:srgbClr val="000000"/>
                </a:solidFill>
              </a:rPr>
              <a:t> A </a:t>
            </a:r>
            <a:r>
              <a:rPr dirty="0" sz="3500" spc="-265">
                <a:solidFill>
                  <a:srgbClr val="000000"/>
                </a:solidFill>
              </a:rPr>
              <a:t>Survivor</a:t>
            </a:r>
            <a:r>
              <a:rPr dirty="0" sz="3500" spc="-40">
                <a:solidFill>
                  <a:srgbClr val="000000"/>
                </a:solidFill>
              </a:rPr>
              <a:t> </a:t>
            </a:r>
            <a:r>
              <a:rPr dirty="0" sz="3500" spc="-325">
                <a:solidFill>
                  <a:srgbClr val="000000"/>
                </a:solidFill>
              </a:rPr>
              <a:t>and</a:t>
            </a:r>
            <a:r>
              <a:rPr dirty="0" sz="3500" spc="-40">
                <a:solidFill>
                  <a:srgbClr val="000000"/>
                </a:solidFill>
              </a:rPr>
              <a:t> </a:t>
            </a:r>
            <a:r>
              <a:rPr dirty="0" sz="3500" spc="-295">
                <a:solidFill>
                  <a:srgbClr val="000000"/>
                </a:solidFill>
              </a:rPr>
              <a:t>Therapist’s</a:t>
            </a:r>
            <a:r>
              <a:rPr dirty="0" sz="3500" spc="-35">
                <a:solidFill>
                  <a:srgbClr val="000000"/>
                </a:solidFill>
              </a:rPr>
              <a:t> </a:t>
            </a:r>
            <a:r>
              <a:rPr dirty="0" sz="3500" spc="-335">
                <a:solidFill>
                  <a:srgbClr val="000000"/>
                </a:solidFill>
              </a:rPr>
              <a:t>Guide </a:t>
            </a:r>
            <a:r>
              <a:rPr dirty="0" sz="3500" spc="-95">
                <a:solidFill>
                  <a:srgbClr val="000000"/>
                </a:solidFill>
              </a:rPr>
              <a:t>to</a:t>
            </a:r>
            <a:r>
              <a:rPr dirty="0" sz="3500" spc="-30">
                <a:solidFill>
                  <a:srgbClr val="000000"/>
                </a:solidFill>
              </a:rPr>
              <a:t> </a:t>
            </a:r>
            <a:r>
              <a:rPr dirty="0" sz="3500" spc="-250">
                <a:solidFill>
                  <a:srgbClr val="000000"/>
                </a:solidFill>
              </a:rPr>
              <a:t>Neuroplasticity</a:t>
            </a:r>
            <a:r>
              <a:rPr dirty="0" sz="3500" spc="-30">
                <a:solidFill>
                  <a:srgbClr val="000000"/>
                </a:solidFill>
              </a:rPr>
              <a:t> </a:t>
            </a:r>
            <a:r>
              <a:rPr dirty="0" sz="3500" spc="-285">
                <a:solidFill>
                  <a:srgbClr val="000000"/>
                </a:solidFill>
              </a:rPr>
              <a:t>in</a:t>
            </a:r>
            <a:r>
              <a:rPr dirty="0" sz="3500" spc="-30">
                <a:solidFill>
                  <a:srgbClr val="000000"/>
                </a:solidFill>
              </a:rPr>
              <a:t> </a:t>
            </a:r>
            <a:r>
              <a:rPr dirty="0" sz="3500" spc="-50">
                <a:solidFill>
                  <a:srgbClr val="000000"/>
                </a:solidFill>
              </a:rPr>
              <a:t>Chronic </a:t>
            </a:r>
            <a:r>
              <a:rPr dirty="0" sz="3500" spc="-220">
                <a:solidFill>
                  <a:srgbClr val="000000"/>
                </a:solidFill>
              </a:rPr>
              <a:t>ABI</a:t>
            </a:r>
            <a:r>
              <a:rPr dirty="0" sz="3500" spc="-45">
                <a:solidFill>
                  <a:srgbClr val="000000"/>
                </a:solidFill>
              </a:rPr>
              <a:t> </a:t>
            </a:r>
            <a:r>
              <a:rPr dirty="0" sz="3500" spc="-265">
                <a:solidFill>
                  <a:srgbClr val="000000"/>
                </a:solidFill>
              </a:rPr>
              <a:t>Recovery</a:t>
            </a:r>
            <a:endParaRPr sz="3500"/>
          </a:p>
        </p:txBody>
      </p:sp>
      <p:sp>
        <p:nvSpPr>
          <p:cNvPr id="5" name="object 5" descr=""/>
          <p:cNvSpPr txBox="1"/>
          <p:nvPr/>
        </p:nvSpPr>
        <p:spPr>
          <a:xfrm>
            <a:off x="105275" y="2503984"/>
            <a:ext cx="6738620" cy="2543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08530">
              <a:lnSpc>
                <a:spcPct val="100000"/>
              </a:lnSpc>
              <a:spcBef>
                <a:spcPts val="100"/>
              </a:spcBef>
            </a:pPr>
            <a:r>
              <a:rPr dirty="0" sz="2800" spc="-190" b="1">
                <a:solidFill>
                  <a:srgbClr val="2E3E42"/>
                </a:solidFill>
                <a:latin typeface="Book Antiqua"/>
                <a:cs typeface="Book Antiqua"/>
              </a:rPr>
              <a:t>2026</a:t>
            </a:r>
            <a:r>
              <a:rPr dirty="0" sz="2800" spc="-15" b="1">
                <a:solidFill>
                  <a:srgbClr val="2E3E42"/>
                </a:solidFill>
                <a:latin typeface="Book Antiqua"/>
                <a:cs typeface="Book Antiqua"/>
              </a:rPr>
              <a:t> </a:t>
            </a:r>
            <a:r>
              <a:rPr dirty="0" sz="2800" spc="-245" b="1">
                <a:solidFill>
                  <a:srgbClr val="2E3E42"/>
                </a:solidFill>
                <a:latin typeface="Book Antiqua"/>
                <a:cs typeface="Book Antiqua"/>
              </a:rPr>
              <a:t>BIAK</a:t>
            </a:r>
            <a:r>
              <a:rPr dirty="0" sz="2800" spc="-15" b="1">
                <a:solidFill>
                  <a:srgbClr val="2E3E42"/>
                </a:solidFill>
                <a:latin typeface="Book Antiqua"/>
                <a:cs typeface="Book Antiqua"/>
              </a:rPr>
              <a:t> </a:t>
            </a:r>
            <a:r>
              <a:rPr dirty="0" sz="2800" spc="-210" b="1">
                <a:solidFill>
                  <a:srgbClr val="2E3E42"/>
                </a:solidFill>
                <a:latin typeface="Book Antiqua"/>
                <a:cs typeface="Book Antiqua"/>
              </a:rPr>
              <a:t>Brain</a:t>
            </a:r>
            <a:r>
              <a:rPr dirty="0" sz="2800" spc="-15" b="1">
                <a:solidFill>
                  <a:srgbClr val="2E3E42"/>
                </a:solidFill>
                <a:latin typeface="Book Antiqua"/>
                <a:cs typeface="Book Antiqua"/>
              </a:rPr>
              <a:t> </a:t>
            </a:r>
            <a:r>
              <a:rPr dirty="0" sz="2800" spc="-235" b="1">
                <a:solidFill>
                  <a:srgbClr val="2E3E42"/>
                </a:solidFill>
                <a:latin typeface="Book Antiqua"/>
                <a:cs typeface="Book Antiqua"/>
              </a:rPr>
              <a:t>Injury</a:t>
            </a:r>
            <a:r>
              <a:rPr dirty="0" sz="2800" spc="-15" b="1">
                <a:solidFill>
                  <a:srgbClr val="2E3E42"/>
                </a:solidFill>
                <a:latin typeface="Book Antiqua"/>
                <a:cs typeface="Book Antiqua"/>
              </a:rPr>
              <a:t> </a:t>
            </a:r>
            <a:r>
              <a:rPr dirty="0" sz="2800" spc="-270" b="1">
                <a:solidFill>
                  <a:srgbClr val="2E3E42"/>
                </a:solidFill>
                <a:latin typeface="Book Antiqua"/>
                <a:cs typeface="Book Antiqua"/>
              </a:rPr>
              <a:t>Summit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639"/>
              </a:spcBef>
            </a:pPr>
            <a:endParaRPr sz="2800">
              <a:latin typeface="Book Antiqua"/>
              <a:cs typeface="Book Antiqua"/>
            </a:endParaRPr>
          </a:p>
          <a:p>
            <a:pPr algn="just" marL="2943860" marR="725805" indent="-14604">
              <a:lnSpc>
                <a:spcPts val="2480"/>
              </a:lnSpc>
            </a:pPr>
            <a:r>
              <a:rPr dirty="0" sz="2300" spc="-195" b="1">
                <a:solidFill>
                  <a:srgbClr val="2E3E42"/>
                </a:solidFill>
                <a:latin typeface="Book Antiqua"/>
                <a:cs typeface="Book Antiqua"/>
              </a:rPr>
              <a:t>Allison</a:t>
            </a:r>
            <a:r>
              <a:rPr dirty="0" sz="2300" spc="60" b="1">
                <a:solidFill>
                  <a:srgbClr val="2E3E42"/>
                </a:solidFill>
                <a:latin typeface="Book Antiqua"/>
                <a:cs typeface="Book Antiqua"/>
              </a:rPr>
              <a:t> </a:t>
            </a:r>
            <a:r>
              <a:rPr dirty="0" sz="2300" spc="-190" b="1">
                <a:solidFill>
                  <a:srgbClr val="2E3E42"/>
                </a:solidFill>
                <a:latin typeface="Book Antiqua"/>
                <a:cs typeface="Book Antiqua"/>
              </a:rPr>
              <a:t>Ferguson,</a:t>
            </a:r>
            <a:r>
              <a:rPr dirty="0" sz="2300" spc="105" b="1">
                <a:solidFill>
                  <a:srgbClr val="2E3E42"/>
                </a:solidFill>
                <a:latin typeface="Book Antiqua"/>
                <a:cs typeface="Book Antiqua"/>
              </a:rPr>
              <a:t> </a:t>
            </a:r>
            <a:r>
              <a:rPr dirty="0" sz="2300" spc="-295" b="1">
                <a:solidFill>
                  <a:srgbClr val="2E3E42"/>
                </a:solidFill>
                <a:latin typeface="Book Antiqua"/>
                <a:cs typeface="Book Antiqua"/>
              </a:rPr>
              <a:t>MS,</a:t>
            </a:r>
            <a:r>
              <a:rPr dirty="0" sz="2300" spc="155" b="1">
                <a:solidFill>
                  <a:srgbClr val="2E3E42"/>
                </a:solidFill>
                <a:latin typeface="Book Antiqua"/>
                <a:cs typeface="Book Antiqua"/>
              </a:rPr>
              <a:t> </a:t>
            </a:r>
            <a:r>
              <a:rPr dirty="0" sz="2300" spc="-150" b="1">
                <a:solidFill>
                  <a:srgbClr val="2E3E42"/>
                </a:solidFill>
                <a:latin typeface="Book Antiqua"/>
                <a:cs typeface="Book Antiqua"/>
              </a:rPr>
              <a:t>SLP </a:t>
            </a:r>
            <a:r>
              <a:rPr dirty="0" sz="2300" spc="-165" b="1">
                <a:solidFill>
                  <a:srgbClr val="2E3E42"/>
                </a:solidFill>
                <a:latin typeface="Book Antiqua"/>
                <a:cs typeface="Book Antiqua"/>
              </a:rPr>
              <a:t>Christine</a:t>
            </a:r>
            <a:r>
              <a:rPr dirty="0" sz="2300" spc="50" b="1">
                <a:solidFill>
                  <a:srgbClr val="2E3E42"/>
                </a:solidFill>
                <a:latin typeface="Book Antiqua"/>
                <a:cs typeface="Book Antiqua"/>
              </a:rPr>
              <a:t> </a:t>
            </a:r>
            <a:r>
              <a:rPr dirty="0" sz="2300" spc="-250" b="1">
                <a:solidFill>
                  <a:srgbClr val="2E3E42"/>
                </a:solidFill>
                <a:latin typeface="Book Antiqua"/>
                <a:cs typeface="Book Antiqua"/>
              </a:rPr>
              <a:t>Szesny,</a:t>
            </a:r>
            <a:r>
              <a:rPr dirty="0" sz="2300" spc="105" b="1">
                <a:solidFill>
                  <a:srgbClr val="2E3E42"/>
                </a:solidFill>
                <a:latin typeface="Book Antiqua"/>
                <a:cs typeface="Book Antiqua"/>
              </a:rPr>
              <a:t> </a:t>
            </a:r>
            <a:r>
              <a:rPr dirty="0" sz="2300" spc="-175" b="1">
                <a:solidFill>
                  <a:srgbClr val="2E3E42"/>
                </a:solidFill>
                <a:latin typeface="Book Antiqua"/>
                <a:cs typeface="Book Antiqua"/>
              </a:rPr>
              <a:t>PT,</a:t>
            </a:r>
            <a:r>
              <a:rPr dirty="0" sz="2300" spc="80" b="1">
                <a:solidFill>
                  <a:srgbClr val="2E3E42"/>
                </a:solidFill>
                <a:latin typeface="Book Antiqua"/>
                <a:cs typeface="Book Antiqua"/>
              </a:rPr>
              <a:t> </a:t>
            </a:r>
            <a:r>
              <a:rPr dirty="0" sz="2300" spc="-110" b="1">
                <a:solidFill>
                  <a:srgbClr val="2E3E42"/>
                </a:solidFill>
                <a:latin typeface="Book Antiqua"/>
                <a:cs typeface="Book Antiqua"/>
              </a:rPr>
              <a:t>DPT </a:t>
            </a:r>
            <a:r>
              <a:rPr dirty="0" sz="2300" spc="-180" b="1">
                <a:solidFill>
                  <a:srgbClr val="2E3E42"/>
                </a:solidFill>
                <a:latin typeface="Book Antiqua"/>
                <a:cs typeface="Book Antiqua"/>
              </a:rPr>
              <a:t>Karl</a:t>
            </a:r>
            <a:r>
              <a:rPr dirty="0" sz="2300" spc="-10" b="1">
                <a:solidFill>
                  <a:srgbClr val="2E3E42"/>
                </a:solidFill>
                <a:latin typeface="Book Antiqua"/>
                <a:cs typeface="Book Antiqua"/>
              </a:rPr>
              <a:t> </a:t>
            </a:r>
            <a:r>
              <a:rPr dirty="0" sz="2300" spc="-229" b="1">
                <a:solidFill>
                  <a:srgbClr val="2E3E42"/>
                </a:solidFill>
                <a:latin typeface="Book Antiqua"/>
                <a:cs typeface="Book Antiqua"/>
              </a:rPr>
              <a:t>Mingus,</a:t>
            </a:r>
            <a:r>
              <a:rPr dirty="0" sz="2300" spc="-10" b="1">
                <a:solidFill>
                  <a:srgbClr val="2E3E42"/>
                </a:solidFill>
                <a:latin typeface="Book Antiqua"/>
                <a:cs typeface="Book Antiqua"/>
              </a:rPr>
              <a:t> </a:t>
            </a:r>
            <a:r>
              <a:rPr dirty="0" sz="2300" spc="-175" b="1">
                <a:solidFill>
                  <a:srgbClr val="2E3E42"/>
                </a:solidFill>
                <a:latin typeface="Book Antiqua"/>
                <a:cs typeface="Book Antiqua"/>
              </a:rPr>
              <a:t>ABI</a:t>
            </a:r>
            <a:r>
              <a:rPr dirty="0" sz="2300" spc="-10" b="1">
                <a:solidFill>
                  <a:srgbClr val="2E3E42"/>
                </a:solidFill>
                <a:latin typeface="Book Antiqua"/>
                <a:cs typeface="Book Antiqua"/>
              </a:rPr>
              <a:t> </a:t>
            </a:r>
            <a:r>
              <a:rPr dirty="0" sz="2300" spc="-150" b="1">
                <a:solidFill>
                  <a:srgbClr val="2E3E42"/>
                </a:solidFill>
                <a:latin typeface="Book Antiqua"/>
                <a:cs typeface="Book Antiqua"/>
              </a:rPr>
              <a:t>survivor</a:t>
            </a:r>
            <a:endParaRPr sz="23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dirty="0" sz="1700" spc="-150" b="1">
                <a:solidFill>
                  <a:srgbClr val="2E3E42"/>
                </a:solidFill>
                <a:latin typeface="Book Antiqua"/>
                <a:cs typeface="Book Antiqua"/>
              </a:rPr>
              <a:t>March</a:t>
            </a:r>
            <a:r>
              <a:rPr dirty="0" sz="1700" spc="-25" b="1">
                <a:solidFill>
                  <a:srgbClr val="2E3E42"/>
                </a:solidFill>
                <a:latin typeface="Book Antiqua"/>
                <a:cs typeface="Book Antiqua"/>
              </a:rPr>
              <a:t> </a:t>
            </a:r>
            <a:r>
              <a:rPr dirty="0" sz="1700" spc="-45" b="1">
                <a:solidFill>
                  <a:srgbClr val="2E3E42"/>
                </a:solidFill>
                <a:latin typeface="Book Antiqua"/>
                <a:cs typeface="Book Antiqua"/>
              </a:rPr>
              <a:t>6,</a:t>
            </a:r>
            <a:r>
              <a:rPr dirty="0" sz="1700" spc="-20" b="1">
                <a:solidFill>
                  <a:srgbClr val="2E3E42"/>
                </a:solidFill>
                <a:latin typeface="Book Antiqua"/>
                <a:cs typeface="Book Antiqua"/>
              </a:rPr>
              <a:t> 2026</a:t>
            </a:r>
            <a:endParaRPr sz="17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D8DED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35850"/>
            <a:ext cx="6666549" cy="17049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3201250"/>
            <a:ext cx="8667749" cy="81914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4108749"/>
            <a:ext cx="8667749" cy="79409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25425" y="4892619"/>
            <a:ext cx="10191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Garamond"/>
                <a:cs typeface="Garamond"/>
              </a:rPr>
              <a:t>therapyinsights.com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603287" y="871545"/>
            <a:ext cx="2641600" cy="195580"/>
          </a:xfrm>
          <a:custGeom>
            <a:avLst/>
            <a:gdLst/>
            <a:ahLst/>
            <a:cxnLst/>
            <a:rect l="l" t="t" r="r" b="b"/>
            <a:pathLst>
              <a:path w="2641600" h="195580">
                <a:moveTo>
                  <a:pt x="0" y="57437"/>
                </a:moveTo>
                <a:lnTo>
                  <a:pt x="51267" y="44343"/>
                </a:lnTo>
                <a:lnTo>
                  <a:pt x="103555" y="34165"/>
                </a:lnTo>
                <a:lnTo>
                  <a:pt x="156513" y="27154"/>
                </a:lnTo>
                <a:lnTo>
                  <a:pt x="209790" y="23560"/>
                </a:lnTo>
                <a:lnTo>
                  <a:pt x="263035" y="23634"/>
                </a:lnTo>
                <a:lnTo>
                  <a:pt x="315897" y="27626"/>
                </a:lnTo>
                <a:lnTo>
                  <a:pt x="368024" y="35787"/>
                </a:lnTo>
                <a:lnTo>
                  <a:pt x="410015" y="48321"/>
                </a:lnTo>
                <a:lnTo>
                  <a:pt x="451863" y="66127"/>
                </a:lnTo>
                <a:lnTo>
                  <a:pt x="493525" y="84739"/>
                </a:lnTo>
                <a:lnTo>
                  <a:pt x="534960" y="99689"/>
                </a:lnTo>
                <a:lnTo>
                  <a:pt x="576124" y="106510"/>
                </a:lnTo>
                <a:lnTo>
                  <a:pt x="616974" y="100737"/>
                </a:lnTo>
                <a:lnTo>
                  <a:pt x="659787" y="83991"/>
                </a:lnTo>
                <a:lnTo>
                  <a:pt x="702700" y="64483"/>
                </a:lnTo>
                <a:lnTo>
                  <a:pt x="745783" y="45519"/>
                </a:lnTo>
                <a:lnTo>
                  <a:pt x="789106" y="30406"/>
                </a:lnTo>
                <a:lnTo>
                  <a:pt x="832738" y="22452"/>
                </a:lnTo>
                <a:lnTo>
                  <a:pt x="876749" y="24962"/>
                </a:lnTo>
                <a:lnTo>
                  <a:pt x="918742" y="38972"/>
                </a:lnTo>
                <a:lnTo>
                  <a:pt x="960906" y="59149"/>
                </a:lnTo>
                <a:lnTo>
                  <a:pt x="1002640" y="77733"/>
                </a:lnTo>
                <a:lnTo>
                  <a:pt x="1043339" y="86965"/>
                </a:lnTo>
                <a:lnTo>
                  <a:pt x="1082399" y="79087"/>
                </a:lnTo>
                <a:lnTo>
                  <a:pt x="1124878" y="59652"/>
                </a:lnTo>
                <a:lnTo>
                  <a:pt x="1168478" y="43159"/>
                </a:lnTo>
                <a:lnTo>
                  <a:pt x="1213092" y="29501"/>
                </a:lnTo>
                <a:lnTo>
                  <a:pt x="1258613" y="18571"/>
                </a:lnTo>
                <a:lnTo>
                  <a:pt x="1304935" y="10263"/>
                </a:lnTo>
                <a:lnTo>
                  <a:pt x="1351952" y="4469"/>
                </a:lnTo>
                <a:lnTo>
                  <a:pt x="1399555" y="1084"/>
                </a:lnTo>
                <a:lnTo>
                  <a:pt x="1447639" y="0"/>
                </a:lnTo>
                <a:lnTo>
                  <a:pt x="1496096" y="1110"/>
                </a:lnTo>
                <a:lnTo>
                  <a:pt x="1544821" y="4308"/>
                </a:lnTo>
                <a:lnTo>
                  <a:pt x="1593706" y="9488"/>
                </a:lnTo>
                <a:lnTo>
                  <a:pt x="1642643" y="16541"/>
                </a:lnTo>
                <a:lnTo>
                  <a:pt x="1691528" y="25363"/>
                </a:lnTo>
                <a:lnTo>
                  <a:pt x="1740253" y="35845"/>
                </a:lnTo>
                <a:lnTo>
                  <a:pt x="1788710" y="47881"/>
                </a:lnTo>
                <a:lnTo>
                  <a:pt x="1836794" y="61365"/>
                </a:lnTo>
                <a:lnTo>
                  <a:pt x="1884397" y="76189"/>
                </a:lnTo>
                <a:lnTo>
                  <a:pt x="1931413" y="92247"/>
                </a:lnTo>
                <a:lnTo>
                  <a:pt x="1977736" y="109433"/>
                </a:lnTo>
                <a:lnTo>
                  <a:pt x="2023257" y="127639"/>
                </a:lnTo>
                <a:lnTo>
                  <a:pt x="2067871" y="146758"/>
                </a:lnTo>
                <a:lnTo>
                  <a:pt x="2111471" y="166685"/>
                </a:lnTo>
                <a:lnTo>
                  <a:pt x="2153949" y="187312"/>
                </a:lnTo>
                <a:lnTo>
                  <a:pt x="2193602" y="195527"/>
                </a:lnTo>
                <a:lnTo>
                  <a:pt x="2233856" y="184697"/>
                </a:lnTo>
                <a:lnTo>
                  <a:pt x="2273729" y="160148"/>
                </a:lnTo>
                <a:lnTo>
                  <a:pt x="2312240" y="127204"/>
                </a:lnTo>
                <a:lnTo>
                  <a:pt x="2348408" y="91192"/>
                </a:lnTo>
                <a:lnTo>
                  <a:pt x="2381249" y="57437"/>
                </a:lnTo>
                <a:lnTo>
                  <a:pt x="2415792" y="34499"/>
                </a:lnTo>
                <a:lnTo>
                  <a:pt x="2456597" y="24516"/>
                </a:lnTo>
                <a:lnTo>
                  <a:pt x="2501593" y="23571"/>
                </a:lnTo>
                <a:lnTo>
                  <a:pt x="2548711" y="27746"/>
                </a:lnTo>
                <a:lnTo>
                  <a:pt x="2595878" y="33124"/>
                </a:lnTo>
                <a:lnTo>
                  <a:pt x="2641024" y="35787"/>
                </a:lnTo>
              </a:path>
            </a:pathLst>
          </a:custGeom>
          <a:ln w="28574">
            <a:solidFill>
              <a:srgbClr val="CC41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782800" y="1755322"/>
            <a:ext cx="725805" cy="82550"/>
          </a:xfrm>
          <a:custGeom>
            <a:avLst/>
            <a:gdLst/>
            <a:ahLst/>
            <a:cxnLst/>
            <a:rect l="l" t="t" r="r" b="b"/>
            <a:pathLst>
              <a:path w="725804" h="82550">
                <a:moveTo>
                  <a:pt x="0" y="71163"/>
                </a:moveTo>
                <a:lnTo>
                  <a:pt x="37571" y="47333"/>
                </a:lnTo>
                <a:lnTo>
                  <a:pt x="82226" y="39404"/>
                </a:lnTo>
                <a:lnTo>
                  <a:pt x="131453" y="43139"/>
                </a:lnTo>
                <a:lnTo>
                  <a:pt x="182738" y="54305"/>
                </a:lnTo>
                <a:lnTo>
                  <a:pt x="233566" y="68666"/>
                </a:lnTo>
                <a:lnTo>
                  <a:pt x="281424" y="81988"/>
                </a:lnTo>
                <a:lnTo>
                  <a:pt x="315864" y="80570"/>
                </a:lnTo>
                <a:lnTo>
                  <a:pt x="348868" y="63986"/>
                </a:lnTo>
                <a:lnTo>
                  <a:pt x="380619" y="40165"/>
                </a:lnTo>
                <a:lnTo>
                  <a:pt x="411299" y="17038"/>
                </a:lnTo>
                <a:lnTo>
                  <a:pt x="450817" y="988"/>
                </a:lnTo>
                <a:lnTo>
                  <a:pt x="493487" y="0"/>
                </a:lnTo>
                <a:lnTo>
                  <a:pt x="538485" y="9482"/>
                </a:lnTo>
                <a:lnTo>
                  <a:pt x="584981" y="24847"/>
                </a:lnTo>
                <a:lnTo>
                  <a:pt x="632151" y="41504"/>
                </a:lnTo>
                <a:lnTo>
                  <a:pt x="679166" y="54864"/>
                </a:lnTo>
                <a:lnTo>
                  <a:pt x="725199" y="60338"/>
                </a:lnTo>
              </a:path>
            </a:pathLst>
          </a:custGeom>
          <a:ln w="28574">
            <a:solidFill>
              <a:srgbClr val="CC41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501674" y="3704775"/>
            <a:ext cx="844550" cy="142240"/>
          </a:xfrm>
          <a:custGeom>
            <a:avLst/>
            <a:gdLst/>
            <a:ahLst/>
            <a:cxnLst/>
            <a:rect l="l" t="t" r="r" b="b"/>
            <a:pathLst>
              <a:path w="844550" h="142239">
                <a:moveTo>
                  <a:pt x="0" y="109325"/>
                </a:moveTo>
                <a:lnTo>
                  <a:pt x="43755" y="89729"/>
                </a:lnTo>
                <a:lnTo>
                  <a:pt x="86460" y="63987"/>
                </a:lnTo>
                <a:lnTo>
                  <a:pt x="128765" y="37177"/>
                </a:lnTo>
                <a:lnTo>
                  <a:pt x="171319" y="14371"/>
                </a:lnTo>
                <a:lnTo>
                  <a:pt x="214772" y="646"/>
                </a:lnTo>
                <a:lnTo>
                  <a:pt x="259774" y="1075"/>
                </a:lnTo>
                <a:lnTo>
                  <a:pt x="296738" y="15737"/>
                </a:lnTo>
                <a:lnTo>
                  <a:pt x="330874" y="40793"/>
                </a:lnTo>
                <a:lnTo>
                  <a:pt x="363289" y="71095"/>
                </a:lnTo>
                <a:lnTo>
                  <a:pt x="395092" y="101494"/>
                </a:lnTo>
                <a:lnTo>
                  <a:pt x="427389" y="126844"/>
                </a:lnTo>
                <a:lnTo>
                  <a:pt x="461289" y="141995"/>
                </a:lnTo>
                <a:lnTo>
                  <a:pt x="497899" y="141800"/>
                </a:lnTo>
                <a:lnTo>
                  <a:pt x="535244" y="126673"/>
                </a:lnTo>
                <a:lnTo>
                  <a:pt x="572070" y="102872"/>
                </a:lnTo>
                <a:lnTo>
                  <a:pt x="608325" y="74576"/>
                </a:lnTo>
                <a:lnTo>
                  <a:pt x="643962" y="45962"/>
                </a:lnTo>
                <a:lnTo>
                  <a:pt x="678931" y="21209"/>
                </a:lnTo>
                <a:lnTo>
                  <a:pt x="713180" y="4495"/>
                </a:lnTo>
                <a:lnTo>
                  <a:pt x="746661" y="0"/>
                </a:lnTo>
                <a:lnTo>
                  <a:pt x="779324" y="11900"/>
                </a:lnTo>
                <a:lnTo>
                  <a:pt x="796962" y="29430"/>
                </a:lnTo>
                <a:lnTo>
                  <a:pt x="811012" y="51123"/>
                </a:lnTo>
                <a:lnTo>
                  <a:pt x="825449" y="72149"/>
                </a:lnTo>
                <a:lnTo>
                  <a:pt x="844249" y="87675"/>
                </a:lnTo>
              </a:path>
            </a:pathLst>
          </a:custGeom>
          <a:ln w="28574">
            <a:solidFill>
              <a:srgbClr val="CC41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685674" y="4522458"/>
            <a:ext cx="3279775" cy="80010"/>
          </a:xfrm>
          <a:custGeom>
            <a:avLst/>
            <a:gdLst/>
            <a:ahLst/>
            <a:cxnLst/>
            <a:rect l="l" t="t" r="r" b="b"/>
            <a:pathLst>
              <a:path w="3279775" h="80010">
                <a:moveTo>
                  <a:pt x="0" y="60131"/>
                </a:moveTo>
                <a:lnTo>
                  <a:pt x="45777" y="46764"/>
                </a:lnTo>
                <a:lnTo>
                  <a:pt x="92103" y="36761"/>
                </a:lnTo>
                <a:lnTo>
                  <a:pt x="138926" y="29786"/>
                </a:lnTo>
                <a:lnTo>
                  <a:pt x="186193" y="25503"/>
                </a:lnTo>
                <a:lnTo>
                  <a:pt x="233851" y="23574"/>
                </a:lnTo>
                <a:lnTo>
                  <a:pt x="281848" y="23665"/>
                </a:lnTo>
                <a:lnTo>
                  <a:pt x="330131" y="25437"/>
                </a:lnTo>
                <a:lnTo>
                  <a:pt x="378647" y="28556"/>
                </a:lnTo>
                <a:lnTo>
                  <a:pt x="427343" y="32683"/>
                </a:lnTo>
                <a:lnTo>
                  <a:pt x="476167" y="37484"/>
                </a:lnTo>
                <a:lnTo>
                  <a:pt x="525067" y="42621"/>
                </a:lnTo>
                <a:lnTo>
                  <a:pt x="573990" y="47758"/>
                </a:lnTo>
                <a:lnTo>
                  <a:pt x="622882" y="52559"/>
                </a:lnTo>
                <a:lnTo>
                  <a:pt x="671692" y="56687"/>
                </a:lnTo>
                <a:lnTo>
                  <a:pt x="720367" y="59805"/>
                </a:lnTo>
                <a:lnTo>
                  <a:pt x="768853" y="61578"/>
                </a:lnTo>
                <a:lnTo>
                  <a:pt x="817099" y="61669"/>
                </a:lnTo>
                <a:lnTo>
                  <a:pt x="865052" y="59741"/>
                </a:lnTo>
                <a:lnTo>
                  <a:pt x="912659" y="55458"/>
                </a:lnTo>
                <a:lnTo>
                  <a:pt x="959867" y="48484"/>
                </a:lnTo>
                <a:lnTo>
                  <a:pt x="1006624" y="38481"/>
                </a:lnTo>
                <a:lnTo>
                  <a:pt x="1057323" y="28275"/>
                </a:lnTo>
                <a:lnTo>
                  <a:pt x="1108549" y="22352"/>
                </a:lnTo>
                <a:lnTo>
                  <a:pt x="1160209" y="19958"/>
                </a:lnTo>
                <a:lnTo>
                  <a:pt x="1212211" y="20336"/>
                </a:lnTo>
                <a:lnTo>
                  <a:pt x="1264460" y="22730"/>
                </a:lnTo>
                <a:lnTo>
                  <a:pt x="1316865" y="26384"/>
                </a:lnTo>
                <a:lnTo>
                  <a:pt x="1369332" y="30543"/>
                </a:lnTo>
                <a:lnTo>
                  <a:pt x="1421768" y="34449"/>
                </a:lnTo>
                <a:lnTo>
                  <a:pt x="1474080" y="37347"/>
                </a:lnTo>
                <a:lnTo>
                  <a:pt x="1526174" y="38481"/>
                </a:lnTo>
                <a:lnTo>
                  <a:pt x="1577926" y="37957"/>
                </a:lnTo>
                <a:lnTo>
                  <a:pt x="1629850" y="36600"/>
                </a:lnTo>
                <a:lnTo>
                  <a:pt x="1681893" y="34737"/>
                </a:lnTo>
                <a:lnTo>
                  <a:pt x="1734002" y="32696"/>
                </a:lnTo>
                <a:lnTo>
                  <a:pt x="1786124" y="30801"/>
                </a:lnTo>
                <a:lnTo>
                  <a:pt x="1838208" y="29381"/>
                </a:lnTo>
                <a:lnTo>
                  <a:pt x="1890199" y="28761"/>
                </a:lnTo>
                <a:lnTo>
                  <a:pt x="1942045" y="29268"/>
                </a:lnTo>
                <a:lnTo>
                  <a:pt x="1993693" y="31228"/>
                </a:lnTo>
                <a:lnTo>
                  <a:pt x="2045090" y="34968"/>
                </a:lnTo>
                <a:lnTo>
                  <a:pt x="2096184" y="40814"/>
                </a:lnTo>
                <a:lnTo>
                  <a:pt x="2146921" y="49093"/>
                </a:lnTo>
                <a:lnTo>
                  <a:pt x="2197249" y="60131"/>
                </a:lnTo>
                <a:lnTo>
                  <a:pt x="2246134" y="70277"/>
                </a:lnTo>
                <a:lnTo>
                  <a:pt x="2295474" y="76652"/>
                </a:lnTo>
                <a:lnTo>
                  <a:pt x="2345194" y="79632"/>
                </a:lnTo>
                <a:lnTo>
                  <a:pt x="2395217" y="79597"/>
                </a:lnTo>
                <a:lnTo>
                  <a:pt x="2445469" y="76926"/>
                </a:lnTo>
                <a:lnTo>
                  <a:pt x="2495875" y="71995"/>
                </a:lnTo>
                <a:lnTo>
                  <a:pt x="2546359" y="65184"/>
                </a:lnTo>
                <a:lnTo>
                  <a:pt x="2596845" y="56870"/>
                </a:lnTo>
                <a:lnTo>
                  <a:pt x="2647258" y="47433"/>
                </a:lnTo>
                <a:lnTo>
                  <a:pt x="2697523" y="37249"/>
                </a:lnTo>
                <a:lnTo>
                  <a:pt x="2747564" y="26698"/>
                </a:lnTo>
                <a:lnTo>
                  <a:pt x="2797307" y="16158"/>
                </a:lnTo>
                <a:lnTo>
                  <a:pt x="2846674" y="6006"/>
                </a:lnTo>
                <a:lnTo>
                  <a:pt x="2894204" y="0"/>
                </a:lnTo>
                <a:lnTo>
                  <a:pt x="2941957" y="0"/>
                </a:lnTo>
                <a:lnTo>
                  <a:pt x="2989899" y="4590"/>
                </a:lnTo>
                <a:lnTo>
                  <a:pt x="3037997" y="12357"/>
                </a:lnTo>
                <a:lnTo>
                  <a:pt x="3086216" y="21885"/>
                </a:lnTo>
                <a:lnTo>
                  <a:pt x="3134522" y="31760"/>
                </a:lnTo>
                <a:lnTo>
                  <a:pt x="3182881" y="40564"/>
                </a:lnTo>
                <a:lnTo>
                  <a:pt x="3231260" y="46885"/>
                </a:lnTo>
                <a:lnTo>
                  <a:pt x="3279624" y="49306"/>
                </a:lnTo>
              </a:path>
            </a:pathLst>
          </a:custGeom>
          <a:ln w="28574">
            <a:solidFill>
              <a:srgbClr val="CC412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152474" y="2297200"/>
            <a:ext cx="8667750" cy="833755"/>
            <a:chOff x="152474" y="2297200"/>
            <a:chExt cx="8667750" cy="833755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74" y="2297200"/>
              <a:ext cx="8667675" cy="833649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330475" y="2933159"/>
              <a:ext cx="725805" cy="82550"/>
            </a:xfrm>
            <a:custGeom>
              <a:avLst/>
              <a:gdLst/>
              <a:ahLst/>
              <a:cxnLst/>
              <a:rect l="l" t="t" r="r" b="b"/>
              <a:pathLst>
                <a:path w="725804" h="82550">
                  <a:moveTo>
                    <a:pt x="0" y="71163"/>
                  </a:moveTo>
                  <a:lnTo>
                    <a:pt x="37571" y="47333"/>
                  </a:lnTo>
                  <a:lnTo>
                    <a:pt x="82226" y="39404"/>
                  </a:lnTo>
                  <a:lnTo>
                    <a:pt x="131453" y="43139"/>
                  </a:lnTo>
                  <a:lnTo>
                    <a:pt x="182738" y="54305"/>
                  </a:lnTo>
                  <a:lnTo>
                    <a:pt x="233566" y="68666"/>
                  </a:lnTo>
                  <a:lnTo>
                    <a:pt x="281424" y="81988"/>
                  </a:lnTo>
                  <a:lnTo>
                    <a:pt x="315864" y="80570"/>
                  </a:lnTo>
                  <a:lnTo>
                    <a:pt x="348868" y="63986"/>
                  </a:lnTo>
                  <a:lnTo>
                    <a:pt x="380619" y="40165"/>
                  </a:lnTo>
                  <a:lnTo>
                    <a:pt x="411299" y="17038"/>
                  </a:lnTo>
                  <a:lnTo>
                    <a:pt x="450817" y="988"/>
                  </a:lnTo>
                  <a:lnTo>
                    <a:pt x="493487" y="0"/>
                  </a:lnTo>
                  <a:lnTo>
                    <a:pt x="538484" y="9482"/>
                  </a:lnTo>
                  <a:lnTo>
                    <a:pt x="584981" y="24847"/>
                  </a:lnTo>
                  <a:lnTo>
                    <a:pt x="632151" y="41504"/>
                  </a:lnTo>
                  <a:lnTo>
                    <a:pt x="679166" y="54864"/>
                  </a:lnTo>
                  <a:lnTo>
                    <a:pt x="725199" y="60338"/>
                  </a:lnTo>
                </a:path>
              </a:pathLst>
            </a:custGeom>
            <a:ln w="28574">
              <a:solidFill>
                <a:srgbClr val="CC41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575" y="188375"/>
            <a:ext cx="1411849" cy="1314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58900">
              <a:lnSpc>
                <a:spcPct val="100000"/>
              </a:lnSpc>
              <a:spcBef>
                <a:spcPts val="100"/>
              </a:spcBef>
            </a:pPr>
            <a:r>
              <a:rPr dirty="0" sz="3700" spc="-225">
                <a:solidFill>
                  <a:srgbClr val="000000"/>
                </a:solidFill>
              </a:rPr>
              <a:t>Free</a:t>
            </a:r>
            <a:r>
              <a:rPr dirty="0" sz="3700" spc="-10">
                <a:solidFill>
                  <a:srgbClr val="000000"/>
                </a:solidFill>
              </a:rPr>
              <a:t> </a:t>
            </a:r>
            <a:r>
              <a:rPr dirty="0" sz="3700" spc="-250">
                <a:solidFill>
                  <a:srgbClr val="000000"/>
                </a:solidFill>
              </a:rPr>
              <a:t>resource</a:t>
            </a:r>
            <a:r>
              <a:rPr dirty="0" sz="3700" spc="-10">
                <a:solidFill>
                  <a:srgbClr val="000000"/>
                </a:solidFill>
              </a:rPr>
              <a:t> </a:t>
            </a:r>
            <a:r>
              <a:rPr dirty="0" sz="3700" spc="-140">
                <a:solidFill>
                  <a:srgbClr val="000000"/>
                </a:solidFill>
              </a:rPr>
              <a:t>alert!</a:t>
            </a:r>
            <a:endParaRPr sz="3700"/>
          </a:p>
        </p:txBody>
      </p:sp>
      <p:sp>
        <p:nvSpPr>
          <p:cNvPr id="4" name="object 4" descr=""/>
          <p:cNvSpPr txBox="1"/>
          <p:nvPr/>
        </p:nvSpPr>
        <p:spPr>
          <a:xfrm>
            <a:off x="375600" y="4691772"/>
            <a:ext cx="80568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5" b="1">
                <a:latin typeface="Book Antiqua"/>
                <a:cs typeface="Book Antiqua"/>
              </a:rPr>
              <a:t>https://constanttherapyhealth.com/wp-</a:t>
            </a:r>
            <a:r>
              <a:rPr dirty="0" sz="1600" spc="-100" b="1">
                <a:latin typeface="Book Antiqua"/>
                <a:cs typeface="Book Antiqua"/>
              </a:rPr>
              <a:t>content/uploads/2020/03/10-</a:t>
            </a:r>
            <a:r>
              <a:rPr dirty="0" sz="1600" spc="-114" b="1">
                <a:latin typeface="Book Antiqua"/>
                <a:cs typeface="Book Antiqua"/>
              </a:rPr>
              <a:t>Principles-</a:t>
            </a:r>
            <a:r>
              <a:rPr dirty="0" sz="1600" spc="-110" b="1">
                <a:latin typeface="Book Antiqua"/>
                <a:cs typeface="Book Antiqua"/>
              </a:rPr>
              <a:t>of-</a:t>
            </a:r>
            <a:r>
              <a:rPr dirty="0" sz="1600" spc="-100" b="1">
                <a:latin typeface="Book Antiqua"/>
                <a:cs typeface="Book Antiqua"/>
              </a:rPr>
              <a:t>Neuroplasticity.pdf</a:t>
            </a:r>
            <a:endParaRPr sz="1600">
              <a:latin typeface="Book Antiqua"/>
              <a:cs typeface="Book Antiqu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6386" y="1255475"/>
            <a:ext cx="2819350" cy="33713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1825" y="188374"/>
            <a:ext cx="1411850" cy="1314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D6C6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422637" y="366812"/>
            <a:ext cx="1106805" cy="1043940"/>
            <a:chOff x="422637" y="366812"/>
            <a:chExt cx="1106805" cy="1043940"/>
          </a:xfrm>
        </p:grpSpPr>
        <p:sp>
          <p:nvSpPr>
            <p:cNvPr id="4" name="object 4" descr=""/>
            <p:cNvSpPr/>
            <p:nvPr/>
          </p:nvSpPr>
          <p:spPr>
            <a:xfrm>
              <a:off x="427399" y="371574"/>
              <a:ext cx="1097280" cy="1034415"/>
            </a:xfrm>
            <a:custGeom>
              <a:avLst/>
              <a:gdLst/>
              <a:ahLst/>
              <a:cxnLst/>
              <a:rect l="l" t="t" r="r" b="b"/>
              <a:pathLst>
                <a:path w="1097280" h="1034415">
                  <a:moveTo>
                    <a:pt x="548399" y="1033799"/>
                  </a:moveTo>
                  <a:lnTo>
                    <a:pt x="498484" y="1031687"/>
                  </a:lnTo>
                  <a:lnTo>
                    <a:pt x="449824" y="1025472"/>
                  </a:lnTo>
                  <a:lnTo>
                    <a:pt x="402613" y="1015335"/>
                  </a:lnTo>
                  <a:lnTo>
                    <a:pt x="357045" y="1001461"/>
                  </a:lnTo>
                  <a:lnTo>
                    <a:pt x="313313" y="984031"/>
                  </a:lnTo>
                  <a:lnTo>
                    <a:pt x="271612" y="963227"/>
                  </a:lnTo>
                  <a:lnTo>
                    <a:pt x="232133" y="939233"/>
                  </a:lnTo>
                  <a:lnTo>
                    <a:pt x="195072" y="912231"/>
                  </a:lnTo>
                  <a:lnTo>
                    <a:pt x="160622" y="882403"/>
                  </a:lnTo>
                  <a:lnTo>
                    <a:pt x="128976" y="849932"/>
                  </a:lnTo>
                  <a:lnTo>
                    <a:pt x="100328" y="814999"/>
                  </a:lnTo>
                  <a:lnTo>
                    <a:pt x="74872" y="777789"/>
                  </a:lnTo>
                  <a:lnTo>
                    <a:pt x="52801" y="738482"/>
                  </a:lnTo>
                  <a:lnTo>
                    <a:pt x="34309" y="697263"/>
                  </a:lnTo>
                  <a:lnTo>
                    <a:pt x="19589" y="654312"/>
                  </a:lnTo>
                  <a:lnTo>
                    <a:pt x="8835" y="609813"/>
                  </a:lnTo>
                  <a:lnTo>
                    <a:pt x="2241" y="563948"/>
                  </a:lnTo>
                  <a:lnTo>
                    <a:pt x="0" y="516899"/>
                  </a:lnTo>
                  <a:lnTo>
                    <a:pt x="2241" y="469851"/>
                  </a:lnTo>
                  <a:lnTo>
                    <a:pt x="8835" y="423986"/>
                  </a:lnTo>
                  <a:lnTo>
                    <a:pt x="19589" y="379487"/>
                  </a:lnTo>
                  <a:lnTo>
                    <a:pt x="34309" y="336536"/>
                  </a:lnTo>
                  <a:lnTo>
                    <a:pt x="52801" y="295317"/>
                  </a:lnTo>
                  <a:lnTo>
                    <a:pt x="74872" y="256010"/>
                  </a:lnTo>
                  <a:lnTo>
                    <a:pt x="100328" y="218800"/>
                  </a:lnTo>
                  <a:lnTo>
                    <a:pt x="128976" y="183867"/>
                  </a:lnTo>
                  <a:lnTo>
                    <a:pt x="160622" y="151396"/>
                  </a:lnTo>
                  <a:lnTo>
                    <a:pt x="195072" y="121568"/>
                  </a:lnTo>
                  <a:lnTo>
                    <a:pt x="232133" y="94566"/>
                  </a:lnTo>
                  <a:lnTo>
                    <a:pt x="271612" y="70571"/>
                  </a:lnTo>
                  <a:lnTo>
                    <a:pt x="313313" y="49768"/>
                  </a:lnTo>
                  <a:lnTo>
                    <a:pt x="357045" y="32338"/>
                  </a:lnTo>
                  <a:lnTo>
                    <a:pt x="402613" y="18464"/>
                  </a:lnTo>
                  <a:lnTo>
                    <a:pt x="449824" y="8327"/>
                  </a:lnTo>
                  <a:lnTo>
                    <a:pt x="499359" y="2000"/>
                  </a:lnTo>
                  <a:lnTo>
                    <a:pt x="501127" y="2000"/>
                  </a:lnTo>
                  <a:lnTo>
                    <a:pt x="548399" y="0"/>
                  </a:lnTo>
                  <a:lnTo>
                    <a:pt x="596618" y="2000"/>
                  </a:lnTo>
                  <a:lnTo>
                    <a:pt x="644143" y="7936"/>
                  </a:lnTo>
                  <a:lnTo>
                    <a:pt x="690722" y="17709"/>
                  </a:lnTo>
                  <a:lnTo>
                    <a:pt x="736102" y="31220"/>
                  </a:lnTo>
                  <a:lnTo>
                    <a:pt x="780030" y="48370"/>
                  </a:lnTo>
                  <a:lnTo>
                    <a:pt x="822254" y="69062"/>
                  </a:lnTo>
                  <a:lnTo>
                    <a:pt x="862522" y="93196"/>
                  </a:lnTo>
                  <a:lnTo>
                    <a:pt x="900580" y="120673"/>
                  </a:lnTo>
                  <a:lnTo>
                    <a:pt x="936177" y="151396"/>
                  </a:lnTo>
                  <a:lnTo>
                    <a:pt x="972606" y="189310"/>
                  </a:lnTo>
                  <a:lnTo>
                    <a:pt x="1004662" y="230123"/>
                  </a:lnTo>
                  <a:lnTo>
                    <a:pt x="1032194" y="273496"/>
                  </a:lnTo>
                  <a:lnTo>
                    <a:pt x="1055055" y="319090"/>
                  </a:lnTo>
                  <a:lnTo>
                    <a:pt x="1073095" y="366567"/>
                  </a:lnTo>
                  <a:lnTo>
                    <a:pt x="1086165" y="415586"/>
                  </a:lnTo>
                  <a:lnTo>
                    <a:pt x="1094116" y="465810"/>
                  </a:lnTo>
                  <a:lnTo>
                    <a:pt x="1096799" y="516899"/>
                  </a:lnTo>
                  <a:lnTo>
                    <a:pt x="1094558" y="563948"/>
                  </a:lnTo>
                  <a:lnTo>
                    <a:pt x="1087964" y="609813"/>
                  </a:lnTo>
                  <a:lnTo>
                    <a:pt x="1077210" y="654312"/>
                  </a:lnTo>
                  <a:lnTo>
                    <a:pt x="1062490" y="697263"/>
                  </a:lnTo>
                  <a:lnTo>
                    <a:pt x="1043998" y="738482"/>
                  </a:lnTo>
                  <a:lnTo>
                    <a:pt x="1021927" y="777789"/>
                  </a:lnTo>
                  <a:lnTo>
                    <a:pt x="996471" y="814999"/>
                  </a:lnTo>
                  <a:lnTo>
                    <a:pt x="967823" y="849932"/>
                  </a:lnTo>
                  <a:lnTo>
                    <a:pt x="936177" y="882403"/>
                  </a:lnTo>
                  <a:lnTo>
                    <a:pt x="901727" y="912231"/>
                  </a:lnTo>
                  <a:lnTo>
                    <a:pt x="864666" y="939233"/>
                  </a:lnTo>
                  <a:lnTo>
                    <a:pt x="825187" y="963227"/>
                  </a:lnTo>
                  <a:lnTo>
                    <a:pt x="783486" y="984031"/>
                  </a:lnTo>
                  <a:lnTo>
                    <a:pt x="739754" y="1001461"/>
                  </a:lnTo>
                  <a:lnTo>
                    <a:pt x="694186" y="1015335"/>
                  </a:lnTo>
                  <a:lnTo>
                    <a:pt x="646975" y="1025472"/>
                  </a:lnTo>
                  <a:lnTo>
                    <a:pt x="598315" y="1031687"/>
                  </a:lnTo>
                  <a:lnTo>
                    <a:pt x="548399" y="1033799"/>
                  </a:lnTo>
                  <a:close/>
                </a:path>
              </a:pathLst>
            </a:custGeom>
            <a:solidFill>
              <a:srgbClr val="E0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27399" y="371574"/>
              <a:ext cx="1097280" cy="1034415"/>
            </a:xfrm>
            <a:custGeom>
              <a:avLst/>
              <a:gdLst/>
              <a:ahLst/>
              <a:cxnLst/>
              <a:rect l="l" t="t" r="r" b="b"/>
              <a:pathLst>
                <a:path w="1097280" h="1034415">
                  <a:moveTo>
                    <a:pt x="0" y="516899"/>
                  </a:moveTo>
                  <a:lnTo>
                    <a:pt x="2241" y="469851"/>
                  </a:lnTo>
                  <a:lnTo>
                    <a:pt x="8835" y="423986"/>
                  </a:lnTo>
                  <a:lnTo>
                    <a:pt x="19589" y="379487"/>
                  </a:lnTo>
                  <a:lnTo>
                    <a:pt x="34309" y="336536"/>
                  </a:lnTo>
                  <a:lnTo>
                    <a:pt x="52801" y="295317"/>
                  </a:lnTo>
                  <a:lnTo>
                    <a:pt x="74872" y="256010"/>
                  </a:lnTo>
                  <a:lnTo>
                    <a:pt x="100328" y="218800"/>
                  </a:lnTo>
                  <a:lnTo>
                    <a:pt x="128976" y="183867"/>
                  </a:lnTo>
                  <a:lnTo>
                    <a:pt x="160622" y="151396"/>
                  </a:lnTo>
                  <a:lnTo>
                    <a:pt x="195072" y="121568"/>
                  </a:lnTo>
                  <a:lnTo>
                    <a:pt x="232133" y="94566"/>
                  </a:lnTo>
                  <a:lnTo>
                    <a:pt x="271612" y="70571"/>
                  </a:lnTo>
                  <a:lnTo>
                    <a:pt x="313313" y="49768"/>
                  </a:lnTo>
                  <a:lnTo>
                    <a:pt x="357045" y="32338"/>
                  </a:lnTo>
                  <a:lnTo>
                    <a:pt x="402613" y="18464"/>
                  </a:lnTo>
                  <a:lnTo>
                    <a:pt x="449824" y="8327"/>
                  </a:lnTo>
                  <a:lnTo>
                    <a:pt x="498484" y="2112"/>
                  </a:lnTo>
                  <a:lnTo>
                    <a:pt x="548399" y="0"/>
                  </a:lnTo>
                  <a:lnTo>
                    <a:pt x="596618" y="2000"/>
                  </a:lnTo>
                  <a:lnTo>
                    <a:pt x="644143" y="7936"/>
                  </a:lnTo>
                  <a:lnTo>
                    <a:pt x="690722" y="17709"/>
                  </a:lnTo>
                  <a:lnTo>
                    <a:pt x="736102" y="31220"/>
                  </a:lnTo>
                  <a:lnTo>
                    <a:pt x="780030" y="48370"/>
                  </a:lnTo>
                  <a:lnTo>
                    <a:pt x="822254" y="69062"/>
                  </a:lnTo>
                  <a:lnTo>
                    <a:pt x="862522" y="93196"/>
                  </a:lnTo>
                  <a:lnTo>
                    <a:pt x="900580" y="120673"/>
                  </a:lnTo>
                  <a:lnTo>
                    <a:pt x="936177" y="151396"/>
                  </a:lnTo>
                  <a:lnTo>
                    <a:pt x="972606" y="189310"/>
                  </a:lnTo>
                  <a:lnTo>
                    <a:pt x="1004662" y="230123"/>
                  </a:lnTo>
                  <a:lnTo>
                    <a:pt x="1032194" y="273496"/>
                  </a:lnTo>
                  <a:lnTo>
                    <a:pt x="1055055" y="319090"/>
                  </a:lnTo>
                  <a:lnTo>
                    <a:pt x="1073095" y="366567"/>
                  </a:lnTo>
                  <a:lnTo>
                    <a:pt x="1086165" y="415586"/>
                  </a:lnTo>
                  <a:lnTo>
                    <a:pt x="1094116" y="465810"/>
                  </a:lnTo>
                  <a:lnTo>
                    <a:pt x="1096799" y="516899"/>
                  </a:lnTo>
                  <a:lnTo>
                    <a:pt x="1094558" y="563948"/>
                  </a:lnTo>
                  <a:lnTo>
                    <a:pt x="1087964" y="609813"/>
                  </a:lnTo>
                  <a:lnTo>
                    <a:pt x="1077210" y="654312"/>
                  </a:lnTo>
                  <a:lnTo>
                    <a:pt x="1062490" y="697263"/>
                  </a:lnTo>
                  <a:lnTo>
                    <a:pt x="1043998" y="738482"/>
                  </a:lnTo>
                  <a:lnTo>
                    <a:pt x="1021927" y="777789"/>
                  </a:lnTo>
                  <a:lnTo>
                    <a:pt x="996471" y="814999"/>
                  </a:lnTo>
                  <a:lnTo>
                    <a:pt x="967823" y="849932"/>
                  </a:lnTo>
                  <a:lnTo>
                    <a:pt x="936177" y="882403"/>
                  </a:lnTo>
                  <a:lnTo>
                    <a:pt x="901727" y="912231"/>
                  </a:lnTo>
                  <a:lnTo>
                    <a:pt x="864666" y="939233"/>
                  </a:lnTo>
                  <a:lnTo>
                    <a:pt x="825187" y="963227"/>
                  </a:lnTo>
                  <a:lnTo>
                    <a:pt x="783486" y="984031"/>
                  </a:lnTo>
                  <a:lnTo>
                    <a:pt x="739754" y="1001461"/>
                  </a:lnTo>
                  <a:lnTo>
                    <a:pt x="694186" y="1015335"/>
                  </a:lnTo>
                  <a:lnTo>
                    <a:pt x="646975" y="1025472"/>
                  </a:lnTo>
                  <a:lnTo>
                    <a:pt x="598315" y="1031687"/>
                  </a:lnTo>
                  <a:lnTo>
                    <a:pt x="548399" y="1033799"/>
                  </a:lnTo>
                  <a:lnTo>
                    <a:pt x="498484" y="1031687"/>
                  </a:lnTo>
                  <a:lnTo>
                    <a:pt x="449824" y="1025472"/>
                  </a:lnTo>
                  <a:lnTo>
                    <a:pt x="402613" y="1015335"/>
                  </a:lnTo>
                  <a:lnTo>
                    <a:pt x="357045" y="1001461"/>
                  </a:lnTo>
                  <a:lnTo>
                    <a:pt x="313313" y="984031"/>
                  </a:lnTo>
                  <a:lnTo>
                    <a:pt x="271612" y="963227"/>
                  </a:lnTo>
                  <a:lnTo>
                    <a:pt x="232133" y="939233"/>
                  </a:lnTo>
                  <a:lnTo>
                    <a:pt x="195072" y="912231"/>
                  </a:lnTo>
                  <a:lnTo>
                    <a:pt x="160622" y="882403"/>
                  </a:lnTo>
                  <a:lnTo>
                    <a:pt x="128976" y="849932"/>
                  </a:lnTo>
                  <a:lnTo>
                    <a:pt x="100328" y="814999"/>
                  </a:lnTo>
                  <a:lnTo>
                    <a:pt x="74872" y="777789"/>
                  </a:lnTo>
                  <a:lnTo>
                    <a:pt x="52801" y="738482"/>
                  </a:lnTo>
                  <a:lnTo>
                    <a:pt x="34309" y="697263"/>
                  </a:lnTo>
                  <a:lnTo>
                    <a:pt x="19589" y="654312"/>
                  </a:lnTo>
                  <a:lnTo>
                    <a:pt x="8835" y="609813"/>
                  </a:lnTo>
                  <a:lnTo>
                    <a:pt x="2241" y="563948"/>
                  </a:lnTo>
                  <a:lnTo>
                    <a:pt x="0" y="5168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87692" y="581262"/>
            <a:ext cx="2800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 b="1">
                <a:solidFill>
                  <a:srgbClr val="212121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834312" y="419000"/>
            <a:ext cx="6590665" cy="829310"/>
            <a:chOff x="1834312" y="419000"/>
            <a:chExt cx="6590665" cy="829310"/>
          </a:xfrm>
        </p:grpSpPr>
        <p:sp>
          <p:nvSpPr>
            <p:cNvPr id="8" name="object 8" descr=""/>
            <p:cNvSpPr/>
            <p:nvPr/>
          </p:nvSpPr>
          <p:spPr>
            <a:xfrm>
              <a:off x="1839074" y="423762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6444197" y="819599"/>
                  </a:move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839074" y="423762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0" y="136602"/>
                  </a:move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5645" rIns="0" bIns="0" rtlCol="0" vert="horz">
            <a:spAutoFit/>
          </a:bodyPr>
          <a:lstStyle/>
          <a:p>
            <a:pPr marL="996315">
              <a:lnSpc>
                <a:spcPct val="100000"/>
              </a:lnSpc>
              <a:spcBef>
                <a:spcPts val="100"/>
              </a:spcBef>
            </a:pPr>
            <a:r>
              <a:rPr dirty="0" spc="-250"/>
              <a:t>Stereotypical</a:t>
            </a:r>
            <a:r>
              <a:rPr dirty="0" spc="-60"/>
              <a:t> </a:t>
            </a:r>
            <a:r>
              <a:rPr dirty="0" spc="-265"/>
              <a:t>recovery</a:t>
            </a:r>
            <a:r>
              <a:rPr dirty="0" spc="-55"/>
              <a:t> </a:t>
            </a:r>
            <a:r>
              <a:rPr dirty="0" spc="-285"/>
              <a:t>timeline</a:t>
            </a:r>
          </a:p>
        </p:txBody>
      </p:sp>
      <p:sp>
        <p:nvSpPr>
          <p:cNvPr id="11" name="object 11" descr=""/>
          <p:cNvSpPr/>
          <p:nvPr/>
        </p:nvSpPr>
        <p:spPr>
          <a:xfrm>
            <a:off x="0" y="1579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38099">
            <a:solidFill>
              <a:srgbClr val="D8DED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229824" y="1391128"/>
            <a:ext cx="1609725" cy="1854200"/>
            <a:chOff x="229824" y="1391128"/>
            <a:chExt cx="1609725" cy="1854200"/>
          </a:xfrm>
        </p:grpSpPr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824" y="1584499"/>
              <a:ext cx="1609250" cy="166021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578560" y="1405416"/>
              <a:ext cx="1104900" cy="1209040"/>
            </a:xfrm>
            <a:custGeom>
              <a:avLst/>
              <a:gdLst/>
              <a:ahLst/>
              <a:cxnLst/>
              <a:rect l="l" t="t" r="r" b="b"/>
              <a:pathLst>
                <a:path w="1104900" h="1209039">
                  <a:moveTo>
                    <a:pt x="552314" y="290733"/>
                  </a:moveTo>
                  <a:lnTo>
                    <a:pt x="574838" y="229739"/>
                  </a:lnTo>
                  <a:lnTo>
                    <a:pt x="600566" y="176406"/>
                  </a:lnTo>
                  <a:lnTo>
                    <a:pt x="629053" y="130531"/>
                  </a:lnTo>
                  <a:lnTo>
                    <a:pt x="659851" y="91908"/>
                  </a:lnTo>
                  <a:lnTo>
                    <a:pt x="692515" y="60334"/>
                  </a:lnTo>
                  <a:lnTo>
                    <a:pt x="726599" y="35604"/>
                  </a:lnTo>
                  <a:lnTo>
                    <a:pt x="761655" y="17515"/>
                  </a:lnTo>
                  <a:lnTo>
                    <a:pt x="815087" y="2383"/>
                  </a:lnTo>
                  <a:lnTo>
                    <a:pt x="868196" y="1042"/>
                  </a:lnTo>
                  <a:lnTo>
                    <a:pt x="919478" y="12803"/>
                  </a:lnTo>
                  <a:lnTo>
                    <a:pt x="967425" y="36975"/>
                  </a:lnTo>
                  <a:lnTo>
                    <a:pt x="1010530" y="72869"/>
                  </a:lnTo>
                  <a:lnTo>
                    <a:pt x="1035834" y="102970"/>
                  </a:lnTo>
                  <a:lnTo>
                    <a:pt x="1057870" y="137771"/>
                  </a:lnTo>
                  <a:lnTo>
                    <a:pt x="1076192" y="177066"/>
                  </a:lnTo>
                  <a:lnTo>
                    <a:pt x="1090354" y="220652"/>
                  </a:lnTo>
                  <a:lnTo>
                    <a:pt x="1099909" y="268323"/>
                  </a:lnTo>
                  <a:lnTo>
                    <a:pt x="1104411" y="319877"/>
                  </a:lnTo>
                  <a:lnTo>
                    <a:pt x="1104628" y="347046"/>
                  </a:lnTo>
                  <a:lnTo>
                    <a:pt x="1103414" y="375108"/>
                  </a:lnTo>
                  <a:lnTo>
                    <a:pt x="1096471" y="433813"/>
                  </a:lnTo>
                  <a:lnTo>
                    <a:pt x="1083136" y="495786"/>
                  </a:lnTo>
                  <a:lnTo>
                    <a:pt x="1062963" y="560824"/>
                  </a:lnTo>
                  <a:lnTo>
                    <a:pt x="1035505" y="628722"/>
                  </a:lnTo>
                  <a:lnTo>
                    <a:pt x="1018905" y="663680"/>
                  </a:lnTo>
                  <a:lnTo>
                    <a:pt x="1000316" y="699276"/>
                  </a:lnTo>
                  <a:lnTo>
                    <a:pt x="979683" y="735485"/>
                  </a:lnTo>
                  <a:lnTo>
                    <a:pt x="956949" y="772282"/>
                  </a:lnTo>
                  <a:lnTo>
                    <a:pt x="932060" y="809640"/>
                  </a:lnTo>
                  <a:lnTo>
                    <a:pt x="904959" y="847535"/>
                  </a:lnTo>
                  <a:lnTo>
                    <a:pt x="875590" y="885941"/>
                  </a:lnTo>
                  <a:lnTo>
                    <a:pt x="843898" y="924832"/>
                  </a:lnTo>
                  <a:lnTo>
                    <a:pt x="809827" y="964182"/>
                  </a:lnTo>
                  <a:lnTo>
                    <a:pt x="773321" y="1003967"/>
                  </a:lnTo>
                  <a:lnTo>
                    <a:pt x="734324" y="1044160"/>
                  </a:lnTo>
                  <a:lnTo>
                    <a:pt x="692781" y="1084736"/>
                  </a:lnTo>
                  <a:lnTo>
                    <a:pt x="648635" y="1125670"/>
                  </a:lnTo>
                  <a:lnTo>
                    <a:pt x="601831" y="1166936"/>
                  </a:lnTo>
                  <a:lnTo>
                    <a:pt x="552314" y="1208508"/>
                  </a:lnTo>
                  <a:lnTo>
                    <a:pt x="502796" y="1166936"/>
                  </a:lnTo>
                  <a:lnTo>
                    <a:pt x="455992" y="1125670"/>
                  </a:lnTo>
                  <a:lnTo>
                    <a:pt x="411847" y="1084736"/>
                  </a:lnTo>
                  <a:lnTo>
                    <a:pt x="370303" y="1044160"/>
                  </a:lnTo>
                  <a:lnTo>
                    <a:pt x="331307" y="1003967"/>
                  </a:lnTo>
                  <a:lnTo>
                    <a:pt x="294801" y="964182"/>
                  </a:lnTo>
                  <a:lnTo>
                    <a:pt x="260729" y="924832"/>
                  </a:lnTo>
                  <a:lnTo>
                    <a:pt x="229037" y="885941"/>
                  </a:lnTo>
                  <a:lnTo>
                    <a:pt x="199669" y="847535"/>
                  </a:lnTo>
                  <a:lnTo>
                    <a:pt x="172568" y="809640"/>
                  </a:lnTo>
                  <a:lnTo>
                    <a:pt x="147678" y="772282"/>
                  </a:lnTo>
                  <a:lnTo>
                    <a:pt x="124945" y="735485"/>
                  </a:lnTo>
                  <a:lnTo>
                    <a:pt x="104312" y="699276"/>
                  </a:lnTo>
                  <a:lnTo>
                    <a:pt x="85723" y="663680"/>
                  </a:lnTo>
                  <a:lnTo>
                    <a:pt x="69122" y="628722"/>
                  </a:lnTo>
                  <a:lnTo>
                    <a:pt x="41664" y="560824"/>
                  </a:lnTo>
                  <a:lnTo>
                    <a:pt x="21491" y="495786"/>
                  </a:lnTo>
                  <a:lnTo>
                    <a:pt x="8156" y="433813"/>
                  </a:lnTo>
                  <a:lnTo>
                    <a:pt x="1213" y="375108"/>
                  </a:lnTo>
                  <a:lnTo>
                    <a:pt x="0" y="347046"/>
                  </a:lnTo>
                  <a:lnTo>
                    <a:pt x="216" y="319877"/>
                  </a:lnTo>
                  <a:lnTo>
                    <a:pt x="4718" y="268323"/>
                  </a:lnTo>
                  <a:lnTo>
                    <a:pt x="14274" y="220652"/>
                  </a:lnTo>
                  <a:lnTo>
                    <a:pt x="28435" y="177066"/>
                  </a:lnTo>
                  <a:lnTo>
                    <a:pt x="46757" y="137771"/>
                  </a:lnTo>
                  <a:lnTo>
                    <a:pt x="68793" y="102970"/>
                  </a:lnTo>
                  <a:lnTo>
                    <a:pt x="94097" y="72869"/>
                  </a:lnTo>
                  <a:lnTo>
                    <a:pt x="137203" y="36975"/>
                  </a:lnTo>
                  <a:lnTo>
                    <a:pt x="185149" y="12803"/>
                  </a:lnTo>
                  <a:lnTo>
                    <a:pt x="236431" y="1042"/>
                  </a:lnTo>
                  <a:lnTo>
                    <a:pt x="254005" y="0"/>
                  </a:lnTo>
                  <a:lnTo>
                    <a:pt x="271727" y="438"/>
                  </a:lnTo>
                  <a:lnTo>
                    <a:pt x="325219" y="10896"/>
                  </a:lnTo>
                  <a:lnTo>
                    <a:pt x="360594" y="25742"/>
                  </a:lnTo>
                  <a:lnTo>
                    <a:pt x="395220" y="47126"/>
                  </a:lnTo>
                  <a:lnTo>
                    <a:pt x="428649" y="75253"/>
                  </a:lnTo>
                  <a:lnTo>
                    <a:pt x="460437" y="110326"/>
                  </a:lnTo>
                  <a:lnTo>
                    <a:pt x="490135" y="152549"/>
                  </a:lnTo>
                  <a:lnTo>
                    <a:pt x="517298" y="202128"/>
                  </a:lnTo>
                  <a:lnTo>
                    <a:pt x="541480" y="259266"/>
                  </a:lnTo>
                  <a:lnTo>
                    <a:pt x="552314" y="290733"/>
                  </a:lnTo>
                  <a:close/>
                </a:path>
              </a:pathLst>
            </a:custGeom>
            <a:ln w="285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33399" y="3360025"/>
            <a:ext cx="1802130" cy="360680"/>
          </a:xfrm>
          <a:prstGeom prst="rect">
            <a:avLst/>
          </a:prstGeom>
          <a:solidFill>
            <a:srgbClr val="E6B8AE"/>
          </a:solidFill>
        </p:spPr>
        <p:txBody>
          <a:bodyPr wrap="square" lIns="0" tIns="7683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5"/>
              </a:spcBef>
            </a:pPr>
            <a:r>
              <a:rPr dirty="0" sz="1700" spc="-95" b="1">
                <a:latin typeface="Book Antiqua"/>
                <a:cs typeface="Book Antiqua"/>
              </a:rPr>
              <a:t>ER/trauma</a:t>
            </a:r>
            <a:r>
              <a:rPr dirty="0" sz="1700" spc="40" b="1">
                <a:latin typeface="Book Antiqua"/>
                <a:cs typeface="Book Antiqua"/>
              </a:rPr>
              <a:t> </a:t>
            </a:r>
            <a:r>
              <a:rPr dirty="0" sz="1700" spc="-10" b="1">
                <a:latin typeface="Book Antiqua"/>
                <a:cs typeface="Book Antiqua"/>
              </a:rPr>
              <a:t>center</a:t>
            </a:r>
            <a:endParaRPr sz="1700">
              <a:latin typeface="Book Antiqua"/>
              <a:cs typeface="Book Antiqua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8812" y="1458212"/>
            <a:ext cx="1379773" cy="1379773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256472" y="2915449"/>
            <a:ext cx="1442720" cy="307340"/>
          </a:xfrm>
          <a:prstGeom prst="rect">
            <a:avLst/>
          </a:prstGeom>
          <a:solidFill>
            <a:srgbClr val="E6B8AE"/>
          </a:solidFill>
        </p:spPr>
        <p:txBody>
          <a:bodyPr wrap="square" lIns="0" tIns="7810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15"/>
              </a:spcBef>
            </a:pPr>
            <a:r>
              <a:rPr dirty="0" sz="1500" spc="-85" b="1">
                <a:latin typeface="Book Antiqua"/>
                <a:cs typeface="Book Antiqua"/>
              </a:rPr>
              <a:t>Acute</a:t>
            </a:r>
            <a:r>
              <a:rPr dirty="0" sz="1500" b="1">
                <a:latin typeface="Book Antiqua"/>
                <a:cs typeface="Book Antiqua"/>
              </a:rPr>
              <a:t> </a:t>
            </a:r>
            <a:r>
              <a:rPr dirty="0" sz="1500" spc="-20" b="1">
                <a:latin typeface="Book Antiqua"/>
                <a:cs typeface="Book Antiqua"/>
              </a:rPr>
              <a:t>care</a:t>
            </a:r>
            <a:endParaRPr sz="1500">
              <a:latin typeface="Book Antiqua"/>
              <a:cs typeface="Book Antiqua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78312" y="1509175"/>
            <a:ext cx="1991475" cy="1327325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4572000" y="2888900"/>
            <a:ext cx="1442720" cy="360680"/>
          </a:xfrm>
          <a:prstGeom prst="rect">
            <a:avLst/>
          </a:prstGeom>
          <a:solidFill>
            <a:srgbClr val="E6B8AE"/>
          </a:solidFill>
        </p:spPr>
        <p:txBody>
          <a:bodyPr wrap="square" lIns="0" tIns="7810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15"/>
              </a:spcBef>
            </a:pPr>
            <a:r>
              <a:rPr dirty="0" sz="1500" spc="-100" b="1">
                <a:latin typeface="Book Antiqua"/>
                <a:cs typeface="Book Antiqua"/>
              </a:rPr>
              <a:t>Inpatient</a:t>
            </a:r>
            <a:r>
              <a:rPr dirty="0" sz="1500" spc="50" b="1">
                <a:latin typeface="Book Antiqua"/>
                <a:cs typeface="Book Antiqua"/>
              </a:rPr>
              <a:t> </a:t>
            </a:r>
            <a:r>
              <a:rPr dirty="0" sz="1500" spc="-10" b="1">
                <a:latin typeface="Book Antiqua"/>
                <a:cs typeface="Book Antiqua"/>
              </a:rPr>
              <a:t>rehab</a:t>
            </a:r>
            <a:endParaRPr sz="1500">
              <a:latin typeface="Book Antiqua"/>
              <a:cs typeface="Book Antiqua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24313" y="1454285"/>
            <a:ext cx="1223751" cy="1223726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6815149" y="2788837"/>
            <a:ext cx="1442720" cy="360680"/>
          </a:xfrm>
          <a:prstGeom prst="rect">
            <a:avLst/>
          </a:prstGeom>
          <a:solidFill>
            <a:srgbClr val="E6B8AE"/>
          </a:solidFill>
        </p:spPr>
        <p:txBody>
          <a:bodyPr wrap="square" lIns="0" tIns="7810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15"/>
              </a:spcBef>
            </a:pPr>
            <a:r>
              <a:rPr dirty="0" sz="1500" spc="-145" b="1">
                <a:latin typeface="Book Antiqua"/>
                <a:cs typeface="Book Antiqua"/>
              </a:rPr>
              <a:t>Home</a:t>
            </a:r>
            <a:r>
              <a:rPr dirty="0" sz="1500" spc="10" b="1">
                <a:latin typeface="Book Antiqua"/>
                <a:cs typeface="Book Antiqua"/>
              </a:rPr>
              <a:t> </a:t>
            </a:r>
            <a:r>
              <a:rPr dirty="0" sz="1500" spc="-10" b="1">
                <a:latin typeface="Book Antiqua"/>
                <a:cs typeface="Book Antiqua"/>
              </a:rPr>
              <a:t>health</a:t>
            </a:r>
            <a:endParaRPr sz="1500">
              <a:latin typeface="Book Antiqua"/>
              <a:cs typeface="Book Antiqua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81250" y="3398625"/>
            <a:ext cx="1802101" cy="1157111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2620349" y="4694625"/>
            <a:ext cx="1863089" cy="360680"/>
          </a:xfrm>
          <a:prstGeom prst="rect">
            <a:avLst/>
          </a:prstGeom>
          <a:solidFill>
            <a:srgbClr val="E6B8AE"/>
          </a:solidFill>
        </p:spPr>
        <p:txBody>
          <a:bodyPr wrap="square" lIns="0" tIns="7937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25"/>
              </a:spcBef>
            </a:pPr>
            <a:r>
              <a:rPr dirty="0" sz="1200" spc="-80" b="1">
                <a:latin typeface="Book Antiqua"/>
                <a:cs typeface="Book Antiqua"/>
              </a:rPr>
              <a:t>Outpatient/school</a:t>
            </a:r>
            <a:r>
              <a:rPr dirty="0" sz="1200" spc="75" b="1">
                <a:latin typeface="Book Antiqua"/>
                <a:cs typeface="Book Antiqua"/>
              </a:rPr>
              <a:t> </a:t>
            </a:r>
            <a:r>
              <a:rPr dirty="0" sz="1200" spc="-10" b="1">
                <a:latin typeface="Book Antiqua"/>
                <a:cs typeface="Book Antiqua"/>
              </a:rPr>
              <a:t>therapy</a:t>
            </a:r>
            <a:endParaRPr sz="1200">
              <a:latin typeface="Book Antiqua"/>
              <a:cs typeface="Book Antiqua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66500" y="3301546"/>
            <a:ext cx="1327344" cy="1327323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5615499" y="4694625"/>
            <a:ext cx="2698750" cy="360680"/>
          </a:xfrm>
          <a:prstGeom prst="rect">
            <a:avLst/>
          </a:prstGeom>
          <a:solidFill>
            <a:srgbClr val="E6B8AE"/>
          </a:solidFill>
        </p:spPr>
        <p:txBody>
          <a:bodyPr wrap="square" lIns="0" tIns="7937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25"/>
              </a:spcBef>
            </a:pPr>
            <a:r>
              <a:rPr dirty="0" sz="1200" spc="-105" b="1">
                <a:latin typeface="Book Antiqua"/>
                <a:cs typeface="Book Antiqua"/>
              </a:rPr>
              <a:t>Discharge:</a:t>
            </a:r>
            <a:r>
              <a:rPr dirty="0" sz="1200" spc="20" b="1">
                <a:latin typeface="Book Antiqua"/>
                <a:cs typeface="Book Antiqua"/>
              </a:rPr>
              <a:t> </a:t>
            </a:r>
            <a:r>
              <a:rPr dirty="0" sz="1200" spc="-155" b="1">
                <a:latin typeface="Book Antiqua"/>
                <a:cs typeface="Book Antiqua"/>
              </a:rPr>
              <a:t>“as</a:t>
            </a:r>
            <a:r>
              <a:rPr dirty="0" sz="1200" spc="20" b="1">
                <a:latin typeface="Book Antiqua"/>
                <a:cs typeface="Book Antiqua"/>
              </a:rPr>
              <a:t> </a:t>
            </a:r>
            <a:r>
              <a:rPr dirty="0" sz="1200" spc="-114" b="1">
                <a:latin typeface="Book Antiqua"/>
                <a:cs typeface="Book Antiqua"/>
              </a:rPr>
              <a:t>good</a:t>
            </a:r>
            <a:r>
              <a:rPr dirty="0" sz="1200" spc="20" b="1">
                <a:latin typeface="Book Antiqua"/>
                <a:cs typeface="Book Antiqua"/>
              </a:rPr>
              <a:t> </a:t>
            </a:r>
            <a:r>
              <a:rPr dirty="0" sz="1200" spc="-125" b="1">
                <a:latin typeface="Book Antiqua"/>
                <a:cs typeface="Book Antiqua"/>
              </a:rPr>
              <a:t>as</a:t>
            </a:r>
            <a:r>
              <a:rPr dirty="0" sz="1200" spc="25" b="1">
                <a:latin typeface="Book Antiqua"/>
                <a:cs typeface="Book Antiqua"/>
              </a:rPr>
              <a:t> </a:t>
            </a:r>
            <a:r>
              <a:rPr dirty="0" sz="1200" spc="-120" b="1">
                <a:latin typeface="Book Antiqua"/>
                <a:cs typeface="Book Antiqua"/>
              </a:rPr>
              <a:t>you’re</a:t>
            </a:r>
            <a:r>
              <a:rPr dirty="0" sz="1200" spc="20" b="1">
                <a:latin typeface="Book Antiqua"/>
                <a:cs typeface="Book Antiqua"/>
              </a:rPr>
              <a:t> </a:t>
            </a:r>
            <a:r>
              <a:rPr dirty="0" sz="1200" spc="-110" b="1">
                <a:latin typeface="Book Antiqua"/>
                <a:cs typeface="Book Antiqua"/>
              </a:rPr>
              <a:t>gonna</a:t>
            </a:r>
            <a:r>
              <a:rPr dirty="0" sz="1200" spc="20" b="1">
                <a:latin typeface="Book Antiqua"/>
                <a:cs typeface="Book Antiqua"/>
              </a:rPr>
              <a:t> </a:t>
            </a:r>
            <a:r>
              <a:rPr dirty="0" sz="1200" spc="-20" b="1">
                <a:latin typeface="Book Antiqua"/>
                <a:cs typeface="Book Antiqua"/>
              </a:rPr>
              <a:t>get”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02850" y="4029246"/>
            <a:ext cx="1630045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55" b="1">
                <a:solidFill>
                  <a:srgbClr val="FFFFFF"/>
                </a:solidFill>
                <a:latin typeface="Book Antiqua"/>
                <a:cs typeface="Book Antiqua"/>
              </a:rPr>
              <a:t>*Many</a:t>
            </a:r>
            <a:r>
              <a:rPr dirty="0" sz="1600" spc="-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600" spc="-155" b="1">
                <a:solidFill>
                  <a:srgbClr val="FFFFFF"/>
                </a:solidFill>
                <a:latin typeface="Book Antiqua"/>
                <a:cs typeface="Book Antiqua"/>
              </a:rPr>
              <a:t>mild</a:t>
            </a:r>
            <a:r>
              <a:rPr dirty="0" sz="16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600" spc="-125" b="1">
                <a:solidFill>
                  <a:srgbClr val="FFFFFF"/>
                </a:solidFill>
                <a:latin typeface="Book Antiqua"/>
                <a:cs typeface="Book Antiqua"/>
              </a:rPr>
              <a:t>injuries </a:t>
            </a:r>
            <a:r>
              <a:rPr dirty="0" sz="1600" spc="-114" b="1">
                <a:solidFill>
                  <a:srgbClr val="FFFFFF"/>
                </a:solidFill>
                <a:latin typeface="Book Antiqua"/>
                <a:cs typeface="Book Antiqua"/>
              </a:rPr>
              <a:t>aren’t</a:t>
            </a:r>
            <a:r>
              <a:rPr dirty="0" sz="16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600" spc="-45" b="1">
                <a:solidFill>
                  <a:srgbClr val="FFFFFF"/>
                </a:solidFill>
                <a:latin typeface="Book Antiqua"/>
                <a:cs typeface="Book Antiqua"/>
              </a:rPr>
              <a:t>addressed </a:t>
            </a:r>
            <a:r>
              <a:rPr dirty="0" sz="1600" spc="-120" b="1">
                <a:solidFill>
                  <a:srgbClr val="FFFFFF"/>
                </a:solidFill>
                <a:latin typeface="Book Antiqua"/>
                <a:cs typeface="Book Antiqua"/>
              </a:rPr>
              <a:t>until</a:t>
            </a:r>
            <a:r>
              <a:rPr dirty="0" sz="1600" spc="-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600" spc="-114" b="1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dirty="0" sz="1600" spc="-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600" spc="-75" b="1">
                <a:solidFill>
                  <a:srgbClr val="FFFFFF"/>
                </a:solidFill>
                <a:latin typeface="Book Antiqua"/>
                <a:cs typeface="Book Antiqua"/>
              </a:rPr>
              <a:t>outpatient </a:t>
            </a:r>
            <a:r>
              <a:rPr dirty="0" sz="1600" spc="-10" b="1">
                <a:solidFill>
                  <a:srgbClr val="FFFFFF"/>
                </a:solidFill>
                <a:latin typeface="Book Antiqua"/>
                <a:cs typeface="Book Antiqua"/>
              </a:rPr>
              <a:t>level</a:t>
            </a:r>
            <a:endParaRPr sz="16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D6C6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398112" y="551137"/>
            <a:ext cx="6590665" cy="829310"/>
            <a:chOff x="1398112" y="551137"/>
            <a:chExt cx="6590665" cy="829310"/>
          </a:xfrm>
        </p:grpSpPr>
        <p:sp>
          <p:nvSpPr>
            <p:cNvPr id="4" name="object 4" descr=""/>
            <p:cNvSpPr/>
            <p:nvPr/>
          </p:nvSpPr>
          <p:spPr>
            <a:xfrm>
              <a:off x="1402875" y="555899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6444197" y="819599"/>
                  </a:move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02875" y="555899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0" y="136602"/>
                  </a:move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26210" y="643183"/>
            <a:ext cx="4735195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5"/>
              <a:t>Actual</a:t>
            </a:r>
            <a:r>
              <a:rPr dirty="0" spc="-40"/>
              <a:t> </a:t>
            </a:r>
            <a:r>
              <a:rPr dirty="0" spc="-265"/>
              <a:t>recovery</a:t>
            </a:r>
            <a:r>
              <a:rPr dirty="0" spc="-40"/>
              <a:t> </a:t>
            </a:r>
            <a:r>
              <a:rPr dirty="0" spc="-285"/>
              <a:t>timeline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867187" y="1638637"/>
            <a:ext cx="7788275" cy="3140710"/>
            <a:chOff x="867187" y="1638637"/>
            <a:chExt cx="7788275" cy="3140710"/>
          </a:xfrm>
        </p:grpSpPr>
        <p:sp>
          <p:nvSpPr>
            <p:cNvPr id="8" name="object 8" descr=""/>
            <p:cNvSpPr/>
            <p:nvPr/>
          </p:nvSpPr>
          <p:spPr>
            <a:xfrm>
              <a:off x="871949" y="1643400"/>
              <a:ext cx="7778750" cy="3131185"/>
            </a:xfrm>
            <a:custGeom>
              <a:avLst/>
              <a:gdLst/>
              <a:ahLst/>
              <a:cxnLst/>
              <a:rect l="l" t="t" r="r" b="b"/>
              <a:pathLst>
                <a:path w="7778750" h="3131185">
                  <a:moveTo>
                    <a:pt x="7256589" y="3130799"/>
                  </a:moveTo>
                  <a:lnTo>
                    <a:pt x="521810" y="3130799"/>
                  </a:lnTo>
                  <a:lnTo>
                    <a:pt x="474315" y="3128667"/>
                  </a:lnTo>
                  <a:lnTo>
                    <a:pt x="428014" y="3122392"/>
                  </a:lnTo>
                  <a:lnTo>
                    <a:pt x="383092" y="3112160"/>
                  </a:lnTo>
                  <a:lnTo>
                    <a:pt x="339733" y="3098154"/>
                  </a:lnTo>
                  <a:lnTo>
                    <a:pt x="298122" y="3080558"/>
                  </a:lnTo>
                  <a:lnTo>
                    <a:pt x="258442" y="3059557"/>
                  </a:lnTo>
                  <a:lnTo>
                    <a:pt x="220878" y="3035335"/>
                  </a:lnTo>
                  <a:lnTo>
                    <a:pt x="185614" y="3008076"/>
                  </a:lnTo>
                  <a:lnTo>
                    <a:pt x="152834" y="2977965"/>
                  </a:lnTo>
                  <a:lnTo>
                    <a:pt x="122723" y="2945185"/>
                  </a:lnTo>
                  <a:lnTo>
                    <a:pt x="95464" y="2909921"/>
                  </a:lnTo>
                  <a:lnTo>
                    <a:pt x="71242" y="2872357"/>
                  </a:lnTo>
                  <a:lnTo>
                    <a:pt x="50241" y="2832677"/>
                  </a:lnTo>
                  <a:lnTo>
                    <a:pt x="32645" y="2791066"/>
                  </a:lnTo>
                  <a:lnTo>
                    <a:pt x="18639" y="2747707"/>
                  </a:lnTo>
                  <a:lnTo>
                    <a:pt x="8407" y="2702785"/>
                  </a:lnTo>
                  <a:lnTo>
                    <a:pt x="2132" y="2656484"/>
                  </a:lnTo>
                  <a:lnTo>
                    <a:pt x="0" y="2608989"/>
                  </a:lnTo>
                  <a:lnTo>
                    <a:pt x="0" y="521810"/>
                  </a:lnTo>
                  <a:lnTo>
                    <a:pt x="2132" y="474314"/>
                  </a:lnTo>
                  <a:lnTo>
                    <a:pt x="8407" y="428014"/>
                  </a:lnTo>
                  <a:lnTo>
                    <a:pt x="18639" y="383092"/>
                  </a:lnTo>
                  <a:lnTo>
                    <a:pt x="32645" y="339733"/>
                  </a:lnTo>
                  <a:lnTo>
                    <a:pt x="50241" y="298122"/>
                  </a:lnTo>
                  <a:lnTo>
                    <a:pt x="71242" y="258442"/>
                  </a:lnTo>
                  <a:lnTo>
                    <a:pt x="95464" y="220878"/>
                  </a:lnTo>
                  <a:lnTo>
                    <a:pt x="122723" y="185614"/>
                  </a:lnTo>
                  <a:lnTo>
                    <a:pt x="152834" y="152834"/>
                  </a:lnTo>
                  <a:lnTo>
                    <a:pt x="185614" y="122723"/>
                  </a:lnTo>
                  <a:lnTo>
                    <a:pt x="220878" y="95464"/>
                  </a:lnTo>
                  <a:lnTo>
                    <a:pt x="258442" y="71242"/>
                  </a:lnTo>
                  <a:lnTo>
                    <a:pt x="298122" y="50241"/>
                  </a:lnTo>
                  <a:lnTo>
                    <a:pt x="339733" y="32645"/>
                  </a:lnTo>
                  <a:lnTo>
                    <a:pt x="383092" y="18639"/>
                  </a:lnTo>
                  <a:lnTo>
                    <a:pt x="428014" y="8407"/>
                  </a:lnTo>
                  <a:lnTo>
                    <a:pt x="474315" y="2132"/>
                  </a:lnTo>
                  <a:lnTo>
                    <a:pt x="521810" y="0"/>
                  </a:lnTo>
                  <a:lnTo>
                    <a:pt x="7256589" y="0"/>
                  </a:lnTo>
                  <a:lnTo>
                    <a:pt x="7308164" y="2553"/>
                  </a:lnTo>
                  <a:lnTo>
                    <a:pt x="7358865" y="10119"/>
                  </a:lnTo>
                  <a:lnTo>
                    <a:pt x="7408350" y="22555"/>
                  </a:lnTo>
                  <a:lnTo>
                    <a:pt x="7456277" y="39720"/>
                  </a:lnTo>
                  <a:lnTo>
                    <a:pt x="7502305" y="61472"/>
                  </a:lnTo>
                  <a:lnTo>
                    <a:pt x="7546090" y="87670"/>
                  </a:lnTo>
                  <a:lnTo>
                    <a:pt x="7587291" y="118171"/>
                  </a:lnTo>
                  <a:lnTo>
                    <a:pt x="7625565" y="152834"/>
                  </a:lnTo>
                  <a:lnTo>
                    <a:pt x="7660228" y="191109"/>
                  </a:lnTo>
                  <a:lnTo>
                    <a:pt x="7690729" y="232309"/>
                  </a:lnTo>
                  <a:lnTo>
                    <a:pt x="7716927" y="276094"/>
                  </a:lnTo>
                  <a:lnTo>
                    <a:pt x="7738679" y="322122"/>
                  </a:lnTo>
                  <a:lnTo>
                    <a:pt x="7755844" y="370049"/>
                  </a:lnTo>
                  <a:lnTo>
                    <a:pt x="7768280" y="419534"/>
                  </a:lnTo>
                  <a:lnTo>
                    <a:pt x="7775846" y="470235"/>
                  </a:lnTo>
                  <a:lnTo>
                    <a:pt x="7778399" y="521810"/>
                  </a:lnTo>
                  <a:lnTo>
                    <a:pt x="7778399" y="2608989"/>
                  </a:lnTo>
                  <a:lnTo>
                    <a:pt x="7776267" y="2656484"/>
                  </a:lnTo>
                  <a:lnTo>
                    <a:pt x="7769992" y="2702785"/>
                  </a:lnTo>
                  <a:lnTo>
                    <a:pt x="7759760" y="2747707"/>
                  </a:lnTo>
                  <a:lnTo>
                    <a:pt x="7745754" y="2791066"/>
                  </a:lnTo>
                  <a:lnTo>
                    <a:pt x="7728158" y="2832677"/>
                  </a:lnTo>
                  <a:lnTo>
                    <a:pt x="7707157" y="2872357"/>
                  </a:lnTo>
                  <a:lnTo>
                    <a:pt x="7682935" y="2909921"/>
                  </a:lnTo>
                  <a:lnTo>
                    <a:pt x="7655676" y="2945185"/>
                  </a:lnTo>
                  <a:lnTo>
                    <a:pt x="7625565" y="2977965"/>
                  </a:lnTo>
                  <a:lnTo>
                    <a:pt x="7592785" y="3008076"/>
                  </a:lnTo>
                  <a:lnTo>
                    <a:pt x="7557521" y="3035335"/>
                  </a:lnTo>
                  <a:lnTo>
                    <a:pt x="7519957" y="3059557"/>
                  </a:lnTo>
                  <a:lnTo>
                    <a:pt x="7480277" y="3080558"/>
                  </a:lnTo>
                  <a:lnTo>
                    <a:pt x="7438666" y="3098154"/>
                  </a:lnTo>
                  <a:lnTo>
                    <a:pt x="7395307" y="3112160"/>
                  </a:lnTo>
                  <a:lnTo>
                    <a:pt x="7350385" y="3122392"/>
                  </a:lnTo>
                  <a:lnTo>
                    <a:pt x="7304085" y="3128667"/>
                  </a:lnTo>
                  <a:lnTo>
                    <a:pt x="7256589" y="31307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71949" y="1643400"/>
              <a:ext cx="7778750" cy="3131185"/>
            </a:xfrm>
            <a:custGeom>
              <a:avLst/>
              <a:gdLst/>
              <a:ahLst/>
              <a:cxnLst/>
              <a:rect l="l" t="t" r="r" b="b"/>
              <a:pathLst>
                <a:path w="7778750" h="3131185">
                  <a:moveTo>
                    <a:pt x="0" y="521810"/>
                  </a:moveTo>
                  <a:lnTo>
                    <a:pt x="2132" y="474314"/>
                  </a:lnTo>
                  <a:lnTo>
                    <a:pt x="8407" y="428014"/>
                  </a:lnTo>
                  <a:lnTo>
                    <a:pt x="18639" y="383092"/>
                  </a:lnTo>
                  <a:lnTo>
                    <a:pt x="32645" y="339733"/>
                  </a:lnTo>
                  <a:lnTo>
                    <a:pt x="50241" y="298122"/>
                  </a:lnTo>
                  <a:lnTo>
                    <a:pt x="71242" y="258442"/>
                  </a:lnTo>
                  <a:lnTo>
                    <a:pt x="95464" y="220878"/>
                  </a:lnTo>
                  <a:lnTo>
                    <a:pt x="122723" y="185614"/>
                  </a:lnTo>
                  <a:lnTo>
                    <a:pt x="152834" y="152834"/>
                  </a:lnTo>
                  <a:lnTo>
                    <a:pt x="185614" y="122723"/>
                  </a:lnTo>
                  <a:lnTo>
                    <a:pt x="220878" y="95464"/>
                  </a:lnTo>
                  <a:lnTo>
                    <a:pt x="258442" y="71242"/>
                  </a:lnTo>
                  <a:lnTo>
                    <a:pt x="298122" y="50241"/>
                  </a:lnTo>
                  <a:lnTo>
                    <a:pt x="339733" y="32645"/>
                  </a:lnTo>
                  <a:lnTo>
                    <a:pt x="383092" y="18639"/>
                  </a:lnTo>
                  <a:lnTo>
                    <a:pt x="428014" y="8407"/>
                  </a:lnTo>
                  <a:lnTo>
                    <a:pt x="474315" y="2132"/>
                  </a:lnTo>
                  <a:lnTo>
                    <a:pt x="521810" y="0"/>
                  </a:lnTo>
                  <a:lnTo>
                    <a:pt x="7256589" y="0"/>
                  </a:lnTo>
                  <a:lnTo>
                    <a:pt x="7308164" y="2553"/>
                  </a:lnTo>
                  <a:lnTo>
                    <a:pt x="7358865" y="10119"/>
                  </a:lnTo>
                  <a:lnTo>
                    <a:pt x="7408350" y="22555"/>
                  </a:lnTo>
                  <a:lnTo>
                    <a:pt x="7456277" y="39720"/>
                  </a:lnTo>
                  <a:lnTo>
                    <a:pt x="7502305" y="61472"/>
                  </a:lnTo>
                  <a:lnTo>
                    <a:pt x="7546090" y="87670"/>
                  </a:lnTo>
                  <a:lnTo>
                    <a:pt x="7587291" y="118171"/>
                  </a:lnTo>
                  <a:lnTo>
                    <a:pt x="7625565" y="152834"/>
                  </a:lnTo>
                  <a:lnTo>
                    <a:pt x="7660228" y="191109"/>
                  </a:lnTo>
                  <a:lnTo>
                    <a:pt x="7690729" y="232309"/>
                  </a:lnTo>
                  <a:lnTo>
                    <a:pt x="7716927" y="276094"/>
                  </a:lnTo>
                  <a:lnTo>
                    <a:pt x="7738679" y="322122"/>
                  </a:lnTo>
                  <a:lnTo>
                    <a:pt x="7755844" y="370049"/>
                  </a:lnTo>
                  <a:lnTo>
                    <a:pt x="7768280" y="419534"/>
                  </a:lnTo>
                  <a:lnTo>
                    <a:pt x="7775846" y="470235"/>
                  </a:lnTo>
                  <a:lnTo>
                    <a:pt x="7778399" y="521810"/>
                  </a:lnTo>
                  <a:lnTo>
                    <a:pt x="7778399" y="2608989"/>
                  </a:lnTo>
                  <a:lnTo>
                    <a:pt x="7776267" y="2656484"/>
                  </a:lnTo>
                  <a:lnTo>
                    <a:pt x="7769992" y="2702785"/>
                  </a:lnTo>
                  <a:lnTo>
                    <a:pt x="7759760" y="2747707"/>
                  </a:lnTo>
                  <a:lnTo>
                    <a:pt x="7745754" y="2791066"/>
                  </a:lnTo>
                  <a:lnTo>
                    <a:pt x="7728158" y="2832677"/>
                  </a:lnTo>
                  <a:lnTo>
                    <a:pt x="7707157" y="2872357"/>
                  </a:lnTo>
                  <a:lnTo>
                    <a:pt x="7682935" y="2909921"/>
                  </a:lnTo>
                  <a:lnTo>
                    <a:pt x="7655676" y="2945185"/>
                  </a:lnTo>
                  <a:lnTo>
                    <a:pt x="7625565" y="2977965"/>
                  </a:lnTo>
                  <a:lnTo>
                    <a:pt x="7592785" y="3008076"/>
                  </a:lnTo>
                  <a:lnTo>
                    <a:pt x="7557521" y="3035335"/>
                  </a:lnTo>
                  <a:lnTo>
                    <a:pt x="7519957" y="3059557"/>
                  </a:lnTo>
                  <a:lnTo>
                    <a:pt x="7480277" y="3080558"/>
                  </a:lnTo>
                  <a:lnTo>
                    <a:pt x="7438666" y="3098154"/>
                  </a:lnTo>
                  <a:lnTo>
                    <a:pt x="7395307" y="3112160"/>
                  </a:lnTo>
                  <a:lnTo>
                    <a:pt x="7350385" y="3122392"/>
                  </a:lnTo>
                  <a:lnTo>
                    <a:pt x="7304085" y="3128667"/>
                  </a:lnTo>
                  <a:lnTo>
                    <a:pt x="7256589" y="3130799"/>
                  </a:lnTo>
                  <a:lnTo>
                    <a:pt x="521810" y="3130799"/>
                  </a:lnTo>
                  <a:lnTo>
                    <a:pt x="474315" y="3128667"/>
                  </a:lnTo>
                  <a:lnTo>
                    <a:pt x="428014" y="3122392"/>
                  </a:lnTo>
                  <a:lnTo>
                    <a:pt x="383092" y="3112160"/>
                  </a:lnTo>
                  <a:lnTo>
                    <a:pt x="339733" y="3098154"/>
                  </a:lnTo>
                  <a:lnTo>
                    <a:pt x="298122" y="3080558"/>
                  </a:lnTo>
                  <a:lnTo>
                    <a:pt x="258442" y="3059557"/>
                  </a:lnTo>
                  <a:lnTo>
                    <a:pt x="220878" y="3035335"/>
                  </a:lnTo>
                  <a:lnTo>
                    <a:pt x="185614" y="3008076"/>
                  </a:lnTo>
                  <a:lnTo>
                    <a:pt x="152834" y="2977965"/>
                  </a:lnTo>
                  <a:lnTo>
                    <a:pt x="122723" y="2945185"/>
                  </a:lnTo>
                  <a:lnTo>
                    <a:pt x="95464" y="2909921"/>
                  </a:lnTo>
                  <a:lnTo>
                    <a:pt x="71242" y="2872357"/>
                  </a:lnTo>
                  <a:lnTo>
                    <a:pt x="50241" y="2832677"/>
                  </a:lnTo>
                  <a:lnTo>
                    <a:pt x="32645" y="2791066"/>
                  </a:lnTo>
                  <a:lnTo>
                    <a:pt x="18639" y="2747707"/>
                  </a:lnTo>
                  <a:lnTo>
                    <a:pt x="8407" y="2702785"/>
                  </a:lnTo>
                  <a:lnTo>
                    <a:pt x="2132" y="2656484"/>
                  </a:lnTo>
                  <a:lnTo>
                    <a:pt x="0" y="2608989"/>
                  </a:lnTo>
                  <a:lnTo>
                    <a:pt x="0" y="521810"/>
                  </a:lnTo>
                  <a:close/>
                </a:path>
              </a:pathLst>
            </a:custGeom>
            <a:ln w="9524">
              <a:solidFill>
                <a:srgbClr val="B6124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0" y="1579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38099">
            <a:solidFill>
              <a:srgbClr val="D8DE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023875" y="2138447"/>
            <a:ext cx="7509509" cy="2312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21615" marR="167005">
              <a:lnSpc>
                <a:spcPct val="100000"/>
              </a:lnSpc>
              <a:spcBef>
                <a:spcPts val="100"/>
              </a:spcBef>
            </a:pPr>
            <a:r>
              <a:rPr dirty="0" sz="1900" spc="-175" b="1">
                <a:latin typeface="Book Antiqua"/>
                <a:cs typeface="Book Antiqua"/>
              </a:rPr>
              <a:t>“There</a:t>
            </a:r>
            <a:r>
              <a:rPr dirty="0" sz="1900" spc="-5" b="1">
                <a:latin typeface="Book Antiqua"/>
                <a:cs typeface="Book Antiqua"/>
              </a:rPr>
              <a:t> </a:t>
            </a:r>
            <a:r>
              <a:rPr dirty="0" sz="1900" spc="-175" b="1">
                <a:latin typeface="Book Antiqua"/>
                <a:cs typeface="Book Antiqua"/>
              </a:rPr>
              <a:t>is</a:t>
            </a:r>
            <a:r>
              <a:rPr dirty="0" sz="1900" spc="-5" b="1">
                <a:latin typeface="Book Antiqua"/>
                <a:cs typeface="Book Antiqua"/>
              </a:rPr>
              <a:t> </a:t>
            </a:r>
            <a:r>
              <a:rPr dirty="0" sz="1900" spc="-165" b="1">
                <a:latin typeface="Book Antiqua"/>
                <a:cs typeface="Book Antiqua"/>
              </a:rPr>
              <a:t>also</a:t>
            </a:r>
            <a:r>
              <a:rPr dirty="0" sz="1900" b="1">
                <a:latin typeface="Book Antiqua"/>
                <a:cs typeface="Book Antiqua"/>
              </a:rPr>
              <a:t> </a:t>
            </a:r>
            <a:r>
              <a:rPr dirty="0" sz="1900" spc="-160" b="1">
                <a:latin typeface="Book Antiqua"/>
                <a:cs typeface="Book Antiqua"/>
              </a:rPr>
              <a:t>a</a:t>
            </a:r>
            <a:r>
              <a:rPr dirty="0" sz="1900" spc="-5" b="1">
                <a:latin typeface="Book Antiqua"/>
                <a:cs typeface="Book Antiqua"/>
              </a:rPr>
              <a:t> </a:t>
            </a:r>
            <a:r>
              <a:rPr dirty="0" sz="1900" spc="-160" b="1">
                <a:latin typeface="Book Antiqua"/>
                <a:cs typeface="Book Antiqua"/>
              </a:rPr>
              <a:t>common</a:t>
            </a:r>
            <a:r>
              <a:rPr dirty="0" sz="1900" b="1">
                <a:latin typeface="Book Antiqua"/>
                <a:cs typeface="Book Antiqua"/>
              </a:rPr>
              <a:t> </a:t>
            </a:r>
            <a:r>
              <a:rPr dirty="0" sz="1900" spc="-180" b="1">
                <a:latin typeface="Book Antiqua"/>
                <a:cs typeface="Book Antiqua"/>
              </a:rPr>
              <a:t>myth</a:t>
            </a:r>
            <a:r>
              <a:rPr dirty="0" sz="1900" spc="-5" b="1">
                <a:latin typeface="Book Antiqua"/>
                <a:cs typeface="Book Antiqua"/>
              </a:rPr>
              <a:t> </a:t>
            </a:r>
            <a:r>
              <a:rPr dirty="0" sz="1900" spc="-95" b="1">
                <a:latin typeface="Book Antiqua"/>
                <a:cs typeface="Book Antiqua"/>
              </a:rPr>
              <a:t>that</a:t>
            </a:r>
            <a:r>
              <a:rPr dirty="0" sz="1900" spc="-5" b="1">
                <a:latin typeface="Book Antiqua"/>
                <a:cs typeface="Book Antiqua"/>
              </a:rPr>
              <a:t> </a:t>
            </a:r>
            <a:r>
              <a:rPr dirty="0" sz="1900" spc="-145" b="1">
                <a:latin typeface="Book Antiqua"/>
                <a:cs typeface="Book Antiqua"/>
              </a:rPr>
              <a:t>recovery</a:t>
            </a:r>
            <a:r>
              <a:rPr dirty="0" sz="1900" b="1">
                <a:latin typeface="Book Antiqua"/>
                <a:cs typeface="Book Antiqua"/>
              </a:rPr>
              <a:t> </a:t>
            </a:r>
            <a:r>
              <a:rPr dirty="0" sz="1900" spc="-145" b="1">
                <a:latin typeface="Book Antiqua"/>
                <a:cs typeface="Book Antiqua"/>
              </a:rPr>
              <a:t>from</a:t>
            </a:r>
            <a:r>
              <a:rPr dirty="0" sz="1900" spc="-5" b="1">
                <a:latin typeface="Book Antiqua"/>
                <a:cs typeface="Book Antiqua"/>
              </a:rPr>
              <a:t> </a:t>
            </a:r>
            <a:r>
              <a:rPr dirty="0" sz="1900" spc="-150" b="1">
                <a:latin typeface="Book Antiqua"/>
                <a:cs typeface="Book Antiqua"/>
              </a:rPr>
              <a:t>brain</a:t>
            </a:r>
            <a:r>
              <a:rPr dirty="0" sz="1900" b="1">
                <a:latin typeface="Book Antiqua"/>
                <a:cs typeface="Book Antiqua"/>
              </a:rPr>
              <a:t> </a:t>
            </a:r>
            <a:r>
              <a:rPr dirty="0" sz="1900" spc="-160" b="1">
                <a:latin typeface="Book Antiqua"/>
                <a:cs typeface="Book Antiqua"/>
              </a:rPr>
              <a:t>injury</a:t>
            </a:r>
            <a:r>
              <a:rPr dirty="0" sz="1900" spc="-5" b="1">
                <a:latin typeface="Book Antiqua"/>
                <a:cs typeface="Book Antiqua"/>
              </a:rPr>
              <a:t> </a:t>
            </a:r>
            <a:r>
              <a:rPr dirty="0" sz="1900" spc="-160" b="1">
                <a:latin typeface="Book Antiqua"/>
                <a:cs typeface="Book Antiqua"/>
              </a:rPr>
              <a:t>plateaus</a:t>
            </a:r>
            <a:r>
              <a:rPr dirty="0" sz="1900" b="1">
                <a:latin typeface="Book Antiqua"/>
                <a:cs typeface="Book Antiqua"/>
              </a:rPr>
              <a:t> </a:t>
            </a:r>
            <a:r>
              <a:rPr dirty="0" sz="1900" spc="-75" b="1">
                <a:latin typeface="Book Antiqua"/>
                <a:cs typeface="Book Antiqua"/>
              </a:rPr>
              <a:t>at</a:t>
            </a:r>
            <a:r>
              <a:rPr dirty="0" sz="1900" spc="-5" b="1">
                <a:latin typeface="Book Antiqua"/>
                <a:cs typeface="Book Antiqua"/>
              </a:rPr>
              <a:t> </a:t>
            </a:r>
            <a:r>
              <a:rPr dirty="0" sz="1900" spc="-50" b="1">
                <a:latin typeface="Book Antiqua"/>
                <a:cs typeface="Book Antiqua"/>
              </a:rPr>
              <a:t>2 </a:t>
            </a:r>
            <a:r>
              <a:rPr dirty="0" sz="1900" spc="-170" b="1">
                <a:latin typeface="Book Antiqua"/>
                <a:cs typeface="Book Antiqua"/>
              </a:rPr>
              <a:t>years</a:t>
            </a:r>
            <a:r>
              <a:rPr dirty="0" sz="1900" spc="-10" b="1">
                <a:latin typeface="Book Antiqua"/>
                <a:cs typeface="Book Antiqua"/>
              </a:rPr>
              <a:t> </a:t>
            </a:r>
            <a:r>
              <a:rPr dirty="0" sz="1900" spc="-110" b="1">
                <a:latin typeface="Book Antiqua"/>
                <a:cs typeface="Book Antiqua"/>
              </a:rPr>
              <a:t>after</a:t>
            </a:r>
            <a:r>
              <a:rPr dirty="0" sz="1900" spc="5" b="1">
                <a:latin typeface="Book Antiqua"/>
                <a:cs typeface="Book Antiqua"/>
              </a:rPr>
              <a:t> </a:t>
            </a:r>
            <a:r>
              <a:rPr dirty="0" sz="1900" spc="-125" b="1">
                <a:latin typeface="Book Antiqua"/>
                <a:cs typeface="Book Antiqua"/>
              </a:rPr>
              <a:t>the</a:t>
            </a:r>
            <a:r>
              <a:rPr dirty="0" sz="1900" spc="5" b="1">
                <a:latin typeface="Book Antiqua"/>
                <a:cs typeface="Book Antiqua"/>
              </a:rPr>
              <a:t> </a:t>
            </a:r>
            <a:r>
              <a:rPr dirty="0" sz="1900" spc="-135" b="1">
                <a:latin typeface="Book Antiqua"/>
                <a:cs typeface="Book Antiqua"/>
              </a:rPr>
              <a:t>initial</a:t>
            </a:r>
            <a:r>
              <a:rPr dirty="0" sz="1900" spc="5" b="1">
                <a:latin typeface="Book Antiqua"/>
                <a:cs typeface="Book Antiqua"/>
              </a:rPr>
              <a:t> </a:t>
            </a:r>
            <a:r>
              <a:rPr dirty="0" sz="1900" spc="-165" b="1">
                <a:latin typeface="Book Antiqua"/>
                <a:cs typeface="Book Antiqua"/>
              </a:rPr>
              <a:t>injury.</a:t>
            </a:r>
            <a:r>
              <a:rPr dirty="0" sz="1900" spc="5" b="1">
                <a:latin typeface="Book Antiqua"/>
                <a:cs typeface="Book Antiqua"/>
              </a:rPr>
              <a:t> </a:t>
            </a:r>
            <a:r>
              <a:rPr dirty="0" sz="1900" spc="-160" b="1">
                <a:latin typeface="Book Antiqua"/>
                <a:cs typeface="Book Antiqua"/>
              </a:rPr>
              <a:t>However,</a:t>
            </a:r>
            <a:r>
              <a:rPr dirty="0" sz="1900" spc="5" b="1">
                <a:latin typeface="Book Antiqua"/>
                <a:cs typeface="Book Antiqua"/>
              </a:rPr>
              <a:t> </a:t>
            </a:r>
            <a:r>
              <a:rPr dirty="0" sz="1900" spc="-60" b="1">
                <a:latin typeface="Book Antiqua"/>
                <a:cs typeface="Book Antiqua"/>
              </a:rPr>
              <a:t>it</a:t>
            </a:r>
            <a:r>
              <a:rPr dirty="0" sz="1900" spc="5" b="1">
                <a:latin typeface="Book Antiqua"/>
                <a:cs typeface="Book Antiqua"/>
              </a:rPr>
              <a:t> </a:t>
            </a:r>
            <a:r>
              <a:rPr dirty="0" sz="1900" spc="-235" b="1">
                <a:latin typeface="Book Antiqua"/>
                <a:cs typeface="Book Antiqua"/>
              </a:rPr>
              <a:t>was</a:t>
            </a:r>
            <a:r>
              <a:rPr dirty="0" sz="1900" spc="5" b="1">
                <a:latin typeface="Book Antiqua"/>
                <a:cs typeface="Book Antiqua"/>
              </a:rPr>
              <a:t> </a:t>
            </a:r>
            <a:r>
              <a:rPr dirty="0" sz="1900" spc="-180" b="1">
                <a:latin typeface="Book Antiqua"/>
                <a:cs typeface="Book Antiqua"/>
              </a:rPr>
              <a:t>been</a:t>
            </a:r>
            <a:r>
              <a:rPr dirty="0" sz="1900" spc="5" b="1">
                <a:latin typeface="Book Antiqua"/>
                <a:cs typeface="Book Antiqua"/>
              </a:rPr>
              <a:t> </a:t>
            </a:r>
            <a:r>
              <a:rPr dirty="0" sz="1900" spc="-130" b="1">
                <a:latin typeface="Book Antiqua"/>
                <a:cs typeface="Book Antiqua"/>
              </a:rPr>
              <a:t>well-</a:t>
            </a:r>
            <a:r>
              <a:rPr dirty="0" sz="1900" spc="-165" b="1">
                <a:latin typeface="Book Antiqua"/>
                <a:cs typeface="Book Antiqua"/>
              </a:rPr>
              <a:t>documented</a:t>
            </a:r>
            <a:r>
              <a:rPr dirty="0" sz="1900" spc="5" b="1">
                <a:latin typeface="Book Antiqua"/>
                <a:cs typeface="Book Antiqua"/>
              </a:rPr>
              <a:t> </a:t>
            </a:r>
            <a:r>
              <a:rPr dirty="0" sz="1900" spc="-20" b="1">
                <a:latin typeface="Book Antiqua"/>
                <a:cs typeface="Book Antiqua"/>
              </a:rPr>
              <a:t>that </a:t>
            </a:r>
            <a:r>
              <a:rPr dirty="0" sz="1900" spc="-125" b="1">
                <a:latin typeface="Book Antiqua"/>
                <a:cs typeface="Book Antiqua"/>
              </a:rPr>
              <a:t>long-</a:t>
            </a:r>
            <a:r>
              <a:rPr dirty="0" sz="1900" spc="-140" b="1">
                <a:latin typeface="Book Antiqua"/>
                <a:cs typeface="Book Antiqua"/>
              </a:rPr>
              <a:t>term</a:t>
            </a:r>
            <a:r>
              <a:rPr dirty="0" sz="1900" spc="-5" b="1">
                <a:latin typeface="Book Antiqua"/>
                <a:cs typeface="Book Antiqua"/>
              </a:rPr>
              <a:t> </a:t>
            </a:r>
            <a:r>
              <a:rPr dirty="0" sz="1900" spc="-135" b="1">
                <a:latin typeface="Book Antiqua"/>
                <a:cs typeface="Book Antiqua"/>
              </a:rPr>
              <a:t>functional</a:t>
            </a:r>
            <a:r>
              <a:rPr dirty="0" sz="1900" spc="-5" b="1">
                <a:latin typeface="Book Antiqua"/>
                <a:cs typeface="Book Antiqua"/>
              </a:rPr>
              <a:t> </a:t>
            </a:r>
            <a:r>
              <a:rPr dirty="0" sz="1900" spc="-190" b="1">
                <a:latin typeface="Book Antiqua"/>
                <a:cs typeface="Book Antiqua"/>
              </a:rPr>
              <a:t>gains</a:t>
            </a:r>
            <a:r>
              <a:rPr dirty="0" sz="1900" spc="-5" b="1">
                <a:latin typeface="Book Antiqua"/>
                <a:cs typeface="Book Antiqua"/>
              </a:rPr>
              <a:t> </a:t>
            </a:r>
            <a:r>
              <a:rPr dirty="0" sz="1900" spc="-125" b="1">
                <a:latin typeface="Book Antiqua"/>
                <a:cs typeface="Book Antiqua"/>
              </a:rPr>
              <a:t>can</a:t>
            </a:r>
            <a:r>
              <a:rPr dirty="0" sz="1900" spc="-5" b="1">
                <a:latin typeface="Book Antiqua"/>
                <a:cs typeface="Book Antiqua"/>
              </a:rPr>
              <a:t> </a:t>
            </a:r>
            <a:r>
              <a:rPr dirty="0" sz="1900" spc="-175" b="1">
                <a:latin typeface="Book Antiqua"/>
                <a:cs typeface="Book Antiqua"/>
              </a:rPr>
              <a:t>be</a:t>
            </a:r>
            <a:r>
              <a:rPr dirty="0" sz="1900" spc="-5" b="1">
                <a:latin typeface="Book Antiqua"/>
                <a:cs typeface="Book Antiqua"/>
              </a:rPr>
              <a:t> </a:t>
            </a:r>
            <a:r>
              <a:rPr dirty="0" sz="1900" spc="-155" b="1">
                <a:latin typeface="Book Antiqua"/>
                <a:cs typeface="Book Antiqua"/>
              </a:rPr>
              <a:t>acquired</a:t>
            </a:r>
            <a:r>
              <a:rPr dirty="0" sz="1900" b="1">
                <a:latin typeface="Book Antiqua"/>
                <a:cs typeface="Book Antiqua"/>
              </a:rPr>
              <a:t> </a:t>
            </a:r>
            <a:r>
              <a:rPr dirty="0" sz="1900" spc="-160" b="1">
                <a:latin typeface="Book Antiqua"/>
                <a:cs typeface="Book Antiqua"/>
              </a:rPr>
              <a:t>if</a:t>
            </a:r>
            <a:r>
              <a:rPr dirty="0" sz="1900" spc="-5" b="1">
                <a:latin typeface="Book Antiqua"/>
                <a:cs typeface="Book Antiqua"/>
              </a:rPr>
              <a:t> </a:t>
            </a:r>
            <a:r>
              <a:rPr dirty="0" sz="1900" spc="-125" b="1">
                <a:latin typeface="Book Antiqua"/>
                <a:cs typeface="Book Antiqua"/>
              </a:rPr>
              <a:t>the</a:t>
            </a:r>
            <a:r>
              <a:rPr dirty="0" sz="1900" spc="-5" b="1">
                <a:latin typeface="Book Antiqua"/>
                <a:cs typeface="Book Antiqua"/>
              </a:rPr>
              <a:t> </a:t>
            </a:r>
            <a:r>
              <a:rPr dirty="0" sz="1900" spc="-120" b="1">
                <a:latin typeface="Book Antiqua"/>
                <a:cs typeface="Book Antiqua"/>
              </a:rPr>
              <a:t>patient</a:t>
            </a:r>
            <a:r>
              <a:rPr dirty="0" sz="1900" spc="-5" b="1">
                <a:latin typeface="Book Antiqua"/>
                <a:cs typeface="Book Antiqua"/>
              </a:rPr>
              <a:t> </a:t>
            </a:r>
            <a:r>
              <a:rPr dirty="0" sz="1900" spc="-150" b="1">
                <a:latin typeface="Book Antiqua"/>
                <a:cs typeface="Book Antiqua"/>
              </a:rPr>
              <a:t>receives</a:t>
            </a:r>
            <a:r>
              <a:rPr dirty="0" sz="1900" spc="-5" b="1">
                <a:latin typeface="Book Antiqua"/>
                <a:cs typeface="Book Antiqua"/>
              </a:rPr>
              <a:t> </a:t>
            </a:r>
            <a:r>
              <a:rPr dirty="0" sz="1900" spc="-85" b="1">
                <a:latin typeface="Book Antiqua"/>
                <a:cs typeface="Book Antiqua"/>
              </a:rPr>
              <a:t>intensive</a:t>
            </a:r>
            <a:endParaRPr sz="1900">
              <a:latin typeface="Book Antiqua"/>
              <a:cs typeface="Book Antiqua"/>
            </a:endParaRPr>
          </a:p>
          <a:p>
            <a:pPr algn="ctr" marL="58419" marR="5080">
              <a:lnSpc>
                <a:spcPct val="100000"/>
              </a:lnSpc>
            </a:pPr>
            <a:r>
              <a:rPr dirty="0" sz="1900" spc="-130" b="1">
                <a:latin typeface="Book Antiqua"/>
                <a:cs typeface="Book Antiqua"/>
              </a:rPr>
              <a:t>neurorehabilitation,</a:t>
            </a:r>
            <a:r>
              <a:rPr dirty="0" sz="1900" spc="5" b="1">
                <a:latin typeface="Book Antiqua"/>
                <a:cs typeface="Book Antiqua"/>
              </a:rPr>
              <a:t> </a:t>
            </a:r>
            <a:r>
              <a:rPr dirty="0" sz="1900" spc="-185" b="1">
                <a:latin typeface="Book Antiqua"/>
                <a:cs typeface="Book Antiqua"/>
              </a:rPr>
              <a:t>even</a:t>
            </a:r>
            <a:r>
              <a:rPr dirty="0" sz="1900" spc="10" b="1">
                <a:latin typeface="Book Antiqua"/>
                <a:cs typeface="Book Antiqua"/>
              </a:rPr>
              <a:t> </a:t>
            </a:r>
            <a:r>
              <a:rPr dirty="0" sz="1900" spc="-160" b="1">
                <a:latin typeface="Book Antiqua"/>
                <a:cs typeface="Book Antiqua"/>
              </a:rPr>
              <a:t>multiple</a:t>
            </a:r>
            <a:r>
              <a:rPr dirty="0" sz="1900" spc="10" b="1">
                <a:latin typeface="Book Antiqua"/>
                <a:cs typeface="Book Antiqua"/>
              </a:rPr>
              <a:t> </a:t>
            </a:r>
            <a:r>
              <a:rPr dirty="0" sz="1900" spc="-170" b="1">
                <a:latin typeface="Book Antiqua"/>
                <a:cs typeface="Book Antiqua"/>
              </a:rPr>
              <a:t>years</a:t>
            </a:r>
            <a:r>
              <a:rPr dirty="0" sz="1900" spc="10" b="1">
                <a:latin typeface="Book Antiqua"/>
                <a:cs typeface="Book Antiqua"/>
              </a:rPr>
              <a:t> </a:t>
            </a:r>
            <a:r>
              <a:rPr dirty="0" sz="1900" spc="-110" b="1">
                <a:latin typeface="Book Antiqua"/>
                <a:cs typeface="Book Antiqua"/>
              </a:rPr>
              <a:t>after</a:t>
            </a:r>
            <a:r>
              <a:rPr dirty="0" sz="1900" spc="10" b="1">
                <a:latin typeface="Book Antiqua"/>
                <a:cs typeface="Book Antiqua"/>
              </a:rPr>
              <a:t> </a:t>
            </a:r>
            <a:r>
              <a:rPr dirty="0" sz="1900" spc="-125" b="1">
                <a:latin typeface="Book Antiqua"/>
                <a:cs typeface="Book Antiqua"/>
              </a:rPr>
              <a:t>the</a:t>
            </a:r>
            <a:r>
              <a:rPr dirty="0" sz="1900" spc="10" b="1">
                <a:latin typeface="Book Antiqua"/>
                <a:cs typeface="Book Antiqua"/>
              </a:rPr>
              <a:t> </a:t>
            </a:r>
            <a:r>
              <a:rPr dirty="0" sz="1900" spc="-140" b="1">
                <a:latin typeface="Book Antiqua"/>
                <a:cs typeface="Book Antiqua"/>
              </a:rPr>
              <a:t>onset</a:t>
            </a:r>
            <a:r>
              <a:rPr dirty="0" sz="1900" spc="10" b="1">
                <a:latin typeface="Book Antiqua"/>
                <a:cs typeface="Book Antiqua"/>
              </a:rPr>
              <a:t> </a:t>
            </a:r>
            <a:r>
              <a:rPr dirty="0" sz="1900" spc="-160" b="1">
                <a:latin typeface="Book Antiqua"/>
                <a:cs typeface="Book Antiqua"/>
              </a:rPr>
              <a:t>of</a:t>
            </a:r>
            <a:r>
              <a:rPr dirty="0" sz="1900" spc="10" b="1">
                <a:latin typeface="Book Antiqua"/>
                <a:cs typeface="Book Antiqua"/>
              </a:rPr>
              <a:t> </a:t>
            </a:r>
            <a:r>
              <a:rPr dirty="0" sz="1900" spc="-105" b="1">
                <a:latin typeface="Book Antiqua"/>
                <a:cs typeface="Book Antiqua"/>
              </a:rPr>
              <a:t>ABI,</a:t>
            </a:r>
            <a:r>
              <a:rPr dirty="0" sz="1900" spc="10" b="1">
                <a:latin typeface="Book Antiqua"/>
                <a:cs typeface="Book Antiqua"/>
              </a:rPr>
              <a:t> </a:t>
            </a:r>
            <a:r>
              <a:rPr dirty="0" sz="1900" spc="-165" b="1">
                <a:latin typeface="Book Antiqua"/>
                <a:cs typeface="Book Antiqua"/>
              </a:rPr>
              <a:t>especially</a:t>
            </a:r>
            <a:r>
              <a:rPr dirty="0" sz="1900" spc="10" b="1">
                <a:latin typeface="Book Antiqua"/>
                <a:cs typeface="Book Antiqua"/>
              </a:rPr>
              <a:t> </a:t>
            </a:r>
            <a:r>
              <a:rPr dirty="0" sz="1900" spc="-100" b="1">
                <a:latin typeface="Book Antiqua"/>
                <a:cs typeface="Book Antiqua"/>
              </a:rPr>
              <a:t>with </a:t>
            </a:r>
            <a:r>
              <a:rPr dirty="0" sz="1900" spc="-165" b="1">
                <a:latin typeface="Book Antiqua"/>
                <a:cs typeface="Book Antiqua"/>
              </a:rPr>
              <a:t>an</a:t>
            </a:r>
            <a:r>
              <a:rPr dirty="0" sz="1900" spc="20" b="1">
                <a:latin typeface="Book Antiqua"/>
                <a:cs typeface="Book Antiqua"/>
              </a:rPr>
              <a:t> </a:t>
            </a:r>
            <a:r>
              <a:rPr dirty="0" sz="1900" spc="-195" b="1">
                <a:latin typeface="Book Antiqua"/>
                <a:cs typeface="Book Antiqua"/>
              </a:rPr>
              <a:t>emphasis</a:t>
            </a:r>
            <a:r>
              <a:rPr dirty="0" sz="1900" spc="25" b="1">
                <a:latin typeface="Book Antiqua"/>
                <a:cs typeface="Book Antiqua"/>
              </a:rPr>
              <a:t> </a:t>
            </a:r>
            <a:r>
              <a:rPr dirty="0" sz="1900" spc="-165" b="1">
                <a:latin typeface="Book Antiqua"/>
                <a:cs typeface="Book Antiqua"/>
              </a:rPr>
              <a:t>on</a:t>
            </a:r>
            <a:r>
              <a:rPr dirty="0" sz="1900" spc="20" b="1">
                <a:latin typeface="Book Antiqua"/>
                <a:cs typeface="Book Antiqua"/>
              </a:rPr>
              <a:t> </a:t>
            </a:r>
            <a:r>
              <a:rPr dirty="0" sz="1900" spc="-155" b="1">
                <a:latin typeface="Book Antiqua"/>
                <a:cs typeface="Book Antiqua"/>
              </a:rPr>
              <a:t>compensation</a:t>
            </a:r>
            <a:r>
              <a:rPr dirty="0" sz="1900" spc="25" b="1">
                <a:latin typeface="Book Antiqua"/>
                <a:cs typeface="Book Antiqua"/>
              </a:rPr>
              <a:t> </a:t>
            </a:r>
            <a:r>
              <a:rPr dirty="0" sz="1900" spc="-30" b="1">
                <a:latin typeface="Book Antiqua"/>
                <a:cs typeface="Book Antiqua"/>
              </a:rPr>
              <a:t>training”</a:t>
            </a:r>
            <a:endParaRPr sz="1900">
              <a:latin typeface="Book Antiqua"/>
              <a:cs typeface="Book Antiqua"/>
            </a:endParaRPr>
          </a:p>
          <a:p>
            <a:pPr algn="ctr" marR="161925">
              <a:lnSpc>
                <a:spcPct val="100000"/>
              </a:lnSpc>
              <a:spcBef>
                <a:spcPts val="605"/>
              </a:spcBef>
            </a:pPr>
            <a:r>
              <a:rPr dirty="0" sz="1400" spc="-125" b="1">
                <a:latin typeface="Book Antiqua"/>
                <a:cs typeface="Book Antiqua"/>
              </a:rPr>
              <a:t>Johnson</a:t>
            </a:r>
            <a:r>
              <a:rPr dirty="0" sz="1400" b="1">
                <a:latin typeface="Book Antiqua"/>
                <a:cs typeface="Book Antiqua"/>
              </a:rPr>
              <a:t> </a:t>
            </a:r>
            <a:r>
              <a:rPr dirty="0" sz="1400" spc="-60" b="1">
                <a:latin typeface="Book Antiqua"/>
                <a:cs typeface="Book Antiqua"/>
              </a:rPr>
              <a:t>et.</a:t>
            </a:r>
            <a:r>
              <a:rPr dirty="0" sz="1400" b="1">
                <a:latin typeface="Book Antiqua"/>
                <a:cs typeface="Book Antiqua"/>
              </a:rPr>
              <a:t> </a:t>
            </a:r>
            <a:r>
              <a:rPr dirty="0" sz="1400" spc="-85" b="1">
                <a:latin typeface="Book Antiqua"/>
                <a:cs typeface="Book Antiqua"/>
              </a:rPr>
              <a:t>al,</a:t>
            </a:r>
            <a:r>
              <a:rPr dirty="0" sz="1400" b="1">
                <a:latin typeface="Book Antiqua"/>
                <a:cs typeface="Book Antiqua"/>
              </a:rPr>
              <a:t> </a:t>
            </a:r>
            <a:r>
              <a:rPr dirty="0" sz="1400" spc="-20" b="1">
                <a:latin typeface="Book Antiqua"/>
                <a:cs typeface="Book Antiqua"/>
              </a:rPr>
              <a:t>2022</a:t>
            </a:r>
            <a:endParaRPr sz="1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dirty="0" sz="1700" spc="-114" b="1">
                <a:latin typeface="Book Antiqua"/>
                <a:cs typeface="Book Antiqua"/>
              </a:rPr>
              <a:t>*A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110" b="1">
                <a:latin typeface="Book Antiqua"/>
                <a:cs typeface="Book Antiqua"/>
              </a:rPr>
              <a:t>note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45" b="1">
                <a:latin typeface="Book Antiqua"/>
                <a:cs typeface="Book Antiqua"/>
              </a:rPr>
              <a:t>on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35" b="1">
                <a:latin typeface="Book Antiqua"/>
                <a:cs typeface="Book Antiqua"/>
              </a:rPr>
              <a:t>therapy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30" b="1">
                <a:latin typeface="Book Antiqua"/>
                <a:cs typeface="Book Antiqua"/>
              </a:rPr>
              <a:t>plateau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65" b="1">
                <a:latin typeface="Book Antiqua"/>
                <a:cs typeface="Book Antiqua"/>
              </a:rPr>
              <a:t>and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140" b="1">
                <a:latin typeface="Book Antiqua"/>
                <a:cs typeface="Book Antiqua"/>
              </a:rPr>
              <a:t>necessary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35" b="1">
                <a:latin typeface="Book Antiqua"/>
                <a:cs typeface="Book Antiqua"/>
              </a:rPr>
              <a:t>therapy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30" b="1">
                <a:latin typeface="Book Antiqua"/>
                <a:cs typeface="Book Antiqua"/>
              </a:rPr>
              <a:t>breaks/episodic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20" b="1">
                <a:latin typeface="Book Antiqua"/>
                <a:cs typeface="Book Antiqua"/>
              </a:rPr>
              <a:t>care</a:t>
            </a:r>
            <a:endParaRPr sz="17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3915000" cy="345740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381162" y="147637"/>
            <a:ext cx="4530090" cy="2027555"/>
            <a:chOff x="4381162" y="147637"/>
            <a:chExt cx="4530090" cy="2027555"/>
          </a:xfrm>
        </p:grpSpPr>
        <p:sp>
          <p:nvSpPr>
            <p:cNvPr id="4" name="object 4" descr=""/>
            <p:cNvSpPr/>
            <p:nvPr/>
          </p:nvSpPr>
          <p:spPr>
            <a:xfrm>
              <a:off x="4385924" y="152400"/>
              <a:ext cx="4520565" cy="2018030"/>
            </a:xfrm>
            <a:custGeom>
              <a:avLst/>
              <a:gdLst/>
              <a:ahLst/>
              <a:cxnLst/>
              <a:rect l="l" t="t" r="r" b="b"/>
              <a:pathLst>
                <a:path w="4520565" h="2018030">
                  <a:moveTo>
                    <a:pt x="4183792" y="2017799"/>
                  </a:moveTo>
                  <a:lnTo>
                    <a:pt x="336306" y="2017799"/>
                  </a:lnTo>
                  <a:lnTo>
                    <a:pt x="290671" y="2014729"/>
                  </a:lnTo>
                  <a:lnTo>
                    <a:pt x="246903" y="2005786"/>
                  </a:lnTo>
                  <a:lnTo>
                    <a:pt x="205400" y="1991371"/>
                  </a:lnTo>
                  <a:lnTo>
                    <a:pt x="166566" y="1971884"/>
                  </a:lnTo>
                  <a:lnTo>
                    <a:pt x="130799" y="1947726"/>
                  </a:lnTo>
                  <a:lnTo>
                    <a:pt x="98501" y="1919298"/>
                  </a:lnTo>
                  <a:lnTo>
                    <a:pt x="70073" y="1887000"/>
                  </a:lnTo>
                  <a:lnTo>
                    <a:pt x="45915" y="1851233"/>
                  </a:lnTo>
                  <a:lnTo>
                    <a:pt x="26428" y="1812399"/>
                  </a:lnTo>
                  <a:lnTo>
                    <a:pt x="12013" y="1770896"/>
                  </a:lnTo>
                  <a:lnTo>
                    <a:pt x="3070" y="1727128"/>
                  </a:lnTo>
                  <a:lnTo>
                    <a:pt x="0" y="1681493"/>
                  </a:lnTo>
                  <a:lnTo>
                    <a:pt x="0" y="336306"/>
                  </a:lnTo>
                  <a:lnTo>
                    <a:pt x="3070" y="290671"/>
                  </a:lnTo>
                  <a:lnTo>
                    <a:pt x="12013" y="246903"/>
                  </a:lnTo>
                  <a:lnTo>
                    <a:pt x="26428" y="205400"/>
                  </a:lnTo>
                  <a:lnTo>
                    <a:pt x="45915" y="166566"/>
                  </a:lnTo>
                  <a:lnTo>
                    <a:pt x="70073" y="130799"/>
                  </a:lnTo>
                  <a:lnTo>
                    <a:pt x="98501" y="98501"/>
                  </a:lnTo>
                  <a:lnTo>
                    <a:pt x="130799" y="70073"/>
                  </a:lnTo>
                  <a:lnTo>
                    <a:pt x="166566" y="45915"/>
                  </a:lnTo>
                  <a:lnTo>
                    <a:pt x="205400" y="26428"/>
                  </a:lnTo>
                  <a:lnTo>
                    <a:pt x="246903" y="12013"/>
                  </a:lnTo>
                  <a:lnTo>
                    <a:pt x="290671" y="3070"/>
                  </a:lnTo>
                  <a:lnTo>
                    <a:pt x="336306" y="0"/>
                  </a:lnTo>
                  <a:lnTo>
                    <a:pt x="4183792" y="0"/>
                  </a:lnTo>
                  <a:lnTo>
                    <a:pt x="4236720" y="4189"/>
                  </a:lnTo>
                  <a:lnTo>
                    <a:pt x="4287868" y="16508"/>
                  </a:lnTo>
                  <a:lnTo>
                    <a:pt x="4336332" y="36583"/>
                  </a:lnTo>
                  <a:lnTo>
                    <a:pt x="4381209" y="64038"/>
                  </a:lnTo>
                  <a:lnTo>
                    <a:pt x="4421597" y="98501"/>
                  </a:lnTo>
                  <a:lnTo>
                    <a:pt x="4456060" y="138889"/>
                  </a:lnTo>
                  <a:lnTo>
                    <a:pt x="4483516" y="183767"/>
                  </a:lnTo>
                  <a:lnTo>
                    <a:pt x="4503591" y="232231"/>
                  </a:lnTo>
                  <a:lnTo>
                    <a:pt x="4515910" y="283379"/>
                  </a:lnTo>
                  <a:lnTo>
                    <a:pt x="4520099" y="336306"/>
                  </a:lnTo>
                  <a:lnTo>
                    <a:pt x="4520099" y="1681493"/>
                  </a:lnTo>
                  <a:lnTo>
                    <a:pt x="4517029" y="1727128"/>
                  </a:lnTo>
                  <a:lnTo>
                    <a:pt x="4508086" y="1770896"/>
                  </a:lnTo>
                  <a:lnTo>
                    <a:pt x="4493671" y="1812399"/>
                  </a:lnTo>
                  <a:lnTo>
                    <a:pt x="4474184" y="1851233"/>
                  </a:lnTo>
                  <a:lnTo>
                    <a:pt x="4450026" y="1887000"/>
                  </a:lnTo>
                  <a:lnTo>
                    <a:pt x="4421598" y="1919298"/>
                  </a:lnTo>
                  <a:lnTo>
                    <a:pt x="4389300" y="1947726"/>
                  </a:lnTo>
                  <a:lnTo>
                    <a:pt x="4353533" y="1971884"/>
                  </a:lnTo>
                  <a:lnTo>
                    <a:pt x="4314698" y="1991371"/>
                  </a:lnTo>
                  <a:lnTo>
                    <a:pt x="4273196" y="2005786"/>
                  </a:lnTo>
                  <a:lnTo>
                    <a:pt x="4229427" y="2014729"/>
                  </a:lnTo>
                  <a:lnTo>
                    <a:pt x="4183792" y="20177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385924" y="152400"/>
              <a:ext cx="4520565" cy="2018030"/>
            </a:xfrm>
            <a:custGeom>
              <a:avLst/>
              <a:gdLst/>
              <a:ahLst/>
              <a:cxnLst/>
              <a:rect l="l" t="t" r="r" b="b"/>
              <a:pathLst>
                <a:path w="4520565" h="2018030">
                  <a:moveTo>
                    <a:pt x="0" y="336306"/>
                  </a:moveTo>
                  <a:lnTo>
                    <a:pt x="3070" y="290671"/>
                  </a:lnTo>
                  <a:lnTo>
                    <a:pt x="12013" y="246903"/>
                  </a:lnTo>
                  <a:lnTo>
                    <a:pt x="26428" y="205400"/>
                  </a:lnTo>
                  <a:lnTo>
                    <a:pt x="45915" y="166566"/>
                  </a:lnTo>
                  <a:lnTo>
                    <a:pt x="70073" y="130799"/>
                  </a:lnTo>
                  <a:lnTo>
                    <a:pt x="98501" y="98501"/>
                  </a:lnTo>
                  <a:lnTo>
                    <a:pt x="130799" y="70073"/>
                  </a:lnTo>
                  <a:lnTo>
                    <a:pt x="166566" y="45915"/>
                  </a:lnTo>
                  <a:lnTo>
                    <a:pt x="205400" y="26428"/>
                  </a:lnTo>
                  <a:lnTo>
                    <a:pt x="246903" y="12013"/>
                  </a:lnTo>
                  <a:lnTo>
                    <a:pt x="290671" y="3070"/>
                  </a:lnTo>
                  <a:lnTo>
                    <a:pt x="336306" y="0"/>
                  </a:lnTo>
                  <a:lnTo>
                    <a:pt x="4183792" y="0"/>
                  </a:lnTo>
                  <a:lnTo>
                    <a:pt x="4236720" y="4189"/>
                  </a:lnTo>
                  <a:lnTo>
                    <a:pt x="4287868" y="16508"/>
                  </a:lnTo>
                  <a:lnTo>
                    <a:pt x="4336332" y="36583"/>
                  </a:lnTo>
                  <a:lnTo>
                    <a:pt x="4381209" y="64038"/>
                  </a:lnTo>
                  <a:lnTo>
                    <a:pt x="4421597" y="98501"/>
                  </a:lnTo>
                  <a:lnTo>
                    <a:pt x="4456060" y="138889"/>
                  </a:lnTo>
                  <a:lnTo>
                    <a:pt x="4483516" y="183767"/>
                  </a:lnTo>
                  <a:lnTo>
                    <a:pt x="4503591" y="232231"/>
                  </a:lnTo>
                  <a:lnTo>
                    <a:pt x="4515910" y="283379"/>
                  </a:lnTo>
                  <a:lnTo>
                    <a:pt x="4520099" y="336306"/>
                  </a:lnTo>
                  <a:lnTo>
                    <a:pt x="4520099" y="1681493"/>
                  </a:lnTo>
                  <a:lnTo>
                    <a:pt x="4517029" y="1727128"/>
                  </a:lnTo>
                  <a:lnTo>
                    <a:pt x="4508086" y="1770896"/>
                  </a:lnTo>
                  <a:lnTo>
                    <a:pt x="4493671" y="1812399"/>
                  </a:lnTo>
                  <a:lnTo>
                    <a:pt x="4474184" y="1851233"/>
                  </a:lnTo>
                  <a:lnTo>
                    <a:pt x="4450026" y="1887000"/>
                  </a:lnTo>
                  <a:lnTo>
                    <a:pt x="4421598" y="1919298"/>
                  </a:lnTo>
                  <a:lnTo>
                    <a:pt x="4389300" y="1947726"/>
                  </a:lnTo>
                  <a:lnTo>
                    <a:pt x="4353533" y="1971884"/>
                  </a:lnTo>
                  <a:lnTo>
                    <a:pt x="4314698" y="1991371"/>
                  </a:lnTo>
                  <a:lnTo>
                    <a:pt x="4273196" y="2005786"/>
                  </a:lnTo>
                  <a:lnTo>
                    <a:pt x="4229427" y="2014729"/>
                  </a:lnTo>
                  <a:lnTo>
                    <a:pt x="4183792" y="2017799"/>
                  </a:lnTo>
                  <a:lnTo>
                    <a:pt x="336306" y="2017799"/>
                  </a:lnTo>
                  <a:lnTo>
                    <a:pt x="290671" y="2014729"/>
                  </a:lnTo>
                  <a:lnTo>
                    <a:pt x="246903" y="2005786"/>
                  </a:lnTo>
                  <a:lnTo>
                    <a:pt x="205400" y="1991371"/>
                  </a:lnTo>
                  <a:lnTo>
                    <a:pt x="166566" y="1971884"/>
                  </a:lnTo>
                  <a:lnTo>
                    <a:pt x="130799" y="1947726"/>
                  </a:lnTo>
                  <a:lnTo>
                    <a:pt x="98501" y="1919298"/>
                  </a:lnTo>
                  <a:lnTo>
                    <a:pt x="70073" y="1887000"/>
                  </a:lnTo>
                  <a:lnTo>
                    <a:pt x="45915" y="1851233"/>
                  </a:lnTo>
                  <a:lnTo>
                    <a:pt x="26428" y="1812399"/>
                  </a:lnTo>
                  <a:lnTo>
                    <a:pt x="12013" y="1770896"/>
                  </a:lnTo>
                  <a:lnTo>
                    <a:pt x="3070" y="1727128"/>
                  </a:lnTo>
                  <a:lnTo>
                    <a:pt x="0" y="1681493"/>
                  </a:lnTo>
                  <a:lnTo>
                    <a:pt x="0" y="336306"/>
                  </a:lnTo>
                  <a:close/>
                </a:path>
              </a:pathLst>
            </a:custGeom>
            <a:ln w="9524">
              <a:solidFill>
                <a:srgbClr val="B6124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844383" y="439397"/>
            <a:ext cx="3219450" cy="1473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6715" marR="5080" indent="-37465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86715" algn="l"/>
              </a:tabLst>
            </a:pPr>
            <a:r>
              <a:rPr dirty="0" sz="1900" spc="-130" b="1">
                <a:solidFill>
                  <a:srgbClr val="212121"/>
                </a:solidFill>
                <a:latin typeface="Book Antiqua"/>
                <a:cs typeface="Book Antiqua"/>
              </a:rPr>
              <a:t>Presentation</a:t>
            </a:r>
            <a:r>
              <a:rPr dirty="0" sz="19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900" spc="-55" b="1">
                <a:solidFill>
                  <a:srgbClr val="212121"/>
                </a:solidFill>
                <a:latin typeface="Book Antiqua"/>
                <a:cs typeface="Book Antiqua"/>
              </a:rPr>
              <a:t>to</a:t>
            </a:r>
            <a:r>
              <a:rPr dirty="0" sz="19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900" spc="-95" b="1">
                <a:solidFill>
                  <a:srgbClr val="212121"/>
                </a:solidFill>
                <a:latin typeface="Book Antiqua"/>
                <a:cs typeface="Book Antiqua"/>
              </a:rPr>
              <a:t>ER</a:t>
            </a:r>
            <a:r>
              <a:rPr dirty="0" sz="19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900" spc="-85" b="1">
                <a:solidFill>
                  <a:srgbClr val="212121"/>
                </a:solidFill>
                <a:latin typeface="Book Antiqua"/>
                <a:cs typeface="Book Antiqua"/>
              </a:rPr>
              <a:t>or</a:t>
            </a:r>
            <a:r>
              <a:rPr dirty="0" sz="19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900" spc="-130" b="1">
                <a:solidFill>
                  <a:srgbClr val="212121"/>
                </a:solidFill>
                <a:latin typeface="Book Antiqua"/>
                <a:cs typeface="Book Antiqua"/>
              </a:rPr>
              <a:t>trauma </a:t>
            </a:r>
            <a:r>
              <a:rPr dirty="0" sz="1900" spc="-105" b="1">
                <a:solidFill>
                  <a:srgbClr val="212121"/>
                </a:solidFill>
                <a:latin typeface="Book Antiqua"/>
                <a:cs typeface="Book Antiqua"/>
              </a:rPr>
              <a:t>center</a:t>
            </a:r>
            <a:r>
              <a:rPr dirty="0" sz="19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900" spc="-220" b="1">
                <a:solidFill>
                  <a:srgbClr val="212121"/>
                </a:solidFill>
                <a:latin typeface="Book Antiqua"/>
                <a:cs typeface="Book Antiqua"/>
              </a:rPr>
              <a:t>may</a:t>
            </a:r>
            <a:r>
              <a:rPr dirty="0" sz="19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900" spc="-85" b="1">
                <a:solidFill>
                  <a:srgbClr val="212121"/>
                </a:solidFill>
                <a:latin typeface="Book Antiqua"/>
                <a:cs typeface="Book Antiqua"/>
              </a:rPr>
              <a:t>or</a:t>
            </a:r>
            <a:r>
              <a:rPr dirty="0" sz="19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900" spc="-220" b="1">
                <a:solidFill>
                  <a:srgbClr val="212121"/>
                </a:solidFill>
                <a:latin typeface="Book Antiqua"/>
                <a:cs typeface="Book Antiqua"/>
              </a:rPr>
              <a:t>may</a:t>
            </a:r>
            <a:r>
              <a:rPr dirty="0" sz="19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900" spc="-110" b="1">
                <a:solidFill>
                  <a:srgbClr val="212121"/>
                </a:solidFill>
                <a:latin typeface="Book Antiqua"/>
                <a:cs typeface="Book Antiqua"/>
              </a:rPr>
              <a:t>not</a:t>
            </a:r>
            <a:r>
              <a:rPr dirty="0" sz="19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900" spc="-25" b="1">
                <a:solidFill>
                  <a:srgbClr val="212121"/>
                </a:solidFill>
                <a:latin typeface="Book Antiqua"/>
                <a:cs typeface="Book Antiqua"/>
              </a:rPr>
              <a:t>be </a:t>
            </a:r>
            <a:r>
              <a:rPr dirty="0" sz="1900" spc="-135" b="1">
                <a:solidFill>
                  <a:srgbClr val="212121"/>
                </a:solidFill>
                <a:latin typeface="Book Antiqua"/>
                <a:cs typeface="Book Antiqua"/>
              </a:rPr>
              <a:t>indicative</a:t>
            </a:r>
            <a:r>
              <a:rPr dirty="0" sz="19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900" spc="-160" b="1">
                <a:solidFill>
                  <a:srgbClr val="212121"/>
                </a:solidFill>
                <a:latin typeface="Book Antiqua"/>
                <a:cs typeface="Book Antiqua"/>
              </a:rPr>
              <a:t>of</a:t>
            </a:r>
            <a:r>
              <a:rPr dirty="0" sz="19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900" spc="-175" b="1">
                <a:solidFill>
                  <a:srgbClr val="212121"/>
                </a:solidFill>
                <a:latin typeface="Book Antiqua"/>
                <a:cs typeface="Book Antiqua"/>
              </a:rPr>
              <a:t>long</a:t>
            </a:r>
            <a:r>
              <a:rPr dirty="0" sz="1900" spc="-20" b="1">
                <a:solidFill>
                  <a:srgbClr val="212121"/>
                </a:solidFill>
                <a:latin typeface="Book Antiqua"/>
                <a:cs typeface="Book Antiqua"/>
              </a:rPr>
              <a:t> term </a:t>
            </a:r>
            <a:r>
              <a:rPr dirty="0" sz="1900" spc="-200" b="1">
                <a:solidFill>
                  <a:srgbClr val="212121"/>
                </a:solidFill>
                <a:latin typeface="Book Antiqua"/>
                <a:cs typeface="Book Antiqua"/>
              </a:rPr>
              <a:t>progress…many</a:t>
            </a:r>
            <a:r>
              <a:rPr dirty="0" sz="19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900" spc="-105" b="1">
                <a:solidFill>
                  <a:srgbClr val="212121"/>
                </a:solidFill>
                <a:latin typeface="Book Antiqua"/>
                <a:cs typeface="Book Antiqua"/>
              </a:rPr>
              <a:t>factors</a:t>
            </a:r>
            <a:r>
              <a:rPr dirty="0" sz="19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900" spc="-25" b="1">
                <a:solidFill>
                  <a:srgbClr val="212121"/>
                </a:solidFill>
                <a:latin typeface="Book Antiqua"/>
                <a:cs typeface="Book Antiqua"/>
              </a:rPr>
              <a:t>are </a:t>
            </a:r>
            <a:r>
              <a:rPr dirty="0" sz="1900" spc="-60" b="1">
                <a:solidFill>
                  <a:srgbClr val="212121"/>
                </a:solidFill>
                <a:latin typeface="Book Antiqua"/>
                <a:cs typeface="Book Antiqua"/>
              </a:rPr>
              <a:t>involved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7400" y="4777928"/>
            <a:ext cx="915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0" b="1">
                <a:solidFill>
                  <a:srgbClr val="FFFFFF"/>
                </a:solidFill>
                <a:latin typeface="Book Antiqua"/>
                <a:cs typeface="Book Antiqua"/>
              </a:rPr>
              <a:t>Bodien,</a:t>
            </a:r>
            <a:r>
              <a:rPr dirty="0" sz="1200" spc="1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200" spc="-70" b="1">
                <a:solidFill>
                  <a:srgbClr val="FFFFFF"/>
                </a:solidFill>
                <a:latin typeface="Book Antiqua"/>
                <a:cs typeface="Book Antiqua"/>
              </a:rPr>
              <a:t>Y</a:t>
            </a:r>
            <a:r>
              <a:rPr dirty="0" sz="1200" spc="1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200" spc="-70" b="1">
                <a:solidFill>
                  <a:srgbClr val="FFFFFF"/>
                </a:solidFill>
                <a:latin typeface="Book Antiqua"/>
                <a:cs typeface="Book Antiqua"/>
              </a:rPr>
              <a:t>2026</a:t>
            </a:r>
            <a:endParaRPr sz="1200">
              <a:latin typeface="Book Antiqua"/>
              <a:cs typeface="Book Antiqu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0962" y="2358075"/>
            <a:ext cx="4910025" cy="26587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975" y="254000"/>
            <a:ext cx="8882050" cy="370003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03999" y="4841128"/>
            <a:ext cx="31407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5" b="1">
                <a:solidFill>
                  <a:srgbClr val="FFFFFF"/>
                </a:solidFill>
                <a:latin typeface="Book Antiqua"/>
                <a:cs typeface="Book Antiqua"/>
              </a:rPr>
              <a:t>Hammond</a:t>
            </a:r>
            <a:r>
              <a:rPr dirty="0" sz="1200" spc="1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Book Antiqua"/>
                <a:cs typeface="Book Antiqua"/>
              </a:rPr>
              <a:t>et</a:t>
            </a:r>
            <a:r>
              <a:rPr dirty="0" sz="1200" spc="1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200" spc="-85" b="1">
                <a:solidFill>
                  <a:srgbClr val="FFFFFF"/>
                </a:solidFill>
                <a:latin typeface="Book Antiqua"/>
                <a:cs typeface="Book Antiqua"/>
              </a:rPr>
              <a:t>al.</a:t>
            </a:r>
            <a:r>
              <a:rPr dirty="0" sz="1200" spc="1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200" spc="-110" b="1" i="1">
                <a:solidFill>
                  <a:srgbClr val="FFFFFF"/>
                </a:solidFill>
                <a:latin typeface="Book Antiqua"/>
                <a:cs typeface="Book Antiqua"/>
              </a:rPr>
              <a:t>J</a:t>
            </a:r>
            <a:r>
              <a:rPr dirty="0" sz="1200" spc="10" b="1" i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200" spc="-120" b="1" i="1">
                <a:solidFill>
                  <a:srgbClr val="FFFFFF"/>
                </a:solidFill>
                <a:latin typeface="Book Antiqua"/>
                <a:cs typeface="Book Antiqua"/>
              </a:rPr>
              <a:t>Neurotrauma,</a:t>
            </a:r>
            <a:r>
              <a:rPr dirty="0" sz="1200" spc="5" b="1" i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200" spc="-95" b="1">
                <a:solidFill>
                  <a:srgbClr val="FFFFFF"/>
                </a:solidFill>
                <a:latin typeface="Book Antiqua"/>
                <a:cs typeface="Book Antiqua"/>
              </a:rPr>
              <a:t>2019;</a:t>
            </a:r>
            <a:r>
              <a:rPr dirty="0" sz="1200" spc="1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200" spc="-100" b="1">
                <a:solidFill>
                  <a:srgbClr val="FFFFFF"/>
                </a:solidFill>
                <a:latin typeface="Book Antiqua"/>
                <a:cs typeface="Book Antiqua"/>
              </a:rPr>
              <a:t>Bodien,</a:t>
            </a:r>
            <a:r>
              <a:rPr dirty="0" sz="1200" spc="1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200" spc="-70" b="1">
                <a:solidFill>
                  <a:srgbClr val="FFFFFF"/>
                </a:solidFill>
                <a:latin typeface="Book Antiqua"/>
                <a:cs typeface="Book Antiqua"/>
              </a:rPr>
              <a:t>Y</a:t>
            </a:r>
            <a:r>
              <a:rPr dirty="0" sz="1200" spc="1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200" spc="-35" b="1">
                <a:solidFill>
                  <a:srgbClr val="FFFFFF"/>
                </a:solidFill>
                <a:latin typeface="Book Antiqua"/>
                <a:cs typeface="Book Antiqua"/>
              </a:rPr>
              <a:t>2026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57257" y="4106856"/>
            <a:ext cx="73939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12900" marR="5080" indent="-1600835">
              <a:lnSpc>
                <a:spcPct val="100000"/>
              </a:lnSpc>
              <a:spcBef>
                <a:spcPts val="100"/>
              </a:spcBef>
            </a:pPr>
            <a:r>
              <a:rPr dirty="0" sz="1800" spc="-160" b="1">
                <a:solidFill>
                  <a:srgbClr val="FFFFFF"/>
                </a:solidFill>
                <a:latin typeface="Book Antiqua"/>
                <a:cs typeface="Book Antiqua"/>
              </a:rPr>
              <a:t>“Recovery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35" b="1">
                <a:solidFill>
                  <a:srgbClr val="FFFFFF"/>
                </a:solidFill>
                <a:latin typeface="Book Antiqua"/>
                <a:cs typeface="Book Antiqua"/>
              </a:rPr>
              <a:t>can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35" b="1">
                <a:solidFill>
                  <a:srgbClr val="FFFFFF"/>
                </a:solidFill>
                <a:latin typeface="Book Antiqua"/>
                <a:cs typeface="Book Antiqua"/>
              </a:rPr>
              <a:t>continue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204" b="1">
                <a:solidFill>
                  <a:srgbClr val="FFFFFF"/>
                </a:solidFill>
                <a:latin typeface="Book Antiqua"/>
                <a:cs typeface="Book Antiqua"/>
              </a:rPr>
              <a:t>up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50" b="1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dirty="0" sz="18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75" b="1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35" b="1">
                <a:solidFill>
                  <a:srgbClr val="FFFFFF"/>
                </a:solidFill>
                <a:latin typeface="Book Antiqua"/>
                <a:cs typeface="Book Antiqua"/>
              </a:rPr>
              <a:t>least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80" b="1">
                <a:solidFill>
                  <a:srgbClr val="FFFFFF"/>
                </a:solidFill>
                <a:latin typeface="Book Antiqua"/>
                <a:cs typeface="Book Antiqua"/>
              </a:rPr>
              <a:t>10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65" b="1">
                <a:solidFill>
                  <a:srgbClr val="FFFFFF"/>
                </a:solidFill>
                <a:latin typeface="Book Antiqua"/>
                <a:cs typeface="Book Antiqua"/>
              </a:rPr>
              <a:t>years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40" b="1">
                <a:solidFill>
                  <a:srgbClr val="FFFFFF"/>
                </a:solidFill>
                <a:latin typeface="Book Antiqua"/>
                <a:cs typeface="Book Antiqua"/>
              </a:rPr>
              <a:t>post</a:t>
            </a:r>
            <a:r>
              <a:rPr dirty="0" sz="18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75" b="1">
                <a:solidFill>
                  <a:srgbClr val="FFFFFF"/>
                </a:solidFill>
                <a:latin typeface="Book Antiqua"/>
                <a:cs typeface="Book Antiqua"/>
              </a:rPr>
              <a:t>TBI…recovery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50" b="1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25" b="1">
                <a:solidFill>
                  <a:srgbClr val="FFFFFF"/>
                </a:solidFill>
                <a:latin typeface="Book Antiqua"/>
                <a:cs typeface="Book Antiqua"/>
              </a:rPr>
              <a:t>independence </a:t>
            </a:r>
            <a:r>
              <a:rPr dirty="0" sz="1800" spc="-114" b="1">
                <a:solidFill>
                  <a:srgbClr val="FFFFFF"/>
                </a:solidFill>
                <a:latin typeface="Book Antiqua"/>
                <a:cs typeface="Book Antiqua"/>
              </a:rPr>
              <a:t>after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65" b="1">
                <a:solidFill>
                  <a:srgbClr val="FFFFFF"/>
                </a:solidFill>
                <a:latin typeface="Book Antiqua"/>
                <a:cs typeface="Book Antiqua"/>
              </a:rPr>
              <a:t>severe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10" b="1">
                <a:solidFill>
                  <a:srgbClr val="FFFFFF"/>
                </a:solidFill>
                <a:latin typeface="Book Antiqua"/>
                <a:cs typeface="Book Antiqua"/>
              </a:rPr>
              <a:t>TBI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70" b="1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Book Antiqua"/>
                <a:cs typeface="Book Antiqua"/>
              </a:rPr>
              <a:t>not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40" b="1">
                <a:solidFill>
                  <a:srgbClr val="FFFFFF"/>
                </a:solidFill>
                <a:latin typeface="Book Antiqua"/>
                <a:cs typeface="Book Antiqua"/>
              </a:rPr>
              <a:t>just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60" b="1">
                <a:solidFill>
                  <a:srgbClr val="FFFFFF"/>
                </a:solidFill>
                <a:latin typeface="Book Antiqua"/>
                <a:cs typeface="Book Antiqua"/>
              </a:rPr>
              <a:t>possible,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40" b="1">
                <a:solidFill>
                  <a:srgbClr val="FFFFFF"/>
                </a:solidFill>
                <a:latin typeface="Book Antiqua"/>
                <a:cs typeface="Book Antiqua"/>
              </a:rPr>
              <a:t>but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Book Antiqua"/>
                <a:cs typeface="Book Antiqua"/>
              </a:rPr>
              <a:t>likely”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1688" y="3735212"/>
            <a:ext cx="7576184" cy="259079"/>
          </a:xfrm>
          <a:prstGeom prst="rect">
            <a:avLst/>
          </a:prstGeom>
          <a:solidFill>
            <a:srgbClr val="D0E0E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70"/>
              </a:lnSpc>
            </a:pPr>
            <a:r>
              <a:rPr dirty="0" sz="1700" spc="-229" b="1">
                <a:latin typeface="Book Antiqua"/>
                <a:cs typeface="Book Antiqua"/>
              </a:rPr>
              <a:t>“As</a:t>
            </a:r>
            <a:r>
              <a:rPr dirty="0" sz="1700" spc="-15" b="1">
                <a:latin typeface="Book Antiqua"/>
                <a:cs typeface="Book Antiqua"/>
              </a:rPr>
              <a:t> </a:t>
            </a:r>
            <a:r>
              <a:rPr dirty="0" sz="1700" spc="-155" b="1">
                <a:latin typeface="Book Antiqua"/>
                <a:cs typeface="Book Antiqua"/>
              </a:rPr>
              <a:t>long</a:t>
            </a:r>
            <a:r>
              <a:rPr dirty="0" sz="1700" spc="-15" b="1">
                <a:latin typeface="Book Antiqua"/>
                <a:cs typeface="Book Antiqua"/>
              </a:rPr>
              <a:t> </a:t>
            </a:r>
            <a:r>
              <a:rPr dirty="0" sz="1700" spc="-160" b="1">
                <a:latin typeface="Book Antiqua"/>
                <a:cs typeface="Book Antiqua"/>
              </a:rPr>
              <a:t>as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140" b="1">
                <a:latin typeface="Book Antiqua"/>
                <a:cs typeface="Book Antiqua"/>
              </a:rPr>
              <a:t>he/she</a:t>
            </a:r>
            <a:r>
              <a:rPr dirty="0" sz="1700" spc="-15" b="1">
                <a:latin typeface="Book Antiqua"/>
                <a:cs typeface="Book Antiqua"/>
              </a:rPr>
              <a:t> </a:t>
            </a:r>
            <a:r>
              <a:rPr dirty="0" sz="1700" spc="-120" b="1">
                <a:latin typeface="Book Antiqua"/>
                <a:cs typeface="Book Antiqua"/>
              </a:rPr>
              <a:t>can</a:t>
            </a:r>
            <a:r>
              <a:rPr dirty="0" sz="1700" spc="-15" b="1">
                <a:latin typeface="Book Antiqua"/>
                <a:cs typeface="Book Antiqua"/>
              </a:rPr>
              <a:t> </a:t>
            </a:r>
            <a:r>
              <a:rPr dirty="0" sz="1700" spc="-135" b="1">
                <a:latin typeface="Book Antiqua"/>
                <a:cs typeface="Book Antiqua"/>
              </a:rPr>
              <a:t>think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165" b="1">
                <a:latin typeface="Book Antiqua"/>
                <a:cs typeface="Book Antiqua"/>
              </a:rPr>
              <a:t>and</a:t>
            </a:r>
            <a:r>
              <a:rPr dirty="0" sz="1700" spc="-15" b="1">
                <a:latin typeface="Book Antiqua"/>
                <a:cs typeface="Book Antiqua"/>
              </a:rPr>
              <a:t> </a:t>
            </a:r>
            <a:r>
              <a:rPr dirty="0" sz="1700" spc="-120" b="1">
                <a:latin typeface="Book Antiqua"/>
                <a:cs typeface="Book Antiqua"/>
              </a:rPr>
              <a:t>communicate,</a:t>
            </a:r>
            <a:r>
              <a:rPr dirty="0" sz="1700" spc="-15" b="1">
                <a:latin typeface="Book Antiqua"/>
                <a:cs typeface="Book Antiqua"/>
              </a:rPr>
              <a:t> </a:t>
            </a:r>
            <a:r>
              <a:rPr dirty="0" sz="1700" spc="-175" b="1">
                <a:latin typeface="Book Antiqua"/>
                <a:cs typeface="Book Antiqua"/>
              </a:rPr>
              <a:t>even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135" b="1">
                <a:latin typeface="Book Antiqua"/>
                <a:cs typeface="Book Antiqua"/>
              </a:rPr>
              <a:t>if</a:t>
            </a:r>
            <a:r>
              <a:rPr dirty="0" sz="1700" spc="-15" b="1">
                <a:latin typeface="Book Antiqua"/>
                <a:cs typeface="Book Antiqua"/>
              </a:rPr>
              <a:t> </a:t>
            </a:r>
            <a:r>
              <a:rPr dirty="0" sz="1700" spc="-30" b="1">
                <a:latin typeface="Book Antiqua"/>
                <a:cs typeface="Book Antiqua"/>
              </a:rPr>
              <a:t>it</a:t>
            </a:r>
            <a:r>
              <a:rPr dirty="0" sz="1700" spc="-15" b="1">
                <a:latin typeface="Book Antiqua"/>
                <a:cs typeface="Book Antiqua"/>
              </a:rPr>
              <a:t> </a:t>
            </a:r>
            <a:r>
              <a:rPr dirty="0" sz="1700" spc="-150" b="1">
                <a:latin typeface="Book Antiqua"/>
                <a:cs typeface="Book Antiqua"/>
              </a:rPr>
              <a:t>is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95" b="1">
                <a:latin typeface="Book Antiqua"/>
                <a:cs typeface="Book Antiqua"/>
              </a:rPr>
              <a:t>not</a:t>
            </a:r>
            <a:r>
              <a:rPr dirty="0" sz="1700" spc="-15" b="1">
                <a:latin typeface="Book Antiqua"/>
                <a:cs typeface="Book Antiqua"/>
              </a:rPr>
              <a:t> </a:t>
            </a:r>
            <a:r>
              <a:rPr dirty="0" sz="1700" spc="-114" b="1">
                <a:latin typeface="Book Antiqua"/>
                <a:cs typeface="Book Antiqua"/>
              </a:rPr>
              <a:t>the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229" b="1">
                <a:latin typeface="Book Antiqua"/>
                <a:cs typeface="Book Antiqua"/>
              </a:rPr>
              <a:t>way</a:t>
            </a:r>
            <a:r>
              <a:rPr dirty="0" sz="1700" spc="-15" b="1">
                <a:latin typeface="Book Antiqua"/>
                <a:cs typeface="Book Antiqua"/>
              </a:rPr>
              <a:t> </a:t>
            </a:r>
            <a:r>
              <a:rPr dirty="0" sz="1700" spc="-140" b="1">
                <a:latin typeface="Book Antiqua"/>
                <a:cs typeface="Book Antiqua"/>
              </a:rPr>
              <a:t>he/she</a:t>
            </a:r>
            <a:r>
              <a:rPr dirty="0" sz="1700" spc="-15" b="1">
                <a:latin typeface="Book Antiqua"/>
                <a:cs typeface="Book Antiqua"/>
              </a:rPr>
              <a:t> </a:t>
            </a:r>
            <a:r>
              <a:rPr dirty="0" sz="1700" spc="-185" b="1">
                <a:latin typeface="Book Antiqua"/>
                <a:cs typeface="Book Antiqua"/>
              </a:rPr>
              <a:t>used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50" b="1">
                <a:latin typeface="Book Antiqua"/>
                <a:cs typeface="Book Antiqua"/>
              </a:rPr>
              <a:t>to</a:t>
            </a:r>
            <a:r>
              <a:rPr dirty="0" sz="1700" spc="-15" b="1">
                <a:latin typeface="Book Antiqua"/>
                <a:cs typeface="Book Antiqua"/>
              </a:rPr>
              <a:t> </a:t>
            </a:r>
            <a:r>
              <a:rPr dirty="0" sz="1700" spc="-80" b="1">
                <a:latin typeface="Book Antiqua"/>
                <a:cs typeface="Book Antiqua"/>
              </a:rPr>
              <a:t>be”</a:t>
            </a:r>
            <a:endParaRPr sz="1700">
              <a:latin typeface="Book Antiqua"/>
              <a:cs typeface="Book Antiqu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2364" y="4253372"/>
            <a:ext cx="7494270" cy="259079"/>
          </a:xfrm>
          <a:prstGeom prst="rect">
            <a:avLst/>
          </a:prstGeom>
          <a:solidFill>
            <a:srgbClr val="A2C4C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70"/>
              </a:lnSpc>
            </a:pPr>
            <a:r>
              <a:rPr dirty="0" sz="1700" spc="-229" b="1">
                <a:latin typeface="Book Antiqua"/>
                <a:cs typeface="Book Antiqua"/>
              </a:rPr>
              <a:t>“As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55" b="1">
                <a:latin typeface="Book Antiqua"/>
                <a:cs typeface="Book Antiqua"/>
              </a:rPr>
              <a:t>long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60" b="1">
                <a:latin typeface="Book Antiqua"/>
                <a:cs typeface="Book Antiqua"/>
              </a:rPr>
              <a:t>as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40" b="1">
                <a:latin typeface="Book Antiqua"/>
                <a:cs typeface="Book Antiqua"/>
              </a:rPr>
              <a:t>he/she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20" b="1">
                <a:latin typeface="Book Antiqua"/>
                <a:cs typeface="Book Antiqua"/>
              </a:rPr>
              <a:t>can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70" b="1">
                <a:latin typeface="Book Antiqua"/>
                <a:cs typeface="Book Antiqua"/>
              </a:rPr>
              <a:t>walk,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85" b="1">
                <a:latin typeface="Book Antiqua"/>
                <a:cs typeface="Book Antiqua"/>
              </a:rPr>
              <a:t>toilet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65" b="1">
                <a:latin typeface="Book Antiqua"/>
                <a:cs typeface="Book Antiqua"/>
              </a:rPr>
              <a:t>and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75" b="1">
                <a:latin typeface="Book Antiqua"/>
                <a:cs typeface="Book Antiqua"/>
              </a:rPr>
              <a:t>feed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25" b="1">
                <a:latin typeface="Book Antiqua"/>
                <a:cs typeface="Book Antiqua"/>
              </a:rPr>
              <a:t>him/herself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150" b="1">
                <a:latin typeface="Book Antiqua"/>
                <a:cs typeface="Book Antiqua"/>
              </a:rPr>
              <a:t>independently</a:t>
            </a:r>
            <a:r>
              <a:rPr dirty="0" sz="1700" b="1">
                <a:latin typeface="Book Antiqua"/>
                <a:cs typeface="Book Antiqua"/>
              </a:rPr>
              <a:t> - </a:t>
            </a:r>
            <a:r>
              <a:rPr dirty="0" sz="1700" spc="-130" b="1">
                <a:latin typeface="Book Antiqua"/>
                <a:cs typeface="Book Antiqua"/>
              </a:rPr>
              <a:t>without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14" b="1">
                <a:latin typeface="Book Antiqua"/>
                <a:cs typeface="Book Antiqua"/>
              </a:rPr>
              <a:t>needing</a:t>
            </a:r>
            <a:endParaRPr sz="1700">
              <a:latin typeface="Book Antiqua"/>
              <a:cs typeface="Book Antiqu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34653" y="4551314"/>
            <a:ext cx="450215" cy="259079"/>
          </a:xfrm>
          <a:prstGeom prst="rect">
            <a:avLst/>
          </a:prstGeom>
          <a:solidFill>
            <a:srgbClr val="A2C4C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70"/>
              </a:lnSpc>
            </a:pPr>
            <a:r>
              <a:rPr dirty="0" sz="1700" spc="-180" b="1">
                <a:latin typeface="Book Antiqua"/>
                <a:cs typeface="Book Antiqua"/>
              </a:rPr>
              <a:t>help”</a:t>
            </a:r>
            <a:endParaRPr sz="1700">
              <a:latin typeface="Book Antiqua"/>
              <a:cs typeface="Book Antiqu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62" y="469925"/>
            <a:ext cx="8898674" cy="3074749"/>
          </a:xfrm>
          <a:prstGeom prst="rect">
            <a:avLst/>
          </a:prstGeom>
        </p:spPr>
      </p:pic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3090650" y="1140300"/>
          <a:ext cx="2874010" cy="851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0405"/>
                <a:gridCol w="826134"/>
              </a:tblGrid>
              <a:tr h="212725">
                <a:tc gridSpan="2">
                  <a:txBody>
                    <a:bodyPr/>
                    <a:lstStyle/>
                    <a:p>
                      <a:pPr marL="41275" marR="3175">
                        <a:lnSpc>
                          <a:spcPts val="1580"/>
                        </a:lnSpc>
                      </a:pPr>
                      <a:r>
                        <a:rPr dirty="0" sz="1400" spc="-185" b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“</a:t>
                      </a:r>
                      <a:r>
                        <a:rPr dirty="0" sz="1400" spc="-18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Looking</a:t>
                      </a:r>
                      <a:r>
                        <a:rPr dirty="0" sz="140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5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at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2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6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7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months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4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or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21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so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6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from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8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now,</a:t>
                      </a:r>
                      <a:r>
                        <a:rPr dirty="0" sz="140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9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how</a:t>
                      </a:r>
                      <a:endParaRPr sz="1400">
                        <a:latin typeface="Book Antiqua"/>
                        <a:cs typeface="Book Antiqua"/>
                      </a:endParaRPr>
                    </a:p>
                  </a:txBody>
                  <a:tcPr marL="0" marR="0" marB="0" marT="0"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0345">
                <a:tc gridSpan="2">
                  <a:txBody>
                    <a:bodyPr/>
                    <a:lstStyle/>
                    <a:p>
                      <a:pPr marR="3175">
                        <a:lnSpc>
                          <a:spcPts val="1625"/>
                        </a:lnSpc>
                      </a:pPr>
                      <a:r>
                        <a:rPr dirty="0" sz="1400" spc="-16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much</a:t>
                      </a:r>
                      <a:r>
                        <a:rPr dirty="0" sz="140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3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better</a:t>
                      </a:r>
                      <a:r>
                        <a:rPr dirty="0" sz="140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7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does</a:t>
                      </a:r>
                      <a:r>
                        <a:rPr dirty="0" sz="140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4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your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7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loved</a:t>
                      </a:r>
                      <a:r>
                        <a:rPr dirty="0" sz="140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6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one</a:t>
                      </a:r>
                      <a:r>
                        <a:rPr dirty="0" sz="140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4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need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8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to</a:t>
                      </a:r>
                      <a:r>
                        <a:rPr dirty="0" sz="140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9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get</a:t>
                      </a:r>
                      <a:endParaRPr sz="1400">
                        <a:latin typeface="Book Antiqua"/>
                        <a:cs typeface="Book Antiqua"/>
                      </a:endParaRPr>
                    </a:p>
                  </a:txBody>
                  <a:tcPr marL="0" marR="0" marB="0" marT="0"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740">
                <a:tc gridSpan="2">
                  <a:txBody>
                    <a:bodyPr/>
                    <a:lstStyle/>
                    <a:p>
                      <a:pPr>
                        <a:lnSpc>
                          <a:spcPts val="1520"/>
                        </a:lnSpc>
                      </a:pPr>
                      <a:r>
                        <a:rPr dirty="0" sz="1400" spc="-15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that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4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they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9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would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7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say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5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that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5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‘all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6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6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this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3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medical</a:t>
                      </a:r>
                      <a:endParaRPr sz="1400">
                        <a:latin typeface="Book Antiqua"/>
                        <a:cs typeface="Book Antiqua"/>
                      </a:endParaRPr>
                    </a:p>
                  </a:txBody>
                  <a:tcPr marL="0" marR="0" marB="0" marT="0"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r>
                        <a:rPr dirty="0" sz="1400" spc="-14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care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22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was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7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worth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6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going</a:t>
                      </a:r>
                      <a:r>
                        <a:rPr dirty="0" sz="1400" spc="5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50" b="1" i="1">
                          <a:solidFill>
                            <a:srgbClr val="990000"/>
                          </a:solidFill>
                          <a:latin typeface="Book Antiqua"/>
                          <a:cs typeface="Book Antiqua"/>
                        </a:rPr>
                        <a:t>through’?</a:t>
                      </a:r>
                      <a:endParaRPr sz="1400">
                        <a:latin typeface="Book Antiqua"/>
                        <a:cs typeface="Book Antiqua"/>
                      </a:endParaRPr>
                    </a:p>
                  </a:txBody>
                  <a:tcPr marL="0" marR="0" marB="0" marT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321350" y="4757870"/>
            <a:ext cx="9874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FFFFFF"/>
                </a:solidFill>
                <a:latin typeface="Garamond"/>
                <a:cs typeface="Garamond"/>
              </a:rPr>
              <a:t>Voumard </a:t>
            </a:r>
            <a:r>
              <a:rPr dirty="0" sz="1000">
                <a:solidFill>
                  <a:srgbClr val="FFFFFF"/>
                </a:solidFill>
                <a:latin typeface="Garamond"/>
                <a:cs typeface="Garamond"/>
              </a:rPr>
              <a:t>et.</a:t>
            </a:r>
            <a:r>
              <a:rPr dirty="0" sz="1000" spc="-1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000">
                <a:solidFill>
                  <a:srgbClr val="FFFFFF"/>
                </a:solidFill>
                <a:latin typeface="Garamond"/>
                <a:cs typeface="Garamond"/>
              </a:rPr>
              <a:t>al</a:t>
            </a:r>
            <a:r>
              <a:rPr dirty="0" sz="1000" spc="-1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Garamond"/>
                <a:cs typeface="Garamond"/>
              </a:rPr>
              <a:t>2021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22637" y="298624"/>
            <a:ext cx="1106805" cy="1043940"/>
            <a:chOff x="422637" y="298624"/>
            <a:chExt cx="1106805" cy="1043940"/>
          </a:xfrm>
        </p:grpSpPr>
        <p:sp>
          <p:nvSpPr>
            <p:cNvPr id="3" name="object 3" descr=""/>
            <p:cNvSpPr/>
            <p:nvPr/>
          </p:nvSpPr>
          <p:spPr>
            <a:xfrm>
              <a:off x="427399" y="303387"/>
              <a:ext cx="1097280" cy="1034415"/>
            </a:xfrm>
            <a:custGeom>
              <a:avLst/>
              <a:gdLst/>
              <a:ahLst/>
              <a:cxnLst/>
              <a:rect l="l" t="t" r="r" b="b"/>
              <a:pathLst>
                <a:path w="1097280" h="1034415">
                  <a:moveTo>
                    <a:pt x="548399" y="1033799"/>
                  </a:moveTo>
                  <a:lnTo>
                    <a:pt x="498484" y="1031687"/>
                  </a:lnTo>
                  <a:lnTo>
                    <a:pt x="449824" y="1025472"/>
                  </a:lnTo>
                  <a:lnTo>
                    <a:pt x="402613" y="1015335"/>
                  </a:lnTo>
                  <a:lnTo>
                    <a:pt x="357045" y="1001461"/>
                  </a:lnTo>
                  <a:lnTo>
                    <a:pt x="313313" y="984031"/>
                  </a:lnTo>
                  <a:lnTo>
                    <a:pt x="271612" y="963227"/>
                  </a:lnTo>
                  <a:lnTo>
                    <a:pt x="232133" y="939233"/>
                  </a:lnTo>
                  <a:lnTo>
                    <a:pt x="195072" y="912231"/>
                  </a:lnTo>
                  <a:lnTo>
                    <a:pt x="160622" y="882403"/>
                  </a:lnTo>
                  <a:lnTo>
                    <a:pt x="128976" y="849932"/>
                  </a:lnTo>
                  <a:lnTo>
                    <a:pt x="100328" y="814999"/>
                  </a:lnTo>
                  <a:lnTo>
                    <a:pt x="74872" y="777789"/>
                  </a:lnTo>
                  <a:lnTo>
                    <a:pt x="52801" y="738482"/>
                  </a:lnTo>
                  <a:lnTo>
                    <a:pt x="34309" y="697263"/>
                  </a:lnTo>
                  <a:lnTo>
                    <a:pt x="19589" y="654312"/>
                  </a:lnTo>
                  <a:lnTo>
                    <a:pt x="8835" y="609813"/>
                  </a:lnTo>
                  <a:lnTo>
                    <a:pt x="2241" y="563948"/>
                  </a:lnTo>
                  <a:lnTo>
                    <a:pt x="0" y="516899"/>
                  </a:lnTo>
                  <a:lnTo>
                    <a:pt x="2241" y="469851"/>
                  </a:lnTo>
                  <a:lnTo>
                    <a:pt x="8835" y="423986"/>
                  </a:lnTo>
                  <a:lnTo>
                    <a:pt x="19589" y="379487"/>
                  </a:lnTo>
                  <a:lnTo>
                    <a:pt x="34309" y="336536"/>
                  </a:lnTo>
                  <a:lnTo>
                    <a:pt x="52801" y="295317"/>
                  </a:lnTo>
                  <a:lnTo>
                    <a:pt x="74872" y="256010"/>
                  </a:lnTo>
                  <a:lnTo>
                    <a:pt x="100328" y="218800"/>
                  </a:lnTo>
                  <a:lnTo>
                    <a:pt x="128976" y="183867"/>
                  </a:lnTo>
                  <a:lnTo>
                    <a:pt x="160622" y="151396"/>
                  </a:lnTo>
                  <a:lnTo>
                    <a:pt x="195072" y="121568"/>
                  </a:lnTo>
                  <a:lnTo>
                    <a:pt x="232133" y="94566"/>
                  </a:lnTo>
                  <a:lnTo>
                    <a:pt x="271612" y="70571"/>
                  </a:lnTo>
                  <a:lnTo>
                    <a:pt x="313313" y="49768"/>
                  </a:lnTo>
                  <a:lnTo>
                    <a:pt x="357045" y="32338"/>
                  </a:lnTo>
                  <a:lnTo>
                    <a:pt x="402613" y="18464"/>
                  </a:lnTo>
                  <a:lnTo>
                    <a:pt x="449824" y="8327"/>
                  </a:lnTo>
                  <a:lnTo>
                    <a:pt x="499359" y="2000"/>
                  </a:lnTo>
                  <a:lnTo>
                    <a:pt x="501127" y="2000"/>
                  </a:lnTo>
                  <a:lnTo>
                    <a:pt x="548399" y="0"/>
                  </a:lnTo>
                  <a:lnTo>
                    <a:pt x="596618" y="2000"/>
                  </a:lnTo>
                  <a:lnTo>
                    <a:pt x="644143" y="7936"/>
                  </a:lnTo>
                  <a:lnTo>
                    <a:pt x="690722" y="17709"/>
                  </a:lnTo>
                  <a:lnTo>
                    <a:pt x="736102" y="31220"/>
                  </a:lnTo>
                  <a:lnTo>
                    <a:pt x="780030" y="48370"/>
                  </a:lnTo>
                  <a:lnTo>
                    <a:pt x="822254" y="69062"/>
                  </a:lnTo>
                  <a:lnTo>
                    <a:pt x="862522" y="93196"/>
                  </a:lnTo>
                  <a:lnTo>
                    <a:pt x="900580" y="120673"/>
                  </a:lnTo>
                  <a:lnTo>
                    <a:pt x="936177" y="151396"/>
                  </a:lnTo>
                  <a:lnTo>
                    <a:pt x="972606" y="189310"/>
                  </a:lnTo>
                  <a:lnTo>
                    <a:pt x="1004662" y="230123"/>
                  </a:lnTo>
                  <a:lnTo>
                    <a:pt x="1032194" y="273496"/>
                  </a:lnTo>
                  <a:lnTo>
                    <a:pt x="1055055" y="319090"/>
                  </a:lnTo>
                  <a:lnTo>
                    <a:pt x="1073095" y="366567"/>
                  </a:lnTo>
                  <a:lnTo>
                    <a:pt x="1086165" y="415586"/>
                  </a:lnTo>
                  <a:lnTo>
                    <a:pt x="1094116" y="465810"/>
                  </a:lnTo>
                  <a:lnTo>
                    <a:pt x="1096799" y="516899"/>
                  </a:lnTo>
                  <a:lnTo>
                    <a:pt x="1094558" y="563948"/>
                  </a:lnTo>
                  <a:lnTo>
                    <a:pt x="1087964" y="609813"/>
                  </a:lnTo>
                  <a:lnTo>
                    <a:pt x="1077210" y="654312"/>
                  </a:lnTo>
                  <a:lnTo>
                    <a:pt x="1062490" y="697263"/>
                  </a:lnTo>
                  <a:lnTo>
                    <a:pt x="1043998" y="738482"/>
                  </a:lnTo>
                  <a:lnTo>
                    <a:pt x="1021927" y="777789"/>
                  </a:lnTo>
                  <a:lnTo>
                    <a:pt x="996471" y="814999"/>
                  </a:lnTo>
                  <a:lnTo>
                    <a:pt x="967823" y="849932"/>
                  </a:lnTo>
                  <a:lnTo>
                    <a:pt x="936177" y="882403"/>
                  </a:lnTo>
                  <a:lnTo>
                    <a:pt x="901727" y="912231"/>
                  </a:lnTo>
                  <a:lnTo>
                    <a:pt x="864666" y="939233"/>
                  </a:lnTo>
                  <a:lnTo>
                    <a:pt x="825187" y="963227"/>
                  </a:lnTo>
                  <a:lnTo>
                    <a:pt x="783486" y="984031"/>
                  </a:lnTo>
                  <a:lnTo>
                    <a:pt x="739754" y="1001461"/>
                  </a:lnTo>
                  <a:lnTo>
                    <a:pt x="694186" y="1015335"/>
                  </a:lnTo>
                  <a:lnTo>
                    <a:pt x="646975" y="1025472"/>
                  </a:lnTo>
                  <a:lnTo>
                    <a:pt x="598315" y="1031687"/>
                  </a:lnTo>
                  <a:lnTo>
                    <a:pt x="548399" y="1033799"/>
                  </a:lnTo>
                  <a:close/>
                </a:path>
              </a:pathLst>
            </a:custGeom>
            <a:solidFill>
              <a:srgbClr val="E0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27399" y="303387"/>
              <a:ext cx="1097280" cy="1034415"/>
            </a:xfrm>
            <a:custGeom>
              <a:avLst/>
              <a:gdLst/>
              <a:ahLst/>
              <a:cxnLst/>
              <a:rect l="l" t="t" r="r" b="b"/>
              <a:pathLst>
                <a:path w="1097280" h="1034415">
                  <a:moveTo>
                    <a:pt x="0" y="516899"/>
                  </a:moveTo>
                  <a:lnTo>
                    <a:pt x="2241" y="469851"/>
                  </a:lnTo>
                  <a:lnTo>
                    <a:pt x="8835" y="423986"/>
                  </a:lnTo>
                  <a:lnTo>
                    <a:pt x="19589" y="379487"/>
                  </a:lnTo>
                  <a:lnTo>
                    <a:pt x="34309" y="336536"/>
                  </a:lnTo>
                  <a:lnTo>
                    <a:pt x="52801" y="295317"/>
                  </a:lnTo>
                  <a:lnTo>
                    <a:pt x="74872" y="256010"/>
                  </a:lnTo>
                  <a:lnTo>
                    <a:pt x="100328" y="218800"/>
                  </a:lnTo>
                  <a:lnTo>
                    <a:pt x="128976" y="183867"/>
                  </a:lnTo>
                  <a:lnTo>
                    <a:pt x="160622" y="151396"/>
                  </a:lnTo>
                  <a:lnTo>
                    <a:pt x="195072" y="121568"/>
                  </a:lnTo>
                  <a:lnTo>
                    <a:pt x="232133" y="94566"/>
                  </a:lnTo>
                  <a:lnTo>
                    <a:pt x="271612" y="70571"/>
                  </a:lnTo>
                  <a:lnTo>
                    <a:pt x="313313" y="49768"/>
                  </a:lnTo>
                  <a:lnTo>
                    <a:pt x="357045" y="32338"/>
                  </a:lnTo>
                  <a:lnTo>
                    <a:pt x="402613" y="18464"/>
                  </a:lnTo>
                  <a:lnTo>
                    <a:pt x="449824" y="8327"/>
                  </a:lnTo>
                  <a:lnTo>
                    <a:pt x="498484" y="2112"/>
                  </a:lnTo>
                  <a:lnTo>
                    <a:pt x="548399" y="0"/>
                  </a:lnTo>
                  <a:lnTo>
                    <a:pt x="596618" y="2000"/>
                  </a:lnTo>
                  <a:lnTo>
                    <a:pt x="644143" y="7936"/>
                  </a:lnTo>
                  <a:lnTo>
                    <a:pt x="690722" y="17709"/>
                  </a:lnTo>
                  <a:lnTo>
                    <a:pt x="736102" y="31220"/>
                  </a:lnTo>
                  <a:lnTo>
                    <a:pt x="780030" y="48370"/>
                  </a:lnTo>
                  <a:lnTo>
                    <a:pt x="822254" y="69062"/>
                  </a:lnTo>
                  <a:lnTo>
                    <a:pt x="862522" y="93196"/>
                  </a:lnTo>
                  <a:lnTo>
                    <a:pt x="900580" y="120673"/>
                  </a:lnTo>
                  <a:lnTo>
                    <a:pt x="936177" y="151396"/>
                  </a:lnTo>
                  <a:lnTo>
                    <a:pt x="972606" y="189310"/>
                  </a:lnTo>
                  <a:lnTo>
                    <a:pt x="1004662" y="230123"/>
                  </a:lnTo>
                  <a:lnTo>
                    <a:pt x="1032194" y="273496"/>
                  </a:lnTo>
                  <a:lnTo>
                    <a:pt x="1055055" y="319090"/>
                  </a:lnTo>
                  <a:lnTo>
                    <a:pt x="1073095" y="366567"/>
                  </a:lnTo>
                  <a:lnTo>
                    <a:pt x="1086165" y="415586"/>
                  </a:lnTo>
                  <a:lnTo>
                    <a:pt x="1094116" y="465810"/>
                  </a:lnTo>
                  <a:lnTo>
                    <a:pt x="1096799" y="516899"/>
                  </a:lnTo>
                  <a:lnTo>
                    <a:pt x="1094558" y="563948"/>
                  </a:lnTo>
                  <a:lnTo>
                    <a:pt x="1087964" y="609813"/>
                  </a:lnTo>
                  <a:lnTo>
                    <a:pt x="1077210" y="654312"/>
                  </a:lnTo>
                  <a:lnTo>
                    <a:pt x="1062490" y="697263"/>
                  </a:lnTo>
                  <a:lnTo>
                    <a:pt x="1043998" y="738482"/>
                  </a:lnTo>
                  <a:lnTo>
                    <a:pt x="1021927" y="777789"/>
                  </a:lnTo>
                  <a:lnTo>
                    <a:pt x="996471" y="814999"/>
                  </a:lnTo>
                  <a:lnTo>
                    <a:pt x="967823" y="849932"/>
                  </a:lnTo>
                  <a:lnTo>
                    <a:pt x="936177" y="882403"/>
                  </a:lnTo>
                  <a:lnTo>
                    <a:pt x="901727" y="912231"/>
                  </a:lnTo>
                  <a:lnTo>
                    <a:pt x="864666" y="939233"/>
                  </a:lnTo>
                  <a:lnTo>
                    <a:pt x="825187" y="963227"/>
                  </a:lnTo>
                  <a:lnTo>
                    <a:pt x="783486" y="984031"/>
                  </a:lnTo>
                  <a:lnTo>
                    <a:pt x="739754" y="1001461"/>
                  </a:lnTo>
                  <a:lnTo>
                    <a:pt x="694186" y="1015335"/>
                  </a:lnTo>
                  <a:lnTo>
                    <a:pt x="646975" y="1025472"/>
                  </a:lnTo>
                  <a:lnTo>
                    <a:pt x="598315" y="1031687"/>
                  </a:lnTo>
                  <a:lnTo>
                    <a:pt x="548399" y="1033799"/>
                  </a:lnTo>
                  <a:lnTo>
                    <a:pt x="498484" y="1031687"/>
                  </a:lnTo>
                  <a:lnTo>
                    <a:pt x="449824" y="1025472"/>
                  </a:lnTo>
                  <a:lnTo>
                    <a:pt x="402613" y="1015335"/>
                  </a:lnTo>
                  <a:lnTo>
                    <a:pt x="357045" y="1001461"/>
                  </a:lnTo>
                  <a:lnTo>
                    <a:pt x="313313" y="984031"/>
                  </a:lnTo>
                  <a:lnTo>
                    <a:pt x="271612" y="963227"/>
                  </a:lnTo>
                  <a:lnTo>
                    <a:pt x="232133" y="939233"/>
                  </a:lnTo>
                  <a:lnTo>
                    <a:pt x="195072" y="912231"/>
                  </a:lnTo>
                  <a:lnTo>
                    <a:pt x="160622" y="882403"/>
                  </a:lnTo>
                  <a:lnTo>
                    <a:pt x="128976" y="849932"/>
                  </a:lnTo>
                  <a:lnTo>
                    <a:pt x="100328" y="814999"/>
                  </a:lnTo>
                  <a:lnTo>
                    <a:pt x="74872" y="777789"/>
                  </a:lnTo>
                  <a:lnTo>
                    <a:pt x="52801" y="738482"/>
                  </a:lnTo>
                  <a:lnTo>
                    <a:pt x="34309" y="697263"/>
                  </a:lnTo>
                  <a:lnTo>
                    <a:pt x="19589" y="654312"/>
                  </a:lnTo>
                  <a:lnTo>
                    <a:pt x="8835" y="609813"/>
                  </a:lnTo>
                  <a:lnTo>
                    <a:pt x="2241" y="563948"/>
                  </a:lnTo>
                  <a:lnTo>
                    <a:pt x="0" y="516899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788072" y="513074"/>
            <a:ext cx="2800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 b="1">
                <a:solidFill>
                  <a:srgbClr val="212121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796762" y="380487"/>
            <a:ext cx="6590665" cy="829310"/>
            <a:chOff x="1796762" y="380487"/>
            <a:chExt cx="6590665" cy="829310"/>
          </a:xfrm>
        </p:grpSpPr>
        <p:sp>
          <p:nvSpPr>
            <p:cNvPr id="7" name="object 7" descr=""/>
            <p:cNvSpPr/>
            <p:nvPr/>
          </p:nvSpPr>
          <p:spPr>
            <a:xfrm>
              <a:off x="1801524" y="385250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6444197" y="819599"/>
                  </a:move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801524" y="385250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0" y="136602"/>
                  </a:move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close/>
                </a:path>
              </a:pathLst>
            </a:custGeom>
            <a:ln w="9524">
              <a:solidFill>
                <a:srgbClr val="DD7E6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7133" rIns="0" bIns="0" rtlCol="0" vert="horz">
            <a:spAutoFit/>
          </a:bodyPr>
          <a:lstStyle/>
          <a:p>
            <a:pPr marL="1794510">
              <a:lnSpc>
                <a:spcPct val="100000"/>
              </a:lnSpc>
              <a:spcBef>
                <a:spcPts val="100"/>
              </a:spcBef>
            </a:pPr>
            <a:r>
              <a:rPr dirty="0" spc="-245"/>
              <a:t>Assessment/treatment</a:t>
            </a:r>
          </a:p>
        </p:txBody>
      </p:sp>
      <p:sp>
        <p:nvSpPr>
          <p:cNvPr id="10" name="object 10" descr=""/>
          <p:cNvSpPr/>
          <p:nvPr/>
        </p:nvSpPr>
        <p:spPr>
          <a:xfrm>
            <a:off x="0" y="1579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38099">
            <a:solidFill>
              <a:srgbClr val="2E3E42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232162" y="1477837"/>
            <a:ext cx="8766810" cy="3670935"/>
            <a:chOff x="232162" y="1477837"/>
            <a:chExt cx="8766810" cy="3670935"/>
          </a:xfrm>
        </p:grpSpPr>
        <p:sp>
          <p:nvSpPr>
            <p:cNvPr id="12" name="object 12" descr=""/>
            <p:cNvSpPr/>
            <p:nvPr/>
          </p:nvSpPr>
          <p:spPr>
            <a:xfrm>
              <a:off x="236925" y="1482600"/>
              <a:ext cx="8757285" cy="3661410"/>
            </a:xfrm>
            <a:custGeom>
              <a:avLst/>
              <a:gdLst/>
              <a:ahLst/>
              <a:cxnLst/>
              <a:rect l="l" t="t" r="r" b="b"/>
              <a:pathLst>
                <a:path w="8757285" h="3661410">
                  <a:moveTo>
                    <a:pt x="8146537" y="3660899"/>
                  </a:moveTo>
                  <a:lnTo>
                    <a:pt x="610162" y="3660899"/>
                  </a:lnTo>
                  <a:lnTo>
                    <a:pt x="562478" y="3659064"/>
                  </a:lnTo>
                  <a:lnTo>
                    <a:pt x="515798" y="3653647"/>
                  </a:lnTo>
                  <a:lnTo>
                    <a:pt x="470257" y="3644785"/>
                  </a:lnTo>
                  <a:lnTo>
                    <a:pt x="425991" y="3632613"/>
                  </a:lnTo>
                  <a:lnTo>
                    <a:pt x="383136" y="3617267"/>
                  </a:lnTo>
                  <a:lnTo>
                    <a:pt x="341828" y="3598882"/>
                  </a:lnTo>
                  <a:lnTo>
                    <a:pt x="302201" y="3577594"/>
                  </a:lnTo>
                  <a:lnTo>
                    <a:pt x="264392" y="3553540"/>
                  </a:lnTo>
                  <a:lnTo>
                    <a:pt x="228536" y="3526854"/>
                  </a:lnTo>
                  <a:lnTo>
                    <a:pt x="194770" y="3497672"/>
                  </a:lnTo>
                  <a:lnTo>
                    <a:pt x="163227" y="3466129"/>
                  </a:lnTo>
                  <a:lnTo>
                    <a:pt x="134045" y="3432363"/>
                  </a:lnTo>
                  <a:lnTo>
                    <a:pt x="107359" y="3396507"/>
                  </a:lnTo>
                  <a:lnTo>
                    <a:pt x="83305" y="3358698"/>
                  </a:lnTo>
                  <a:lnTo>
                    <a:pt x="62017" y="3319071"/>
                  </a:lnTo>
                  <a:lnTo>
                    <a:pt x="43632" y="3277763"/>
                  </a:lnTo>
                  <a:lnTo>
                    <a:pt x="28286" y="3234908"/>
                  </a:lnTo>
                  <a:lnTo>
                    <a:pt x="16114" y="3190642"/>
                  </a:lnTo>
                  <a:lnTo>
                    <a:pt x="7252" y="3145101"/>
                  </a:lnTo>
                  <a:lnTo>
                    <a:pt x="1835" y="3098421"/>
                  </a:lnTo>
                  <a:lnTo>
                    <a:pt x="0" y="3050737"/>
                  </a:lnTo>
                  <a:lnTo>
                    <a:pt x="0" y="610162"/>
                  </a:lnTo>
                  <a:lnTo>
                    <a:pt x="1835" y="562478"/>
                  </a:lnTo>
                  <a:lnTo>
                    <a:pt x="7252" y="515798"/>
                  </a:lnTo>
                  <a:lnTo>
                    <a:pt x="16114" y="470257"/>
                  </a:lnTo>
                  <a:lnTo>
                    <a:pt x="28286" y="425991"/>
                  </a:lnTo>
                  <a:lnTo>
                    <a:pt x="43632" y="383136"/>
                  </a:lnTo>
                  <a:lnTo>
                    <a:pt x="62017" y="341828"/>
                  </a:lnTo>
                  <a:lnTo>
                    <a:pt x="83305" y="302201"/>
                  </a:lnTo>
                  <a:lnTo>
                    <a:pt x="107359" y="264392"/>
                  </a:lnTo>
                  <a:lnTo>
                    <a:pt x="134045" y="228536"/>
                  </a:lnTo>
                  <a:lnTo>
                    <a:pt x="163227" y="194770"/>
                  </a:lnTo>
                  <a:lnTo>
                    <a:pt x="194770" y="163227"/>
                  </a:lnTo>
                  <a:lnTo>
                    <a:pt x="228536" y="134045"/>
                  </a:lnTo>
                  <a:lnTo>
                    <a:pt x="264392" y="107359"/>
                  </a:lnTo>
                  <a:lnTo>
                    <a:pt x="302201" y="83305"/>
                  </a:lnTo>
                  <a:lnTo>
                    <a:pt x="341828" y="62017"/>
                  </a:lnTo>
                  <a:lnTo>
                    <a:pt x="383136" y="43632"/>
                  </a:lnTo>
                  <a:lnTo>
                    <a:pt x="425991" y="28286"/>
                  </a:lnTo>
                  <a:lnTo>
                    <a:pt x="470257" y="16114"/>
                  </a:lnTo>
                  <a:lnTo>
                    <a:pt x="515798" y="7252"/>
                  </a:lnTo>
                  <a:lnTo>
                    <a:pt x="562478" y="1835"/>
                  </a:lnTo>
                  <a:lnTo>
                    <a:pt x="610162" y="0"/>
                  </a:lnTo>
                  <a:lnTo>
                    <a:pt x="8146537" y="0"/>
                  </a:lnTo>
                  <a:lnTo>
                    <a:pt x="8194852" y="1914"/>
                  </a:lnTo>
                  <a:lnTo>
                    <a:pt x="8242564" y="7601"/>
                  </a:lnTo>
                  <a:lnTo>
                    <a:pt x="8289468" y="16975"/>
                  </a:lnTo>
                  <a:lnTo>
                    <a:pt x="8335361" y="29951"/>
                  </a:lnTo>
                  <a:lnTo>
                    <a:pt x="8380036" y="46445"/>
                  </a:lnTo>
                  <a:lnTo>
                    <a:pt x="8423289" y="66372"/>
                  </a:lnTo>
                  <a:lnTo>
                    <a:pt x="8464916" y="89647"/>
                  </a:lnTo>
                  <a:lnTo>
                    <a:pt x="8504711" y="116186"/>
                  </a:lnTo>
                  <a:lnTo>
                    <a:pt x="8542470" y="145902"/>
                  </a:lnTo>
                  <a:lnTo>
                    <a:pt x="8577987" y="178712"/>
                  </a:lnTo>
                  <a:lnTo>
                    <a:pt x="8610797" y="214229"/>
                  </a:lnTo>
                  <a:lnTo>
                    <a:pt x="8640513" y="251988"/>
                  </a:lnTo>
                  <a:lnTo>
                    <a:pt x="8667052" y="291783"/>
                  </a:lnTo>
                  <a:lnTo>
                    <a:pt x="8690327" y="333409"/>
                  </a:lnTo>
                  <a:lnTo>
                    <a:pt x="8710254" y="376663"/>
                  </a:lnTo>
                  <a:lnTo>
                    <a:pt x="8726748" y="421338"/>
                  </a:lnTo>
                  <a:lnTo>
                    <a:pt x="8739724" y="467230"/>
                  </a:lnTo>
                  <a:lnTo>
                    <a:pt x="8749098" y="514135"/>
                  </a:lnTo>
                  <a:lnTo>
                    <a:pt x="8754785" y="561847"/>
                  </a:lnTo>
                  <a:lnTo>
                    <a:pt x="8756699" y="610162"/>
                  </a:lnTo>
                  <a:lnTo>
                    <a:pt x="8756699" y="3050737"/>
                  </a:lnTo>
                  <a:lnTo>
                    <a:pt x="8754864" y="3098421"/>
                  </a:lnTo>
                  <a:lnTo>
                    <a:pt x="8749447" y="3145101"/>
                  </a:lnTo>
                  <a:lnTo>
                    <a:pt x="8740585" y="3190642"/>
                  </a:lnTo>
                  <a:lnTo>
                    <a:pt x="8728413" y="3234908"/>
                  </a:lnTo>
                  <a:lnTo>
                    <a:pt x="8713066" y="3277763"/>
                  </a:lnTo>
                  <a:lnTo>
                    <a:pt x="8694682" y="3319071"/>
                  </a:lnTo>
                  <a:lnTo>
                    <a:pt x="8673394" y="3358698"/>
                  </a:lnTo>
                  <a:lnTo>
                    <a:pt x="8649340" y="3396507"/>
                  </a:lnTo>
                  <a:lnTo>
                    <a:pt x="8622654" y="3432363"/>
                  </a:lnTo>
                  <a:lnTo>
                    <a:pt x="8593472" y="3466129"/>
                  </a:lnTo>
                  <a:lnTo>
                    <a:pt x="8561929" y="3497672"/>
                  </a:lnTo>
                  <a:lnTo>
                    <a:pt x="8528163" y="3526854"/>
                  </a:lnTo>
                  <a:lnTo>
                    <a:pt x="8492307" y="3553540"/>
                  </a:lnTo>
                  <a:lnTo>
                    <a:pt x="8454498" y="3577594"/>
                  </a:lnTo>
                  <a:lnTo>
                    <a:pt x="8414871" y="3598882"/>
                  </a:lnTo>
                  <a:lnTo>
                    <a:pt x="8373562" y="3617267"/>
                  </a:lnTo>
                  <a:lnTo>
                    <a:pt x="8330707" y="3632613"/>
                  </a:lnTo>
                  <a:lnTo>
                    <a:pt x="8286442" y="3644785"/>
                  </a:lnTo>
                  <a:lnTo>
                    <a:pt x="8240901" y="3653647"/>
                  </a:lnTo>
                  <a:lnTo>
                    <a:pt x="8194221" y="3659064"/>
                  </a:lnTo>
                  <a:lnTo>
                    <a:pt x="8146537" y="36608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6925" y="1482600"/>
              <a:ext cx="8757285" cy="3661410"/>
            </a:xfrm>
            <a:custGeom>
              <a:avLst/>
              <a:gdLst/>
              <a:ahLst/>
              <a:cxnLst/>
              <a:rect l="l" t="t" r="r" b="b"/>
              <a:pathLst>
                <a:path w="8757285" h="3661410">
                  <a:moveTo>
                    <a:pt x="0" y="610162"/>
                  </a:moveTo>
                  <a:lnTo>
                    <a:pt x="1835" y="562478"/>
                  </a:lnTo>
                  <a:lnTo>
                    <a:pt x="7252" y="515798"/>
                  </a:lnTo>
                  <a:lnTo>
                    <a:pt x="16114" y="470257"/>
                  </a:lnTo>
                  <a:lnTo>
                    <a:pt x="28286" y="425991"/>
                  </a:lnTo>
                  <a:lnTo>
                    <a:pt x="43632" y="383136"/>
                  </a:lnTo>
                  <a:lnTo>
                    <a:pt x="62017" y="341828"/>
                  </a:lnTo>
                  <a:lnTo>
                    <a:pt x="83305" y="302201"/>
                  </a:lnTo>
                  <a:lnTo>
                    <a:pt x="107359" y="264392"/>
                  </a:lnTo>
                  <a:lnTo>
                    <a:pt x="134045" y="228536"/>
                  </a:lnTo>
                  <a:lnTo>
                    <a:pt x="163227" y="194770"/>
                  </a:lnTo>
                  <a:lnTo>
                    <a:pt x="194770" y="163227"/>
                  </a:lnTo>
                  <a:lnTo>
                    <a:pt x="228536" y="134045"/>
                  </a:lnTo>
                  <a:lnTo>
                    <a:pt x="264392" y="107359"/>
                  </a:lnTo>
                  <a:lnTo>
                    <a:pt x="302201" y="83305"/>
                  </a:lnTo>
                  <a:lnTo>
                    <a:pt x="341828" y="62017"/>
                  </a:lnTo>
                  <a:lnTo>
                    <a:pt x="383136" y="43632"/>
                  </a:lnTo>
                  <a:lnTo>
                    <a:pt x="425991" y="28286"/>
                  </a:lnTo>
                  <a:lnTo>
                    <a:pt x="470257" y="16114"/>
                  </a:lnTo>
                  <a:lnTo>
                    <a:pt x="515798" y="7252"/>
                  </a:lnTo>
                  <a:lnTo>
                    <a:pt x="562478" y="1835"/>
                  </a:lnTo>
                  <a:lnTo>
                    <a:pt x="610162" y="0"/>
                  </a:lnTo>
                  <a:lnTo>
                    <a:pt x="8146537" y="0"/>
                  </a:lnTo>
                  <a:lnTo>
                    <a:pt x="8194852" y="1914"/>
                  </a:lnTo>
                  <a:lnTo>
                    <a:pt x="8242564" y="7601"/>
                  </a:lnTo>
                  <a:lnTo>
                    <a:pt x="8289468" y="16975"/>
                  </a:lnTo>
                  <a:lnTo>
                    <a:pt x="8335361" y="29951"/>
                  </a:lnTo>
                  <a:lnTo>
                    <a:pt x="8380036" y="46445"/>
                  </a:lnTo>
                  <a:lnTo>
                    <a:pt x="8423289" y="66372"/>
                  </a:lnTo>
                  <a:lnTo>
                    <a:pt x="8464916" y="89647"/>
                  </a:lnTo>
                  <a:lnTo>
                    <a:pt x="8504711" y="116186"/>
                  </a:lnTo>
                  <a:lnTo>
                    <a:pt x="8542470" y="145902"/>
                  </a:lnTo>
                  <a:lnTo>
                    <a:pt x="8577987" y="178712"/>
                  </a:lnTo>
                  <a:lnTo>
                    <a:pt x="8610797" y="214229"/>
                  </a:lnTo>
                  <a:lnTo>
                    <a:pt x="8640513" y="251988"/>
                  </a:lnTo>
                  <a:lnTo>
                    <a:pt x="8667052" y="291783"/>
                  </a:lnTo>
                  <a:lnTo>
                    <a:pt x="8690327" y="333409"/>
                  </a:lnTo>
                  <a:lnTo>
                    <a:pt x="8710254" y="376663"/>
                  </a:lnTo>
                  <a:lnTo>
                    <a:pt x="8726748" y="421338"/>
                  </a:lnTo>
                  <a:lnTo>
                    <a:pt x="8739724" y="467230"/>
                  </a:lnTo>
                  <a:lnTo>
                    <a:pt x="8749098" y="514135"/>
                  </a:lnTo>
                  <a:lnTo>
                    <a:pt x="8754785" y="561847"/>
                  </a:lnTo>
                  <a:lnTo>
                    <a:pt x="8756699" y="610162"/>
                  </a:lnTo>
                  <a:lnTo>
                    <a:pt x="8756699" y="3050737"/>
                  </a:lnTo>
                  <a:lnTo>
                    <a:pt x="8754864" y="3098421"/>
                  </a:lnTo>
                  <a:lnTo>
                    <a:pt x="8749447" y="3145101"/>
                  </a:lnTo>
                  <a:lnTo>
                    <a:pt x="8740585" y="3190642"/>
                  </a:lnTo>
                  <a:lnTo>
                    <a:pt x="8728413" y="3234908"/>
                  </a:lnTo>
                  <a:lnTo>
                    <a:pt x="8713066" y="3277763"/>
                  </a:lnTo>
                  <a:lnTo>
                    <a:pt x="8694682" y="3319071"/>
                  </a:lnTo>
                  <a:lnTo>
                    <a:pt x="8673394" y="3358698"/>
                  </a:lnTo>
                  <a:lnTo>
                    <a:pt x="8649340" y="3396507"/>
                  </a:lnTo>
                  <a:lnTo>
                    <a:pt x="8622654" y="3432363"/>
                  </a:lnTo>
                  <a:lnTo>
                    <a:pt x="8593472" y="3466129"/>
                  </a:lnTo>
                  <a:lnTo>
                    <a:pt x="8561929" y="3497672"/>
                  </a:lnTo>
                  <a:lnTo>
                    <a:pt x="8528163" y="3526854"/>
                  </a:lnTo>
                  <a:lnTo>
                    <a:pt x="8492307" y="3553540"/>
                  </a:lnTo>
                  <a:lnTo>
                    <a:pt x="8454498" y="3577594"/>
                  </a:lnTo>
                  <a:lnTo>
                    <a:pt x="8414871" y="3598882"/>
                  </a:lnTo>
                  <a:lnTo>
                    <a:pt x="8373562" y="3617267"/>
                  </a:lnTo>
                  <a:lnTo>
                    <a:pt x="8330707" y="3632613"/>
                  </a:lnTo>
                  <a:lnTo>
                    <a:pt x="8286442" y="3644785"/>
                  </a:lnTo>
                  <a:lnTo>
                    <a:pt x="8240901" y="3653647"/>
                  </a:lnTo>
                  <a:lnTo>
                    <a:pt x="8194221" y="3659064"/>
                  </a:lnTo>
                  <a:lnTo>
                    <a:pt x="8146537" y="3660899"/>
                  </a:lnTo>
                  <a:lnTo>
                    <a:pt x="610162" y="3660899"/>
                  </a:lnTo>
                  <a:lnTo>
                    <a:pt x="562478" y="3659064"/>
                  </a:lnTo>
                  <a:lnTo>
                    <a:pt x="515798" y="3653647"/>
                  </a:lnTo>
                  <a:lnTo>
                    <a:pt x="470257" y="3644785"/>
                  </a:lnTo>
                  <a:lnTo>
                    <a:pt x="425991" y="3632613"/>
                  </a:lnTo>
                  <a:lnTo>
                    <a:pt x="383136" y="3617267"/>
                  </a:lnTo>
                  <a:lnTo>
                    <a:pt x="341828" y="3598882"/>
                  </a:lnTo>
                  <a:lnTo>
                    <a:pt x="302201" y="3577594"/>
                  </a:lnTo>
                  <a:lnTo>
                    <a:pt x="264392" y="3553540"/>
                  </a:lnTo>
                  <a:lnTo>
                    <a:pt x="228536" y="3526854"/>
                  </a:lnTo>
                  <a:lnTo>
                    <a:pt x="194770" y="3497672"/>
                  </a:lnTo>
                  <a:lnTo>
                    <a:pt x="163227" y="3466129"/>
                  </a:lnTo>
                  <a:lnTo>
                    <a:pt x="134045" y="3432363"/>
                  </a:lnTo>
                  <a:lnTo>
                    <a:pt x="107359" y="3396507"/>
                  </a:lnTo>
                  <a:lnTo>
                    <a:pt x="83305" y="3358698"/>
                  </a:lnTo>
                  <a:lnTo>
                    <a:pt x="62017" y="3319071"/>
                  </a:lnTo>
                  <a:lnTo>
                    <a:pt x="43632" y="3277763"/>
                  </a:lnTo>
                  <a:lnTo>
                    <a:pt x="28286" y="3234908"/>
                  </a:lnTo>
                  <a:lnTo>
                    <a:pt x="16114" y="3190642"/>
                  </a:lnTo>
                  <a:lnTo>
                    <a:pt x="7252" y="3145101"/>
                  </a:lnTo>
                  <a:lnTo>
                    <a:pt x="1835" y="3098421"/>
                  </a:lnTo>
                  <a:lnTo>
                    <a:pt x="0" y="3050737"/>
                  </a:lnTo>
                  <a:lnTo>
                    <a:pt x="0" y="610162"/>
                  </a:lnTo>
                  <a:close/>
                </a:path>
              </a:pathLst>
            </a:custGeom>
            <a:ln w="9524">
              <a:solidFill>
                <a:srgbClr val="B6124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677605" y="1517849"/>
            <a:ext cx="7666990" cy="25907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358775" indent="-358775">
              <a:lnSpc>
                <a:spcPts val="1970"/>
              </a:lnSpc>
              <a:buFont typeface="Arial"/>
              <a:buChar char="●"/>
              <a:tabLst>
                <a:tab pos="358775" algn="l"/>
              </a:tabLst>
            </a:pPr>
            <a:r>
              <a:rPr dirty="0" sz="1700" spc="-105" b="1">
                <a:latin typeface="Book Antiqua"/>
                <a:cs typeface="Book Antiqua"/>
              </a:rPr>
              <a:t>Impact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145" b="1">
                <a:latin typeface="Book Antiqua"/>
                <a:cs typeface="Book Antiqua"/>
              </a:rPr>
              <a:t>on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140" b="1">
                <a:latin typeface="Book Antiqua"/>
                <a:cs typeface="Book Antiqua"/>
              </a:rPr>
              <a:t>life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00" b="1">
                <a:latin typeface="Book Antiqua"/>
                <a:cs typeface="Book Antiqua"/>
              </a:rPr>
              <a:t>participation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65" b="1">
                <a:latin typeface="Book Antiqua"/>
                <a:cs typeface="Book Antiqua"/>
              </a:rPr>
              <a:t>and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65" b="1">
                <a:latin typeface="Book Antiqua"/>
                <a:cs typeface="Book Antiqua"/>
              </a:rPr>
              <a:t>meaningful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40" b="1">
                <a:latin typeface="Book Antiqua"/>
                <a:cs typeface="Book Antiqua"/>
              </a:rPr>
              <a:t>independence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170" b="1">
                <a:latin typeface="Book Antiqua"/>
                <a:cs typeface="Book Antiqua"/>
              </a:rPr>
              <a:t>should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60" b="1">
                <a:latin typeface="Book Antiqua"/>
                <a:cs typeface="Book Antiqua"/>
              </a:rPr>
              <a:t>be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35" b="1">
                <a:latin typeface="Book Antiqua"/>
                <a:cs typeface="Book Antiqua"/>
              </a:rPr>
              <a:t>considered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35" b="1">
                <a:latin typeface="Book Antiqua"/>
                <a:cs typeface="Book Antiqua"/>
              </a:rPr>
              <a:t>more</a:t>
            </a:r>
            <a:endParaRPr sz="1700">
              <a:latin typeface="Book Antiqua"/>
              <a:cs typeface="Book Antiqu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36550" y="1776929"/>
            <a:ext cx="2521585" cy="25907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70"/>
              </a:lnSpc>
            </a:pPr>
            <a:r>
              <a:rPr dirty="0" sz="1700" spc="-120" b="1">
                <a:latin typeface="Book Antiqua"/>
                <a:cs typeface="Book Antiqua"/>
              </a:rPr>
              <a:t>than</a:t>
            </a:r>
            <a:r>
              <a:rPr dirty="0" sz="1700" spc="-20" b="1">
                <a:latin typeface="Book Antiqua"/>
                <a:cs typeface="Book Antiqua"/>
              </a:rPr>
              <a:t> </a:t>
            </a:r>
            <a:r>
              <a:rPr dirty="0" sz="1700" spc="-145" b="1">
                <a:latin typeface="Book Antiqua"/>
                <a:cs typeface="Book Antiqua"/>
              </a:rPr>
              <a:t>a</a:t>
            </a:r>
            <a:r>
              <a:rPr dirty="0" sz="1700" spc="-20" b="1">
                <a:latin typeface="Book Antiqua"/>
                <a:cs typeface="Book Antiqua"/>
              </a:rPr>
              <a:t> </a:t>
            </a:r>
            <a:r>
              <a:rPr dirty="0" sz="1700" spc="-135" b="1">
                <a:latin typeface="Book Antiqua"/>
                <a:cs typeface="Book Antiqua"/>
              </a:rPr>
              <a:t>standardized</a:t>
            </a:r>
            <a:r>
              <a:rPr dirty="0" sz="1700" spc="-20" b="1">
                <a:latin typeface="Book Antiqua"/>
                <a:cs typeface="Book Antiqua"/>
              </a:rPr>
              <a:t> </a:t>
            </a:r>
            <a:r>
              <a:rPr dirty="0" sz="1700" spc="-75" b="1">
                <a:latin typeface="Book Antiqua"/>
                <a:cs typeface="Book Antiqua"/>
              </a:rPr>
              <a:t>test</a:t>
            </a:r>
            <a:r>
              <a:rPr dirty="0" sz="1700" spc="-20" b="1">
                <a:latin typeface="Book Antiqua"/>
                <a:cs typeface="Book Antiqua"/>
              </a:rPr>
              <a:t> </a:t>
            </a:r>
            <a:r>
              <a:rPr dirty="0" sz="1700" spc="-90" b="1">
                <a:latin typeface="Book Antiqua"/>
                <a:cs typeface="Book Antiqua"/>
              </a:rPr>
              <a:t>score</a:t>
            </a:r>
            <a:endParaRPr sz="1700">
              <a:latin typeface="Book Antiqua"/>
              <a:cs typeface="Book Antiqu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07541" y="3132837"/>
            <a:ext cx="23876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00" spc="-85">
                <a:solidFill>
                  <a:srgbClr val="FFFFFF"/>
                </a:solidFill>
                <a:latin typeface="Arial"/>
                <a:cs typeface="Arial"/>
              </a:rPr>
              <a:t>●</a:t>
            </a:r>
            <a:r>
              <a:rPr dirty="0" baseline="-19607" sz="2550" spc="-127" b="1">
                <a:latin typeface="Arial"/>
                <a:cs typeface="Arial"/>
              </a:rPr>
              <a:t>●</a:t>
            </a:r>
            <a:endParaRPr baseline="-19607" sz="25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64905" y="1975811"/>
            <a:ext cx="7849870" cy="3004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1475" marR="5080" indent="-359410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71475" algn="l"/>
              </a:tabLst>
            </a:pPr>
            <a:r>
              <a:rPr dirty="0" sz="1700" spc="-150" b="1">
                <a:latin typeface="Book Antiqua"/>
                <a:cs typeface="Book Antiqua"/>
              </a:rPr>
              <a:t>SLPs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65" b="1">
                <a:latin typeface="Book Antiqua"/>
                <a:cs typeface="Book Antiqua"/>
              </a:rPr>
              <a:t>need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50" b="1">
                <a:latin typeface="Book Antiqua"/>
                <a:cs typeface="Book Antiqua"/>
              </a:rPr>
              <a:t>to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120" b="1">
                <a:latin typeface="Book Antiqua"/>
                <a:cs typeface="Book Antiqua"/>
              </a:rPr>
              <a:t>talk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30" b="1">
                <a:latin typeface="Book Antiqua"/>
                <a:cs typeface="Book Antiqua"/>
              </a:rPr>
              <a:t>about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145" b="1">
                <a:latin typeface="Book Antiqua"/>
                <a:cs typeface="Book Antiqua"/>
              </a:rPr>
              <a:t>improvements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145" b="1">
                <a:latin typeface="Book Antiqua"/>
                <a:cs typeface="Book Antiqua"/>
              </a:rPr>
              <a:t>in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10" b="1">
                <a:latin typeface="Book Antiqua"/>
                <a:cs typeface="Book Antiqua"/>
              </a:rPr>
              <a:t>terms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145" b="1">
                <a:latin typeface="Book Antiqua"/>
                <a:cs typeface="Book Antiqua"/>
              </a:rPr>
              <a:t>of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170" b="1">
                <a:latin typeface="Book Antiqua"/>
                <a:cs typeface="Book Antiqua"/>
              </a:rPr>
              <a:t>everyday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125" b="1">
                <a:latin typeface="Book Antiqua"/>
                <a:cs typeface="Book Antiqua"/>
              </a:rPr>
              <a:t>life.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80" b="1">
                <a:latin typeface="Book Antiqua"/>
                <a:cs typeface="Book Antiqua"/>
              </a:rPr>
              <a:t>This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105" b="1">
                <a:latin typeface="Book Antiqua"/>
                <a:cs typeface="Book Antiqua"/>
              </a:rPr>
              <a:t>matters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135" b="1">
                <a:latin typeface="Book Antiqua"/>
                <a:cs typeface="Book Antiqua"/>
              </a:rPr>
              <a:t>more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50" b="1">
                <a:latin typeface="Book Antiqua"/>
                <a:cs typeface="Book Antiqua"/>
              </a:rPr>
              <a:t>than </a:t>
            </a:r>
            <a:r>
              <a:rPr dirty="0" sz="1700" spc="-180" b="1">
                <a:latin typeface="Book Antiqua"/>
                <a:cs typeface="Book Antiqua"/>
              </a:rPr>
              <a:t>any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75" b="1">
                <a:latin typeface="Book Antiqua"/>
                <a:cs typeface="Book Antiqua"/>
              </a:rPr>
              <a:t>test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114" b="1">
                <a:latin typeface="Book Antiqua"/>
                <a:cs typeface="Book Antiqua"/>
              </a:rPr>
              <a:t>score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135" b="1">
                <a:latin typeface="Book Antiqua"/>
                <a:cs typeface="Book Antiqua"/>
              </a:rPr>
              <a:t>improvement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114" b="1">
                <a:latin typeface="Book Antiqua"/>
                <a:cs typeface="Book Antiqua"/>
              </a:rPr>
              <a:t>(Smith,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65" b="1">
                <a:latin typeface="Book Antiqua"/>
                <a:cs typeface="Book Antiqua"/>
              </a:rPr>
              <a:t>et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75" b="1">
                <a:latin typeface="Book Antiqua"/>
                <a:cs typeface="Book Antiqua"/>
              </a:rPr>
              <a:t>al.,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10" b="1">
                <a:latin typeface="Book Antiqua"/>
                <a:cs typeface="Book Antiqua"/>
              </a:rPr>
              <a:t>2018)</a:t>
            </a:r>
            <a:endParaRPr sz="1700">
              <a:latin typeface="Book Antiqua"/>
              <a:cs typeface="Book Antiqua"/>
            </a:endParaRPr>
          </a:p>
          <a:p>
            <a:pPr marL="371475" marR="182880" indent="-359410">
              <a:lnSpc>
                <a:spcPct val="114999"/>
              </a:lnSpc>
              <a:buFont typeface="Arial"/>
              <a:buChar char="●"/>
              <a:tabLst>
                <a:tab pos="371475" algn="l"/>
              </a:tabLst>
            </a:pPr>
            <a:r>
              <a:rPr dirty="0" sz="1700" spc="-150" b="1">
                <a:latin typeface="Book Antiqua"/>
                <a:cs typeface="Book Antiqua"/>
              </a:rPr>
              <a:t>SLPs</a:t>
            </a:r>
            <a:r>
              <a:rPr dirty="0" sz="1700" spc="-15" b="1">
                <a:latin typeface="Book Antiqua"/>
                <a:cs typeface="Book Antiqua"/>
              </a:rPr>
              <a:t> </a:t>
            </a:r>
            <a:r>
              <a:rPr dirty="0" sz="1700" spc="-165" b="1">
                <a:latin typeface="Book Antiqua"/>
                <a:cs typeface="Book Antiqua"/>
              </a:rPr>
              <a:t>need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50" b="1">
                <a:latin typeface="Book Antiqua"/>
                <a:cs typeface="Book Antiqua"/>
              </a:rPr>
              <a:t>to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140" b="1">
                <a:latin typeface="Book Antiqua"/>
                <a:cs typeface="Book Antiqua"/>
              </a:rPr>
              <a:t>focus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114" b="1">
                <a:latin typeface="Book Antiqua"/>
                <a:cs typeface="Book Antiqua"/>
              </a:rPr>
              <a:t>intervention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145" b="1">
                <a:latin typeface="Book Antiqua"/>
                <a:cs typeface="Book Antiqua"/>
              </a:rPr>
              <a:t>on</a:t>
            </a:r>
            <a:r>
              <a:rPr dirty="0" sz="1700" spc="-15" b="1">
                <a:latin typeface="Book Antiqua"/>
                <a:cs typeface="Book Antiqua"/>
              </a:rPr>
              <a:t> </a:t>
            </a:r>
            <a:r>
              <a:rPr dirty="0" sz="1700" spc="-125" b="1">
                <a:latin typeface="Book Antiqua"/>
                <a:cs typeface="Book Antiqua"/>
              </a:rPr>
              <a:t>relevant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100" b="1">
                <a:latin typeface="Book Antiqua"/>
                <a:cs typeface="Book Antiqua"/>
              </a:rPr>
              <a:t>participation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114" b="1">
                <a:latin typeface="Book Antiqua"/>
                <a:cs typeface="Book Antiqua"/>
              </a:rPr>
              <a:t>situations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105" b="1">
                <a:latin typeface="Book Antiqua"/>
                <a:cs typeface="Book Antiqua"/>
              </a:rPr>
              <a:t>for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114" b="1">
                <a:latin typeface="Book Antiqua"/>
                <a:cs typeface="Book Antiqua"/>
              </a:rPr>
              <a:t>the</a:t>
            </a:r>
            <a:r>
              <a:rPr dirty="0" sz="1700" spc="-15" b="1">
                <a:latin typeface="Book Antiqua"/>
                <a:cs typeface="Book Antiqua"/>
              </a:rPr>
              <a:t> </a:t>
            </a:r>
            <a:r>
              <a:rPr dirty="0" sz="1700" spc="-120" b="1">
                <a:latin typeface="Book Antiqua"/>
                <a:cs typeface="Book Antiqua"/>
              </a:rPr>
              <a:t>individual </a:t>
            </a:r>
            <a:r>
              <a:rPr dirty="0" sz="1700" spc="-114" b="1">
                <a:latin typeface="Book Antiqua"/>
                <a:cs typeface="Book Antiqua"/>
              </a:rPr>
              <a:t>(Yorkston,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130" b="1">
                <a:latin typeface="Book Antiqua"/>
                <a:cs typeface="Book Antiqua"/>
              </a:rPr>
              <a:t>Baylor,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204" b="1">
                <a:latin typeface="Book Antiqua"/>
                <a:cs typeface="Book Antiqua"/>
              </a:rPr>
              <a:t>&amp;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80" b="1">
                <a:latin typeface="Book Antiqua"/>
                <a:cs typeface="Book Antiqua"/>
              </a:rPr>
              <a:t>Britton,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10" b="1">
                <a:latin typeface="Book Antiqua"/>
                <a:cs typeface="Book Antiqua"/>
              </a:rPr>
              <a:t>2017)</a:t>
            </a:r>
            <a:endParaRPr sz="1700">
              <a:latin typeface="Book Antiqua"/>
              <a:cs typeface="Book Antiqua"/>
            </a:endParaRPr>
          </a:p>
          <a:p>
            <a:pPr marL="371475" marR="184150">
              <a:lnSpc>
                <a:spcPct val="114999"/>
              </a:lnSpc>
            </a:pPr>
            <a:r>
              <a:rPr dirty="0" sz="1700" spc="-120" b="1">
                <a:latin typeface="Book Antiqua"/>
                <a:cs typeface="Book Antiqua"/>
              </a:rPr>
              <a:t>Treatments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155" b="1">
                <a:latin typeface="Book Antiqua"/>
                <a:cs typeface="Book Antiqua"/>
              </a:rPr>
              <a:t>provided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145" b="1">
                <a:latin typeface="Book Antiqua"/>
                <a:cs typeface="Book Antiqua"/>
              </a:rPr>
              <a:t>in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114" b="1">
                <a:latin typeface="Book Antiqua"/>
                <a:cs typeface="Book Antiqua"/>
              </a:rPr>
              <a:t>real-</a:t>
            </a:r>
            <a:r>
              <a:rPr dirty="0" sz="1700" spc="-120" b="1">
                <a:latin typeface="Book Antiqua"/>
                <a:cs typeface="Book Antiqua"/>
              </a:rPr>
              <a:t>life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90" b="1">
                <a:latin typeface="Book Antiqua"/>
                <a:cs typeface="Book Antiqua"/>
              </a:rPr>
              <a:t>context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180" b="1">
                <a:latin typeface="Book Antiqua"/>
                <a:cs typeface="Book Antiqua"/>
              </a:rPr>
              <a:t>have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135" b="1">
                <a:latin typeface="Book Antiqua"/>
                <a:cs typeface="Book Antiqua"/>
              </a:rPr>
              <a:t>more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125" b="1">
                <a:latin typeface="Book Antiqua"/>
                <a:cs typeface="Book Antiqua"/>
              </a:rPr>
              <a:t>beneficial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125" b="1">
                <a:latin typeface="Book Antiqua"/>
                <a:cs typeface="Book Antiqua"/>
              </a:rPr>
              <a:t>outcome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120" b="1">
                <a:latin typeface="Book Antiqua"/>
                <a:cs typeface="Book Antiqua"/>
              </a:rPr>
              <a:t>(Bogner,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65" b="1">
                <a:latin typeface="Book Antiqua"/>
                <a:cs typeface="Book Antiqua"/>
              </a:rPr>
              <a:t>et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20" b="1">
                <a:latin typeface="Book Antiqua"/>
                <a:cs typeface="Book Antiqua"/>
              </a:rPr>
              <a:t>al., </a:t>
            </a:r>
            <a:r>
              <a:rPr dirty="0" sz="1700" spc="-10" b="1">
                <a:latin typeface="Book Antiqua"/>
                <a:cs typeface="Book Antiqua"/>
              </a:rPr>
              <a:t>2019)</a:t>
            </a:r>
            <a:endParaRPr sz="1700">
              <a:latin typeface="Book Antiqua"/>
              <a:cs typeface="Book Antiqua"/>
            </a:endParaRPr>
          </a:p>
          <a:p>
            <a:pPr marL="371475" marR="606425" indent="-359410">
              <a:lnSpc>
                <a:spcPct val="114999"/>
              </a:lnSpc>
              <a:buFont typeface="Arial"/>
              <a:buChar char="●"/>
              <a:tabLst>
                <a:tab pos="371475" algn="l"/>
              </a:tabLst>
            </a:pPr>
            <a:r>
              <a:rPr dirty="0" sz="1700" spc="-105" b="1">
                <a:latin typeface="Book Antiqua"/>
                <a:cs typeface="Book Antiqua"/>
              </a:rPr>
              <a:t>Incorporate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165" b="1">
                <a:latin typeface="Book Antiqua"/>
                <a:cs typeface="Book Antiqua"/>
              </a:rPr>
              <a:t>goals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135" b="1">
                <a:latin typeface="Book Antiqua"/>
                <a:cs typeface="Book Antiqua"/>
              </a:rPr>
              <a:t>from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114" b="1">
                <a:latin typeface="Book Antiqua"/>
                <a:cs typeface="Book Antiqua"/>
              </a:rPr>
              <a:t>the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125" b="1">
                <a:latin typeface="Book Antiqua"/>
                <a:cs typeface="Book Antiqua"/>
              </a:rPr>
              <a:t>interdisciplinary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125" b="1">
                <a:latin typeface="Book Antiqua"/>
                <a:cs typeface="Book Antiqua"/>
              </a:rPr>
              <a:t>team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100" b="1">
                <a:latin typeface="Book Antiqua"/>
                <a:cs typeface="Book Antiqua"/>
              </a:rPr>
              <a:t>into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135" b="1">
                <a:latin typeface="Book Antiqua"/>
                <a:cs typeface="Book Antiqua"/>
              </a:rPr>
              <a:t>your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95" b="1">
                <a:latin typeface="Book Antiqua"/>
                <a:cs typeface="Book Antiqua"/>
              </a:rPr>
              <a:t>treatment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130" b="1">
                <a:latin typeface="Book Antiqua"/>
                <a:cs typeface="Book Antiqua"/>
              </a:rPr>
              <a:t>(as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140" b="1">
                <a:latin typeface="Book Antiqua"/>
                <a:cs typeface="Book Antiqua"/>
              </a:rPr>
              <a:t>long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25" b="1">
                <a:latin typeface="Book Antiqua"/>
                <a:cs typeface="Book Antiqua"/>
              </a:rPr>
              <a:t>as </a:t>
            </a:r>
            <a:r>
              <a:rPr dirty="0" sz="1700" spc="-114" b="1">
                <a:latin typeface="Book Antiqua"/>
                <a:cs typeface="Book Antiqua"/>
              </a:rPr>
              <a:t>appropriate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165" b="1">
                <a:latin typeface="Book Antiqua"/>
                <a:cs typeface="Book Antiqua"/>
              </a:rPr>
              <a:t>and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185" b="1">
                <a:latin typeface="Book Antiqua"/>
                <a:cs typeface="Book Antiqua"/>
              </a:rPr>
              <a:t>you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145" b="1">
                <a:latin typeface="Book Antiqua"/>
                <a:cs typeface="Book Antiqua"/>
              </a:rPr>
              <a:t>feel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114" b="1">
                <a:latin typeface="Book Antiqua"/>
                <a:cs typeface="Book Antiqua"/>
              </a:rPr>
              <a:t>comfortable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160" b="1">
                <a:latin typeface="Book Antiqua"/>
                <a:cs typeface="Book Antiqua"/>
              </a:rPr>
              <a:t>doing</a:t>
            </a:r>
            <a:r>
              <a:rPr dirty="0" sz="1700" spc="-5" b="1">
                <a:latin typeface="Book Antiqua"/>
                <a:cs typeface="Book Antiqua"/>
              </a:rPr>
              <a:t> </a:t>
            </a:r>
            <a:r>
              <a:rPr dirty="0" sz="1700" spc="-25" b="1">
                <a:latin typeface="Book Antiqua"/>
                <a:cs typeface="Book Antiqua"/>
              </a:rPr>
              <a:t>so)</a:t>
            </a:r>
            <a:endParaRPr sz="1700">
              <a:latin typeface="Book Antiqua"/>
              <a:cs typeface="Book Antiqua"/>
            </a:endParaRPr>
          </a:p>
          <a:p>
            <a:pPr marL="371475" marR="254635" indent="-359410">
              <a:lnSpc>
                <a:spcPct val="114999"/>
              </a:lnSpc>
              <a:buFont typeface="Arial"/>
              <a:buChar char="●"/>
              <a:tabLst>
                <a:tab pos="371475" algn="l"/>
              </a:tabLst>
            </a:pPr>
            <a:r>
              <a:rPr dirty="0" sz="1700" spc="-145" b="1">
                <a:latin typeface="Book Antiqua"/>
                <a:cs typeface="Book Antiqua"/>
              </a:rPr>
              <a:t>Be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135" b="1">
                <a:latin typeface="Book Antiqua"/>
                <a:cs typeface="Book Antiqua"/>
              </a:rPr>
              <a:t>thoughtful</a:t>
            </a:r>
            <a:r>
              <a:rPr dirty="0" sz="1700" spc="15" b="1">
                <a:latin typeface="Book Antiqua"/>
                <a:cs typeface="Book Antiqua"/>
              </a:rPr>
              <a:t> </a:t>
            </a:r>
            <a:r>
              <a:rPr dirty="0" sz="1700" spc="-165" b="1">
                <a:latin typeface="Book Antiqua"/>
                <a:cs typeface="Book Antiqua"/>
              </a:rPr>
              <a:t>and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155" b="1">
                <a:latin typeface="Book Antiqua"/>
                <a:cs typeface="Book Antiqua"/>
              </a:rPr>
              <a:t>planful</a:t>
            </a:r>
            <a:r>
              <a:rPr dirty="0" sz="1700" spc="15" b="1">
                <a:latin typeface="Book Antiqua"/>
                <a:cs typeface="Book Antiqua"/>
              </a:rPr>
              <a:t> </a:t>
            </a:r>
            <a:r>
              <a:rPr dirty="0" sz="1700" spc="-140" b="1">
                <a:latin typeface="Book Antiqua"/>
                <a:cs typeface="Book Antiqua"/>
              </a:rPr>
              <a:t>with</a:t>
            </a:r>
            <a:r>
              <a:rPr dirty="0" sz="1700" spc="15" b="1">
                <a:latin typeface="Book Antiqua"/>
                <a:cs typeface="Book Antiqua"/>
              </a:rPr>
              <a:t> </a:t>
            </a:r>
            <a:r>
              <a:rPr dirty="0" sz="1700" spc="-135" b="1">
                <a:latin typeface="Book Antiqua"/>
                <a:cs typeface="Book Antiqua"/>
              </a:rPr>
              <a:t>your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120" b="1">
                <a:latin typeface="Book Antiqua"/>
                <a:cs typeface="Book Antiqua"/>
              </a:rPr>
              <a:t>interventions–every</a:t>
            </a:r>
            <a:r>
              <a:rPr dirty="0" sz="1700" spc="15" b="1">
                <a:latin typeface="Book Antiqua"/>
                <a:cs typeface="Book Antiqua"/>
              </a:rPr>
              <a:t> </a:t>
            </a:r>
            <a:r>
              <a:rPr dirty="0" sz="1700" spc="-195" b="1">
                <a:latin typeface="Book Antiqua"/>
                <a:cs typeface="Book Antiqua"/>
              </a:rPr>
              <a:t>day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145" b="1">
                <a:latin typeface="Book Antiqua"/>
                <a:cs typeface="Book Antiqua"/>
              </a:rPr>
              <a:t>of</a:t>
            </a:r>
            <a:r>
              <a:rPr dirty="0" sz="1700" spc="15" b="1">
                <a:latin typeface="Book Antiqua"/>
                <a:cs typeface="Book Antiqua"/>
              </a:rPr>
              <a:t> </a:t>
            </a:r>
            <a:r>
              <a:rPr dirty="0" sz="1700" spc="-95" b="1">
                <a:latin typeface="Book Antiqua"/>
                <a:cs typeface="Book Antiqua"/>
              </a:rPr>
              <a:t>treatment</a:t>
            </a:r>
            <a:r>
              <a:rPr dirty="0" sz="1700" spc="15" b="1">
                <a:latin typeface="Book Antiqua"/>
                <a:cs typeface="Book Antiqua"/>
              </a:rPr>
              <a:t> </a:t>
            </a:r>
            <a:r>
              <a:rPr dirty="0" sz="1700" spc="-105" b="1">
                <a:latin typeface="Book Antiqua"/>
                <a:cs typeface="Book Antiqua"/>
              </a:rPr>
              <a:t>matters</a:t>
            </a:r>
            <a:r>
              <a:rPr dirty="0" sz="1700" spc="10" b="1">
                <a:latin typeface="Book Antiqua"/>
                <a:cs typeface="Book Antiqua"/>
              </a:rPr>
              <a:t> </a:t>
            </a:r>
            <a:r>
              <a:rPr dirty="0" sz="1700" spc="-25" b="1">
                <a:latin typeface="Book Antiqua"/>
                <a:cs typeface="Book Antiqua"/>
              </a:rPr>
              <a:t>to </a:t>
            </a:r>
            <a:r>
              <a:rPr dirty="0" sz="1700" spc="-130" b="1">
                <a:latin typeface="Book Antiqua"/>
                <a:cs typeface="Book Antiqua"/>
              </a:rPr>
              <a:t>support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00" b="1">
                <a:latin typeface="Book Antiqua"/>
                <a:cs typeface="Book Antiqua"/>
              </a:rPr>
              <a:t>return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50" b="1">
                <a:latin typeface="Book Antiqua"/>
                <a:cs typeface="Book Antiqua"/>
              </a:rPr>
              <a:t>to</a:t>
            </a:r>
            <a:r>
              <a:rPr dirty="0" sz="1700" b="1">
                <a:latin typeface="Book Antiqua"/>
                <a:cs typeface="Book Antiqua"/>
              </a:rPr>
              <a:t> </a:t>
            </a:r>
            <a:r>
              <a:rPr dirty="0" sz="1700" spc="-155" b="1">
                <a:latin typeface="Book Antiqua"/>
                <a:cs typeface="Book Antiqua"/>
              </a:rPr>
              <a:t>improved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135" b="1">
                <a:latin typeface="Book Antiqua"/>
                <a:cs typeface="Book Antiqua"/>
              </a:rPr>
              <a:t>independent</a:t>
            </a:r>
            <a:r>
              <a:rPr dirty="0" sz="1700" spc="5" b="1">
                <a:latin typeface="Book Antiqua"/>
                <a:cs typeface="Book Antiqua"/>
              </a:rPr>
              <a:t> </a:t>
            </a:r>
            <a:r>
              <a:rPr dirty="0" sz="1700" spc="-10" b="1">
                <a:latin typeface="Book Antiqua"/>
                <a:cs typeface="Book Antiqua"/>
              </a:rPr>
              <a:t>function</a:t>
            </a:r>
            <a:endParaRPr sz="17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650" y="388112"/>
            <a:ext cx="2366010" cy="241236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999"/>
              </a:lnSpc>
              <a:spcBef>
                <a:spcPts val="100"/>
              </a:spcBef>
            </a:pPr>
            <a:r>
              <a:rPr dirty="0" sz="4500" spc="-280">
                <a:solidFill>
                  <a:srgbClr val="000000"/>
                </a:solidFill>
              </a:rPr>
              <a:t>A</a:t>
            </a:r>
            <a:r>
              <a:rPr dirty="0" sz="4500" spc="-75">
                <a:solidFill>
                  <a:srgbClr val="000000"/>
                </a:solidFill>
              </a:rPr>
              <a:t> </a:t>
            </a:r>
            <a:r>
              <a:rPr dirty="0" sz="4500" spc="-275">
                <a:solidFill>
                  <a:srgbClr val="000000"/>
                </a:solidFill>
              </a:rPr>
              <a:t>Holistic </a:t>
            </a:r>
            <a:r>
              <a:rPr dirty="0" sz="4500" spc="-390">
                <a:solidFill>
                  <a:srgbClr val="000000"/>
                </a:solidFill>
              </a:rPr>
              <a:t>Case </a:t>
            </a:r>
            <a:r>
              <a:rPr dirty="0" sz="4500" spc="-320">
                <a:solidFill>
                  <a:srgbClr val="000000"/>
                </a:solidFill>
              </a:rPr>
              <a:t>History</a:t>
            </a:r>
            <a:endParaRPr sz="45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48461"/>
            <a:ext cx="9144000" cy="4827905"/>
            <a:chOff x="0" y="148461"/>
            <a:chExt cx="9144000" cy="4827905"/>
          </a:xfrm>
        </p:grpSpPr>
        <p:sp>
          <p:nvSpPr>
            <p:cNvPr id="4" name="object 4" descr=""/>
            <p:cNvSpPr/>
            <p:nvPr/>
          </p:nvSpPr>
          <p:spPr>
            <a:xfrm>
              <a:off x="0" y="157986"/>
              <a:ext cx="9144000" cy="4808855"/>
            </a:xfrm>
            <a:custGeom>
              <a:avLst/>
              <a:gdLst/>
              <a:ahLst/>
              <a:cxnLst/>
              <a:rect l="l" t="t" r="r" b="b"/>
              <a:pathLst>
                <a:path w="9144000" h="4808855">
                  <a:moveTo>
                    <a:pt x="0" y="0"/>
                  </a:moveTo>
                  <a:lnTo>
                    <a:pt x="9143999" y="0"/>
                  </a:lnTo>
                </a:path>
                <a:path w="9144000" h="4808855">
                  <a:moveTo>
                    <a:pt x="0" y="4808477"/>
                  </a:moveTo>
                  <a:lnTo>
                    <a:pt x="9143999" y="4808477"/>
                  </a:lnTo>
                </a:path>
              </a:pathLst>
            </a:custGeom>
            <a:ln w="19049">
              <a:solidFill>
                <a:srgbClr val="2E3E4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808424" y="210600"/>
              <a:ext cx="5696585" cy="4703445"/>
            </a:xfrm>
            <a:custGeom>
              <a:avLst/>
              <a:gdLst/>
              <a:ahLst/>
              <a:cxnLst/>
              <a:rect l="l" t="t" r="r" b="b"/>
              <a:pathLst>
                <a:path w="5696584" h="4703445">
                  <a:moveTo>
                    <a:pt x="2848199" y="4703399"/>
                  </a:moveTo>
                  <a:lnTo>
                    <a:pt x="1977365" y="3832565"/>
                  </a:lnTo>
                  <a:lnTo>
                    <a:pt x="2412782" y="3832565"/>
                  </a:lnTo>
                  <a:lnTo>
                    <a:pt x="2412782" y="3483408"/>
                  </a:lnTo>
                  <a:lnTo>
                    <a:pt x="1477560" y="3483408"/>
                  </a:lnTo>
                  <a:lnTo>
                    <a:pt x="1477560" y="2787117"/>
                  </a:lnTo>
                  <a:lnTo>
                    <a:pt x="870834" y="2787117"/>
                  </a:lnTo>
                  <a:lnTo>
                    <a:pt x="870834" y="3222534"/>
                  </a:lnTo>
                  <a:lnTo>
                    <a:pt x="0" y="2351699"/>
                  </a:lnTo>
                  <a:lnTo>
                    <a:pt x="870834" y="1480865"/>
                  </a:lnTo>
                  <a:lnTo>
                    <a:pt x="870834" y="1916282"/>
                  </a:lnTo>
                  <a:lnTo>
                    <a:pt x="1477560" y="1916282"/>
                  </a:lnTo>
                  <a:lnTo>
                    <a:pt x="1477560" y="1219991"/>
                  </a:lnTo>
                  <a:lnTo>
                    <a:pt x="2412782" y="1219991"/>
                  </a:lnTo>
                  <a:lnTo>
                    <a:pt x="2412782" y="870834"/>
                  </a:lnTo>
                  <a:lnTo>
                    <a:pt x="1977365" y="870834"/>
                  </a:lnTo>
                  <a:lnTo>
                    <a:pt x="2848199" y="0"/>
                  </a:lnTo>
                  <a:lnTo>
                    <a:pt x="3719034" y="870834"/>
                  </a:lnTo>
                  <a:lnTo>
                    <a:pt x="3283617" y="870834"/>
                  </a:lnTo>
                  <a:lnTo>
                    <a:pt x="3283617" y="1219991"/>
                  </a:lnTo>
                  <a:lnTo>
                    <a:pt x="4218838" y="1219991"/>
                  </a:lnTo>
                  <a:lnTo>
                    <a:pt x="4218838" y="1916282"/>
                  </a:lnTo>
                  <a:lnTo>
                    <a:pt x="4825565" y="1916282"/>
                  </a:lnTo>
                  <a:lnTo>
                    <a:pt x="4825565" y="1480865"/>
                  </a:lnTo>
                  <a:lnTo>
                    <a:pt x="5696399" y="2351699"/>
                  </a:lnTo>
                  <a:lnTo>
                    <a:pt x="4825565" y="3222534"/>
                  </a:lnTo>
                  <a:lnTo>
                    <a:pt x="4825565" y="2787117"/>
                  </a:lnTo>
                  <a:lnTo>
                    <a:pt x="4218838" y="2787117"/>
                  </a:lnTo>
                  <a:lnTo>
                    <a:pt x="4218838" y="3483408"/>
                  </a:lnTo>
                  <a:lnTo>
                    <a:pt x="3283617" y="3483408"/>
                  </a:lnTo>
                  <a:lnTo>
                    <a:pt x="3283617" y="3832565"/>
                  </a:lnTo>
                  <a:lnTo>
                    <a:pt x="3719034" y="3832565"/>
                  </a:lnTo>
                  <a:lnTo>
                    <a:pt x="2848199" y="47033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808424" y="210600"/>
              <a:ext cx="5696585" cy="4703445"/>
            </a:xfrm>
            <a:custGeom>
              <a:avLst/>
              <a:gdLst/>
              <a:ahLst/>
              <a:cxnLst/>
              <a:rect l="l" t="t" r="r" b="b"/>
              <a:pathLst>
                <a:path w="5696584" h="4703445">
                  <a:moveTo>
                    <a:pt x="0" y="2351699"/>
                  </a:moveTo>
                  <a:lnTo>
                    <a:pt x="870834" y="1480865"/>
                  </a:lnTo>
                  <a:lnTo>
                    <a:pt x="870834" y="1916282"/>
                  </a:lnTo>
                  <a:lnTo>
                    <a:pt x="1477560" y="1916282"/>
                  </a:lnTo>
                  <a:lnTo>
                    <a:pt x="1477560" y="1219991"/>
                  </a:lnTo>
                  <a:lnTo>
                    <a:pt x="2412782" y="1219991"/>
                  </a:lnTo>
                  <a:lnTo>
                    <a:pt x="2412782" y="870834"/>
                  </a:lnTo>
                  <a:lnTo>
                    <a:pt x="1977365" y="870834"/>
                  </a:lnTo>
                  <a:lnTo>
                    <a:pt x="2848199" y="0"/>
                  </a:lnTo>
                  <a:lnTo>
                    <a:pt x="3719034" y="870834"/>
                  </a:lnTo>
                  <a:lnTo>
                    <a:pt x="3283617" y="870834"/>
                  </a:lnTo>
                  <a:lnTo>
                    <a:pt x="3283617" y="1219991"/>
                  </a:lnTo>
                  <a:lnTo>
                    <a:pt x="4218838" y="1219991"/>
                  </a:lnTo>
                  <a:lnTo>
                    <a:pt x="4218838" y="1916282"/>
                  </a:lnTo>
                  <a:lnTo>
                    <a:pt x="4825565" y="1916282"/>
                  </a:lnTo>
                  <a:lnTo>
                    <a:pt x="4825565" y="1480865"/>
                  </a:lnTo>
                  <a:lnTo>
                    <a:pt x="5696399" y="2351699"/>
                  </a:lnTo>
                  <a:lnTo>
                    <a:pt x="4825565" y="3222534"/>
                  </a:lnTo>
                  <a:lnTo>
                    <a:pt x="4825565" y="2787117"/>
                  </a:lnTo>
                  <a:lnTo>
                    <a:pt x="4218838" y="2787117"/>
                  </a:lnTo>
                  <a:lnTo>
                    <a:pt x="4218838" y="3483408"/>
                  </a:lnTo>
                  <a:lnTo>
                    <a:pt x="3283617" y="3483408"/>
                  </a:lnTo>
                  <a:lnTo>
                    <a:pt x="3283617" y="3832565"/>
                  </a:lnTo>
                  <a:lnTo>
                    <a:pt x="3719034" y="3832565"/>
                  </a:lnTo>
                  <a:lnTo>
                    <a:pt x="2848199" y="4703399"/>
                  </a:lnTo>
                  <a:lnTo>
                    <a:pt x="1977365" y="3832565"/>
                  </a:lnTo>
                  <a:lnTo>
                    <a:pt x="2412782" y="3832565"/>
                  </a:lnTo>
                  <a:lnTo>
                    <a:pt x="2412782" y="3483408"/>
                  </a:lnTo>
                  <a:lnTo>
                    <a:pt x="1477560" y="3483408"/>
                  </a:lnTo>
                  <a:lnTo>
                    <a:pt x="1477560" y="2787117"/>
                  </a:lnTo>
                  <a:lnTo>
                    <a:pt x="870834" y="2787117"/>
                  </a:lnTo>
                  <a:lnTo>
                    <a:pt x="870834" y="3222534"/>
                  </a:lnTo>
                  <a:lnTo>
                    <a:pt x="0" y="2351699"/>
                  </a:lnTo>
                  <a:close/>
                </a:path>
              </a:pathLst>
            </a:custGeom>
            <a:ln w="477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291465" marR="285115" indent="1270">
              <a:lnSpc>
                <a:spcPct val="100000"/>
              </a:lnSpc>
              <a:spcBef>
                <a:spcPts val="100"/>
              </a:spcBef>
            </a:pPr>
            <a:r>
              <a:rPr dirty="0" spc="-270" i="1"/>
              <a:t>Home,</a:t>
            </a:r>
            <a:r>
              <a:rPr dirty="0" spc="55" i="1"/>
              <a:t> </a:t>
            </a:r>
            <a:r>
              <a:rPr dirty="0" spc="-160" i="1"/>
              <a:t>Job,</a:t>
            </a:r>
            <a:r>
              <a:rPr dirty="0" spc="55" i="1"/>
              <a:t> </a:t>
            </a:r>
            <a:r>
              <a:rPr dirty="0" spc="-180" i="1"/>
              <a:t>Family,</a:t>
            </a:r>
            <a:r>
              <a:rPr dirty="0" spc="55" i="1"/>
              <a:t> </a:t>
            </a:r>
            <a:r>
              <a:rPr dirty="0" spc="-120" i="1"/>
              <a:t>Friends,</a:t>
            </a:r>
            <a:r>
              <a:rPr dirty="0" spc="55" i="1"/>
              <a:t> </a:t>
            </a:r>
            <a:r>
              <a:rPr dirty="0" spc="-10" i="1"/>
              <a:t>Pets,</a:t>
            </a:r>
            <a:r>
              <a:rPr dirty="0" spc="-10"/>
              <a:t> </a:t>
            </a:r>
            <a:r>
              <a:rPr dirty="0" spc="-215"/>
              <a:t>Community,</a:t>
            </a:r>
            <a:r>
              <a:rPr dirty="0" spc="45"/>
              <a:t> </a:t>
            </a:r>
            <a:r>
              <a:rPr dirty="0" spc="-65"/>
              <a:t>Interests,</a:t>
            </a:r>
            <a:r>
              <a:rPr dirty="0" spc="50"/>
              <a:t> </a:t>
            </a:r>
            <a:r>
              <a:rPr dirty="0" spc="-50"/>
              <a:t>Hobbies, </a:t>
            </a:r>
            <a:r>
              <a:rPr dirty="0" spc="-125"/>
              <a:t>Likes/Dislikes,</a:t>
            </a:r>
            <a:r>
              <a:rPr dirty="0" spc="55"/>
              <a:t> </a:t>
            </a:r>
            <a:r>
              <a:rPr dirty="0" spc="-170"/>
              <a:t>Sleep,</a:t>
            </a:r>
            <a:r>
              <a:rPr dirty="0" spc="60"/>
              <a:t> </a:t>
            </a:r>
            <a:r>
              <a:rPr dirty="0" spc="-140"/>
              <a:t>Hydration,</a:t>
            </a:r>
            <a:r>
              <a:rPr dirty="0" spc="55"/>
              <a:t> </a:t>
            </a:r>
            <a:r>
              <a:rPr dirty="0" spc="-85"/>
              <a:t>Diet, </a:t>
            </a:r>
            <a:r>
              <a:rPr dirty="0" spc="-235"/>
              <a:t>Movement,</a:t>
            </a:r>
            <a:r>
              <a:rPr dirty="0" spc="100"/>
              <a:t> </a:t>
            </a:r>
            <a:r>
              <a:rPr dirty="0" spc="-85"/>
              <a:t>Medications,</a:t>
            </a:r>
          </a:p>
          <a:p>
            <a:pPr marL="12700" marR="5080" indent="591185">
              <a:lnSpc>
                <a:spcPct val="100000"/>
              </a:lnSpc>
            </a:pPr>
            <a:r>
              <a:rPr dirty="0" spc="-140" i="1"/>
              <a:t>Vision,</a:t>
            </a:r>
            <a:r>
              <a:rPr dirty="0" spc="45" i="1"/>
              <a:t> </a:t>
            </a:r>
            <a:r>
              <a:rPr dirty="0" spc="-160" i="1"/>
              <a:t>Hearing,</a:t>
            </a:r>
            <a:r>
              <a:rPr dirty="0" spc="45" i="1"/>
              <a:t> </a:t>
            </a:r>
            <a:r>
              <a:rPr dirty="0" spc="-130" i="1"/>
              <a:t>Pain,</a:t>
            </a:r>
            <a:r>
              <a:rPr dirty="0" spc="45" i="1"/>
              <a:t> </a:t>
            </a:r>
            <a:r>
              <a:rPr dirty="0" spc="-20" i="1"/>
              <a:t>Anxiety,</a:t>
            </a:r>
            <a:r>
              <a:rPr dirty="0" spc="-20"/>
              <a:t> </a:t>
            </a:r>
            <a:r>
              <a:rPr dirty="0" spc="-160"/>
              <a:t>Depression,</a:t>
            </a:r>
            <a:r>
              <a:rPr dirty="0" spc="70"/>
              <a:t> </a:t>
            </a:r>
            <a:r>
              <a:rPr dirty="0" spc="-150"/>
              <a:t>Supports,</a:t>
            </a:r>
            <a:r>
              <a:rPr dirty="0" spc="70"/>
              <a:t> </a:t>
            </a:r>
            <a:r>
              <a:rPr dirty="0" spc="-210"/>
              <a:t>Symptoms</a:t>
            </a:r>
            <a:r>
              <a:rPr dirty="0" spc="70"/>
              <a:t> </a:t>
            </a:r>
            <a:r>
              <a:rPr dirty="0" spc="-150"/>
              <a:t>Post</a:t>
            </a:r>
            <a:r>
              <a:rPr dirty="0" spc="70"/>
              <a:t> </a:t>
            </a:r>
            <a:r>
              <a:rPr dirty="0" spc="-114"/>
              <a:t>injury</a:t>
            </a:r>
          </a:p>
          <a:p>
            <a:pPr marL="500380">
              <a:lnSpc>
                <a:spcPct val="100000"/>
              </a:lnSpc>
              <a:spcBef>
                <a:spcPts val="5"/>
              </a:spcBef>
            </a:pPr>
            <a:r>
              <a:rPr dirty="0" sz="1900" spc="-145" i="1"/>
              <a:t>Environmental</a:t>
            </a:r>
            <a:r>
              <a:rPr dirty="0" sz="1900" spc="85" i="1"/>
              <a:t> </a:t>
            </a:r>
            <a:r>
              <a:rPr dirty="0" sz="1900" spc="-110" i="1"/>
              <a:t>Factors,</a:t>
            </a:r>
            <a:r>
              <a:rPr dirty="0" sz="1900" spc="85" i="1"/>
              <a:t> </a:t>
            </a:r>
            <a:r>
              <a:rPr dirty="0" sz="1900" spc="-10" i="1"/>
              <a:t>PreInjury</a:t>
            </a:r>
            <a:endParaRPr sz="1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D8DE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373035" y="2641612"/>
            <a:ext cx="6762750" cy="643890"/>
          </a:xfrm>
          <a:custGeom>
            <a:avLst/>
            <a:gdLst/>
            <a:ahLst/>
            <a:cxnLst/>
            <a:rect l="l" t="t" r="r" b="b"/>
            <a:pathLst>
              <a:path w="6762750" h="643889">
                <a:moveTo>
                  <a:pt x="6762470" y="0"/>
                </a:moveTo>
                <a:lnTo>
                  <a:pt x="6762470" y="0"/>
                </a:lnTo>
                <a:lnTo>
                  <a:pt x="0" y="0"/>
                </a:lnTo>
                <a:lnTo>
                  <a:pt x="0" y="642594"/>
                </a:lnTo>
                <a:lnTo>
                  <a:pt x="1066317" y="642594"/>
                </a:lnTo>
                <a:lnTo>
                  <a:pt x="1066317" y="643343"/>
                </a:lnTo>
                <a:lnTo>
                  <a:pt x="1855393" y="643343"/>
                </a:lnTo>
                <a:lnTo>
                  <a:pt x="1855393" y="643496"/>
                </a:lnTo>
                <a:lnTo>
                  <a:pt x="6762470" y="643496"/>
                </a:lnTo>
                <a:lnTo>
                  <a:pt x="676247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756428" y="2637495"/>
            <a:ext cx="1878330" cy="577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5760" marR="5080" indent="-353695">
              <a:lnSpc>
                <a:spcPct val="113300"/>
              </a:lnSpc>
              <a:spcBef>
                <a:spcPts val="100"/>
              </a:spcBef>
            </a:pPr>
            <a:r>
              <a:rPr dirty="0" sz="1600" spc="-105" b="1">
                <a:latin typeface="Book Antiqua"/>
                <a:cs typeface="Book Antiqua"/>
              </a:rPr>
              <a:t>Multifactorial</a:t>
            </a:r>
            <a:r>
              <a:rPr dirty="0" sz="1600" spc="5" b="1">
                <a:latin typeface="Book Antiqua"/>
                <a:cs typeface="Book Antiqua"/>
              </a:rPr>
              <a:t> </a:t>
            </a:r>
            <a:r>
              <a:rPr dirty="0" sz="1600" spc="-150" b="1">
                <a:latin typeface="Book Antiqua"/>
                <a:cs typeface="Book Antiqua"/>
              </a:rPr>
              <a:t>Memory </a:t>
            </a:r>
            <a:r>
              <a:rPr dirty="0" sz="1600" spc="-50" b="1">
                <a:latin typeface="Book Antiqua"/>
                <a:cs typeface="Book Antiqua"/>
              </a:rPr>
              <a:t>Questionnaire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4075009" y="2642782"/>
            <a:ext cx="3814445" cy="642620"/>
          </a:xfrm>
          <a:custGeom>
            <a:avLst/>
            <a:gdLst/>
            <a:ahLst/>
            <a:cxnLst/>
            <a:rect l="l" t="t" r="r" b="b"/>
            <a:pathLst>
              <a:path w="3814445" h="642620">
                <a:moveTo>
                  <a:pt x="3814128" y="642299"/>
                </a:moveTo>
                <a:lnTo>
                  <a:pt x="0" y="642299"/>
                </a:lnTo>
                <a:lnTo>
                  <a:pt x="0" y="0"/>
                </a:lnTo>
                <a:lnTo>
                  <a:pt x="3814128" y="0"/>
                </a:lnTo>
                <a:lnTo>
                  <a:pt x="3814128" y="642299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299955" y="2584202"/>
            <a:ext cx="3158490" cy="71120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250"/>
              </a:spcBef>
              <a:buFont typeface="Arial"/>
              <a:buChar char="●"/>
              <a:tabLst>
                <a:tab pos="317500" algn="l"/>
              </a:tabLst>
            </a:pPr>
            <a:r>
              <a:rPr dirty="0" sz="1000" spc="-100" b="1">
                <a:latin typeface="Book Antiqua"/>
                <a:cs typeface="Book Antiqua"/>
              </a:rPr>
              <a:t>Memory</a:t>
            </a:r>
            <a:r>
              <a:rPr dirty="0" sz="1000" spc="5" b="1">
                <a:latin typeface="Book Antiqua"/>
                <a:cs typeface="Book Antiqua"/>
              </a:rPr>
              <a:t> </a:t>
            </a:r>
            <a:r>
              <a:rPr dirty="0" sz="1000" spc="-75" b="1">
                <a:latin typeface="Book Antiqua"/>
                <a:cs typeface="Book Antiqua"/>
              </a:rPr>
              <a:t>performance</a:t>
            </a:r>
            <a:r>
              <a:rPr dirty="0" sz="1000" spc="10" b="1">
                <a:latin typeface="Book Antiqua"/>
                <a:cs typeface="Book Antiqua"/>
              </a:rPr>
              <a:t> </a:t>
            </a:r>
            <a:r>
              <a:rPr dirty="0" sz="1000" spc="-75" b="1">
                <a:latin typeface="Book Antiqua"/>
                <a:cs typeface="Book Antiqua"/>
              </a:rPr>
              <a:t>across</a:t>
            </a:r>
            <a:r>
              <a:rPr dirty="0" sz="1000" spc="10" b="1">
                <a:latin typeface="Book Antiqua"/>
                <a:cs typeface="Book Antiqua"/>
              </a:rPr>
              <a:t> </a:t>
            </a:r>
            <a:r>
              <a:rPr dirty="0" sz="1000" spc="-95" b="1">
                <a:latin typeface="Book Antiqua"/>
                <a:cs typeface="Book Antiqua"/>
              </a:rPr>
              <a:t>daily</a:t>
            </a:r>
            <a:r>
              <a:rPr dirty="0" sz="1000" spc="10" b="1">
                <a:latin typeface="Book Antiqua"/>
                <a:cs typeface="Book Antiqua"/>
              </a:rPr>
              <a:t> </a:t>
            </a:r>
            <a:r>
              <a:rPr dirty="0" sz="1000" spc="-10" b="1">
                <a:latin typeface="Book Antiqua"/>
                <a:cs typeface="Book Antiqua"/>
              </a:rPr>
              <a:t>tasks</a:t>
            </a:r>
            <a:endParaRPr sz="1000">
              <a:latin typeface="Book Antiqua"/>
              <a:cs typeface="Book Antiqua"/>
            </a:endParaRPr>
          </a:p>
          <a:p>
            <a:pPr marL="317500" indent="-304800">
              <a:lnSpc>
                <a:spcPct val="100000"/>
              </a:lnSpc>
              <a:spcBef>
                <a:spcPts val="150"/>
              </a:spcBef>
              <a:buFont typeface="Arial"/>
              <a:buChar char="●"/>
              <a:tabLst>
                <a:tab pos="317500" algn="l"/>
              </a:tabLst>
            </a:pPr>
            <a:r>
              <a:rPr dirty="0" sz="1000" spc="-85" b="1">
                <a:latin typeface="Book Antiqua"/>
                <a:cs typeface="Book Antiqua"/>
              </a:rPr>
              <a:t>Also</a:t>
            </a:r>
            <a:r>
              <a:rPr dirty="0" sz="1000" spc="-10" b="1">
                <a:latin typeface="Book Antiqua"/>
                <a:cs typeface="Book Antiqua"/>
              </a:rPr>
              <a:t> </a:t>
            </a:r>
            <a:r>
              <a:rPr dirty="0" sz="1000" spc="-85" b="1">
                <a:latin typeface="Book Antiqua"/>
                <a:cs typeface="Book Antiqua"/>
              </a:rPr>
              <a:t>scales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60" b="1">
                <a:latin typeface="Book Antiqua"/>
                <a:cs typeface="Book Antiqua"/>
              </a:rPr>
              <a:t>for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90" b="1">
                <a:latin typeface="Book Antiqua"/>
                <a:cs typeface="Book Antiqua"/>
              </a:rPr>
              <a:t>feelings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80" b="1">
                <a:latin typeface="Book Antiqua"/>
                <a:cs typeface="Book Antiqua"/>
              </a:rPr>
              <a:t>about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90" b="1">
                <a:latin typeface="Book Antiqua"/>
                <a:cs typeface="Book Antiqua"/>
              </a:rPr>
              <a:t>memory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135" b="1">
                <a:latin typeface="Book Antiqua"/>
                <a:cs typeface="Book Antiqua"/>
              </a:rPr>
              <a:t>&amp;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110" b="1">
                <a:latin typeface="Book Antiqua"/>
                <a:cs typeface="Book Antiqua"/>
              </a:rPr>
              <a:t>use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75" b="1">
                <a:latin typeface="Book Antiqua"/>
                <a:cs typeface="Book Antiqua"/>
              </a:rPr>
              <a:t>of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50" b="1">
                <a:latin typeface="Book Antiqua"/>
                <a:cs typeface="Book Antiqua"/>
              </a:rPr>
              <a:t>strategies</a:t>
            </a:r>
            <a:endParaRPr sz="1000">
              <a:latin typeface="Book Antiqua"/>
              <a:cs typeface="Book Antiqua"/>
            </a:endParaRPr>
          </a:p>
          <a:p>
            <a:pPr marL="317500" indent="-304800">
              <a:lnSpc>
                <a:spcPct val="100000"/>
              </a:lnSpc>
              <a:spcBef>
                <a:spcPts val="150"/>
              </a:spcBef>
              <a:buFont typeface="Arial"/>
              <a:buChar char="●"/>
              <a:tabLst>
                <a:tab pos="317500" algn="l"/>
              </a:tabLst>
            </a:pPr>
            <a:r>
              <a:rPr dirty="0" sz="1000" spc="-75" b="1">
                <a:latin typeface="Book Antiqua"/>
                <a:cs typeface="Book Antiqua"/>
              </a:rPr>
              <a:t>T-</a:t>
            </a:r>
            <a:r>
              <a:rPr dirty="0" sz="1000" spc="-10" b="1">
                <a:latin typeface="Book Antiqua"/>
                <a:cs typeface="Book Antiqua"/>
              </a:rPr>
              <a:t>scores</a:t>
            </a:r>
            <a:endParaRPr sz="1000">
              <a:latin typeface="Book Antiqua"/>
              <a:cs typeface="Book Antiqua"/>
            </a:endParaRPr>
          </a:p>
          <a:p>
            <a:pPr marL="317500" indent="-304800">
              <a:lnSpc>
                <a:spcPct val="100000"/>
              </a:lnSpc>
              <a:spcBef>
                <a:spcPts val="150"/>
              </a:spcBef>
              <a:buFont typeface="Arial"/>
              <a:buChar char="●"/>
              <a:tabLst>
                <a:tab pos="317500" algn="l"/>
              </a:tabLst>
            </a:pPr>
            <a:r>
              <a:rPr dirty="0" sz="1000" spc="-85" b="1">
                <a:latin typeface="Book Antiqua"/>
                <a:cs typeface="Book Antiqua"/>
              </a:rPr>
              <a:t>Multiple</a:t>
            </a:r>
            <a:r>
              <a:rPr dirty="0" sz="1000" spc="5" b="1">
                <a:latin typeface="Book Antiqua"/>
                <a:cs typeface="Book Antiqua"/>
              </a:rPr>
              <a:t> </a:t>
            </a:r>
            <a:r>
              <a:rPr dirty="0" sz="1000" spc="-10" b="1">
                <a:latin typeface="Book Antiqua"/>
                <a:cs typeface="Book Antiqua"/>
              </a:rPr>
              <a:t>languages</a:t>
            </a:r>
            <a:endParaRPr sz="1000">
              <a:latin typeface="Book Antiqua"/>
              <a:cs typeface="Book Antiqu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373150" y="1904950"/>
            <a:ext cx="6762750" cy="643890"/>
            <a:chOff x="1373150" y="1904950"/>
            <a:chExt cx="6762750" cy="643890"/>
          </a:xfrm>
        </p:grpSpPr>
        <p:sp>
          <p:nvSpPr>
            <p:cNvPr id="8" name="object 8" descr=""/>
            <p:cNvSpPr/>
            <p:nvPr/>
          </p:nvSpPr>
          <p:spPr>
            <a:xfrm>
              <a:off x="3690404" y="1904950"/>
              <a:ext cx="4445635" cy="643890"/>
            </a:xfrm>
            <a:custGeom>
              <a:avLst/>
              <a:gdLst/>
              <a:ahLst/>
              <a:cxnLst/>
              <a:rect l="l" t="t" r="r" b="b"/>
              <a:pathLst>
                <a:path w="4445634" h="643889">
                  <a:moveTo>
                    <a:pt x="0" y="643499"/>
                  </a:moveTo>
                  <a:lnTo>
                    <a:pt x="4445137" y="643499"/>
                  </a:lnTo>
                  <a:lnTo>
                    <a:pt x="4445137" y="0"/>
                  </a:lnTo>
                  <a:lnTo>
                    <a:pt x="0" y="0"/>
                  </a:lnTo>
                  <a:lnTo>
                    <a:pt x="0" y="6434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73149" y="1904961"/>
              <a:ext cx="2844165" cy="643890"/>
            </a:xfrm>
            <a:custGeom>
              <a:avLst/>
              <a:gdLst/>
              <a:ahLst/>
              <a:cxnLst/>
              <a:rect l="l" t="t" r="r" b="b"/>
              <a:pathLst>
                <a:path w="2844165" h="643889">
                  <a:moveTo>
                    <a:pt x="2843619" y="321678"/>
                  </a:moveTo>
                  <a:lnTo>
                    <a:pt x="2475103" y="0"/>
                  </a:lnTo>
                  <a:lnTo>
                    <a:pt x="1001001" y="0"/>
                  </a:lnTo>
                  <a:lnTo>
                    <a:pt x="0" y="12"/>
                  </a:lnTo>
                  <a:lnTo>
                    <a:pt x="0" y="642607"/>
                  </a:lnTo>
                  <a:lnTo>
                    <a:pt x="1001001" y="642607"/>
                  </a:lnTo>
                  <a:lnTo>
                    <a:pt x="1001001" y="643343"/>
                  </a:lnTo>
                  <a:lnTo>
                    <a:pt x="2475103" y="643343"/>
                  </a:lnTo>
                  <a:lnTo>
                    <a:pt x="2843619" y="321678"/>
                  </a:lnTo>
                  <a:close/>
                </a:path>
              </a:pathLst>
            </a:custGeom>
            <a:solidFill>
              <a:srgbClr val="A7291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591612" y="1877476"/>
            <a:ext cx="2084070" cy="615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46710">
              <a:lnSpc>
                <a:spcPct val="113999"/>
              </a:lnSpc>
              <a:spcBef>
                <a:spcPts val="100"/>
              </a:spcBef>
            </a:pPr>
            <a:r>
              <a:rPr dirty="0" sz="1700" spc="-60" b="1">
                <a:solidFill>
                  <a:srgbClr val="FFFFFF"/>
                </a:solidFill>
                <a:latin typeface="Book Antiqua"/>
                <a:cs typeface="Book Antiqua"/>
              </a:rPr>
              <a:t>Communicative </a:t>
            </a:r>
            <a:r>
              <a:rPr dirty="0" sz="1700" spc="-95" b="1">
                <a:solidFill>
                  <a:srgbClr val="FFFFFF"/>
                </a:solidFill>
                <a:latin typeface="Book Antiqua"/>
                <a:cs typeface="Book Antiqua"/>
              </a:rPr>
              <a:t>Participation</a:t>
            </a:r>
            <a:r>
              <a:rPr dirty="0" sz="1700" spc="-1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700" spc="-114" b="1">
                <a:solidFill>
                  <a:srgbClr val="FFFFFF"/>
                </a:solidFill>
                <a:latin typeface="Book Antiqua"/>
                <a:cs typeface="Book Antiqua"/>
              </a:rPr>
              <a:t>Item</a:t>
            </a:r>
            <a:r>
              <a:rPr dirty="0" sz="1700" spc="-1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700" spc="-155" b="1">
                <a:solidFill>
                  <a:srgbClr val="FFFFFF"/>
                </a:solidFill>
                <a:latin typeface="Book Antiqua"/>
                <a:cs typeface="Book Antiqua"/>
              </a:rPr>
              <a:t>Bank</a:t>
            </a:r>
            <a:endParaRPr sz="1700">
              <a:latin typeface="Book Antiqua"/>
              <a:cs typeface="Book Antiqu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690404" y="1933277"/>
            <a:ext cx="4445635" cy="53975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880744" indent="-305435">
              <a:lnSpc>
                <a:spcPct val="100000"/>
              </a:lnSpc>
              <a:spcBef>
                <a:spcPts val="250"/>
              </a:spcBef>
              <a:buFont typeface="Arial"/>
              <a:buChar char="●"/>
              <a:tabLst>
                <a:tab pos="880744" algn="l"/>
              </a:tabLst>
            </a:pPr>
            <a:r>
              <a:rPr dirty="0" sz="1000" spc="-100" b="1">
                <a:solidFill>
                  <a:srgbClr val="A7291E"/>
                </a:solidFill>
                <a:latin typeface="Book Antiqua"/>
                <a:cs typeface="Book Antiqua"/>
              </a:rPr>
              <a:t>10</a:t>
            </a:r>
            <a:r>
              <a:rPr dirty="0" sz="1000" spc="2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75" b="1">
                <a:solidFill>
                  <a:srgbClr val="A7291E"/>
                </a:solidFill>
                <a:latin typeface="Book Antiqua"/>
                <a:cs typeface="Book Antiqua"/>
              </a:rPr>
              <a:t>items-</a:t>
            </a:r>
            <a:r>
              <a:rPr dirty="0" sz="1000" spc="-95" b="1">
                <a:solidFill>
                  <a:srgbClr val="A7291E"/>
                </a:solidFill>
                <a:latin typeface="Book Antiqua"/>
                <a:cs typeface="Book Antiqua"/>
              </a:rPr>
              <a:t>measures</a:t>
            </a:r>
            <a:r>
              <a:rPr dirty="0" sz="1000" spc="2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80" b="1">
                <a:solidFill>
                  <a:srgbClr val="A7291E"/>
                </a:solidFill>
                <a:latin typeface="Book Antiqua"/>
                <a:cs typeface="Book Antiqua"/>
              </a:rPr>
              <a:t>communication</a:t>
            </a:r>
            <a:r>
              <a:rPr dirty="0" sz="1000" spc="2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75" b="1">
                <a:solidFill>
                  <a:srgbClr val="A7291E"/>
                </a:solidFill>
                <a:latin typeface="Book Antiqua"/>
                <a:cs typeface="Book Antiqua"/>
              </a:rPr>
              <a:t>across</a:t>
            </a:r>
            <a:r>
              <a:rPr dirty="0" sz="1000" spc="2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95" b="1">
                <a:solidFill>
                  <a:srgbClr val="A7291E"/>
                </a:solidFill>
                <a:latin typeface="Book Antiqua"/>
                <a:cs typeface="Book Antiqua"/>
              </a:rPr>
              <a:t>meaningful</a:t>
            </a:r>
            <a:r>
              <a:rPr dirty="0" sz="1000" spc="2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10" b="1">
                <a:solidFill>
                  <a:srgbClr val="A7291E"/>
                </a:solidFill>
                <a:latin typeface="Book Antiqua"/>
                <a:cs typeface="Book Antiqua"/>
              </a:rPr>
              <a:t>activities</a:t>
            </a:r>
            <a:endParaRPr sz="1000">
              <a:latin typeface="Book Antiqua"/>
              <a:cs typeface="Book Antiqua"/>
            </a:endParaRPr>
          </a:p>
          <a:p>
            <a:pPr marL="880744" indent="-305435">
              <a:lnSpc>
                <a:spcPct val="100000"/>
              </a:lnSpc>
              <a:spcBef>
                <a:spcPts val="150"/>
              </a:spcBef>
              <a:buFont typeface="Arial"/>
              <a:buChar char="●"/>
              <a:tabLst>
                <a:tab pos="880744" algn="l"/>
              </a:tabLst>
            </a:pPr>
            <a:r>
              <a:rPr dirty="0" sz="1000" spc="-10" b="1">
                <a:solidFill>
                  <a:srgbClr val="A7291E"/>
                </a:solidFill>
                <a:latin typeface="Book Antiqua"/>
                <a:cs typeface="Book Antiqua"/>
              </a:rPr>
              <a:t>Adult</a:t>
            </a:r>
            <a:endParaRPr sz="1000">
              <a:latin typeface="Book Antiqua"/>
              <a:cs typeface="Book Antiqua"/>
            </a:endParaRPr>
          </a:p>
          <a:p>
            <a:pPr marL="880744" indent="-305435">
              <a:lnSpc>
                <a:spcPct val="100000"/>
              </a:lnSpc>
              <a:spcBef>
                <a:spcPts val="150"/>
              </a:spcBef>
              <a:buFont typeface="Arial"/>
              <a:buChar char="●"/>
              <a:tabLst>
                <a:tab pos="880744" algn="l"/>
              </a:tabLst>
            </a:pPr>
            <a:r>
              <a:rPr dirty="0" sz="1000" spc="-75" b="1">
                <a:solidFill>
                  <a:srgbClr val="A7291E"/>
                </a:solidFill>
                <a:latin typeface="Book Antiqua"/>
                <a:cs typeface="Book Antiqua"/>
              </a:rPr>
              <a:t>T-</a:t>
            </a:r>
            <a:r>
              <a:rPr dirty="0" sz="1000" spc="-10" b="1">
                <a:solidFill>
                  <a:srgbClr val="A7291E"/>
                </a:solidFill>
                <a:latin typeface="Book Antiqua"/>
                <a:cs typeface="Book Antiqua"/>
              </a:rPr>
              <a:t>scores</a:t>
            </a:r>
            <a:endParaRPr sz="1000">
              <a:latin typeface="Book Antiqua"/>
              <a:cs typeface="Book Antiqu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373126" y="431650"/>
            <a:ext cx="6762750" cy="643890"/>
            <a:chOff x="1373126" y="431650"/>
            <a:chExt cx="6762750" cy="643890"/>
          </a:xfrm>
        </p:grpSpPr>
        <p:sp>
          <p:nvSpPr>
            <p:cNvPr id="13" name="object 13" descr=""/>
            <p:cNvSpPr/>
            <p:nvPr/>
          </p:nvSpPr>
          <p:spPr>
            <a:xfrm>
              <a:off x="3635847" y="431650"/>
              <a:ext cx="4500245" cy="643890"/>
            </a:xfrm>
            <a:custGeom>
              <a:avLst/>
              <a:gdLst/>
              <a:ahLst/>
              <a:cxnLst/>
              <a:rect l="l" t="t" r="r" b="b"/>
              <a:pathLst>
                <a:path w="4500245" h="643890">
                  <a:moveTo>
                    <a:pt x="0" y="643499"/>
                  </a:moveTo>
                  <a:lnTo>
                    <a:pt x="4499702" y="643499"/>
                  </a:lnTo>
                  <a:lnTo>
                    <a:pt x="4499702" y="0"/>
                  </a:lnTo>
                  <a:lnTo>
                    <a:pt x="0" y="0"/>
                  </a:lnTo>
                  <a:lnTo>
                    <a:pt x="0" y="6434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73124" y="431660"/>
              <a:ext cx="2844165" cy="643890"/>
            </a:xfrm>
            <a:custGeom>
              <a:avLst/>
              <a:gdLst/>
              <a:ahLst/>
              <a:cxnLst/>
              <a:rect l="l" t="t" r="r" b="b"/>
              <a:pathLst>
                <a:path w="2844165" h="643890">
                  <a:moveTo>
                    <a:pt x="2843657" y="321678"/>
                  </a:moveTo>
                  <a:lnTo>
                    <a:pt x="2475128" y="0"/>
                  </a:lnTo>
                  <a:lnTo>
                    <a:pt x="1001039" y="0"/>
                  </a:lnTo>
                  <a:lnTo>
                    <a:pt x="1001039" y="889"/>
                  </a:lnTo>
                  <a:lnTo>
                    <a:pt x="0" y="889"/>
                  </a:lnTo>
                  <a:lnTo>
                    <a:pt x="0" y="643483"/>
                  </a:lnTo>
                  <a:lnTo>
                    <a:pt x="2262721" y="643483"/>
                  </a:lnTo>
                  <a:lnTo>
                    <a:pt x="2262721" y="643356"/>
                  </a:lnTo>
                  <a:lnTo>
                    <a:pt x="2475128" y="643356"/>
                  </a:lnTo>
                  <a:lnTo>
                    <a:pt x="2843657" y="321678"/>
                  </a:lnTo>
                  <a:close/>
                </a:path>
              </a:pathLst>
            </a:custGeom>
            <a:solidFill>
              <a:srgbClr val="A7291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446054" y="577976"/>
            <a:ext cx="16865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5" b="1">
                <a:solidFill>
                  <a:srgbClr val="FFFFFF"/>
                </a:solidFill>
                <a:latin typeface="Book Antiqua"/>
                <a:cs typeface="Book Antiqua"/>
              </a:rPr>
              <a:t>Neuro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30" b="1">
                <a:solidFill>
                  <a:srgbClr val="FFFFFF"/>
                </a:solidFill>
                <a:latin typeface="Book Antiqua"/>
                <a:cs typeface="Book Antiqua"/>
              </a:rPr>
              <a:t>QOL</a:t>
            </a:r>
            <a:r>
              <a:rPr dirty="0" sz="18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35" b="1">
                <a:solidFill>
                  <a:srgbClr val="FFFFFF"/>
                </a:solidFill>
                <a:latin typeface="Book Antiqua"/>
                <a:cs typeface="Book Antiqua"/>
              </a:rPr>
              <a:t>scales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635847" y="388088"/>
            <a:ext cx="4500245" cy="6731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935355" indent="-297815">
              <a:lnSpc>
                <a:spcPct val="100000"/>
              </a:lnSpc>
              <a:spcBef>
                <a:spcPts val="295"/>
              </a:spcBef>
              <a:buFont typeface="Arial"/>
              <a:buChar char="●"/>
              <a:tabLst>
                <a:tab pos="935355" algn="l"/>
              </a:tabLst>
            </a:pPr>
            <a:r>
              <a:rPr dirty="0" sz="900" spc="-60" b="1">
                <a:solidFill>
                  <a:srgbClr val="A7291E"/>
                </a:solidFill>
                <a:latin typeface="Book Antiqua"/>
                <a:cs typeface="Book Antiqua"/>
              </a:rPr>
              <a:t>Cognition,</a:t>
            </a:r>
            <a:r>
              <a:rPr dirty="0" sz="900" spc="3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900" spc="-70" b="1">
                <a:solidFill>
                  <a:srgbClr val="A7291E"/>
                </a:solidFill>
                <a:latin typeface="Book Antiqua"/>
                <a:cs typeface="Book Antiqua"/>
              </a:rPr>
              <a:t>communication,</a:t>
            </a:r>
            <a:r>
              <a:rPr dirty="0" sz="900" spc="3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900" spc="-65" b="1">
                <a:solidFill>
                  <a:srgbClr val="A7291E"/>
                </a:solidFill>
                <a:latin typeface="Book Antiqua"/>
                <a:cs typeface="Book Antiqua"/>
              </a:rPr>
              <a:t>social</a:t>
            </a:r>
            <a:r>
              <a:rPr dirty="0" sz="900" spc="3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900" spc="-10" b="1">
                <a:solidFill>
                  <a:srgbClr val="A7291E"/>
                </a:solidFill>
                <a:latin typeface="Book Antiqua"/>
                <a:cs typeface="Book Antiqua"/>
              </a:rPr>
              <a:t>participation</a:t>
            </a:r>
            <a:endParaRPr sz="900">
              <a:latin typeface="Book Antiqua"/>
              <a:cs typeface="Book Antiqua"/>
            </a:endParaRPr>
          </a:p>
          <a:p>
            <a:pPr marL="935355" indent="-297815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935355" algn="l"/>
              </a:tabLst>
            </a:pPr>
            <a:r>
              <a:rPr dirty="0" sz="900" spc="-70" b="1">
                <a:solidFill>
                  <a:srgbClr val="A7291E"/>
                </a:solidFill>
                <a:latin typeface="Book Antiqua"/>
                <a:cs typeface="Book Antiqua"/>
              </a:rPr>
              <a:t>Adult</a:t>
            </a:r>
            <a:r>
              <a:rPr dirty="0" sz="9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900" spc="-90" b="1">
                <a:solidFill>
                  <a:srgbClr val="A7291E"/>
                </a:solidFill>
                <a:latin typeface="Book Antiqua"/>
                <a:cs typeface="Book Antiqua"/>
              </a:rPr>
              <a:t>and</a:t>
            </a:r>
            <a:r>
              <a:rPr dirty="0" sz="9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900" spc="-10" b="1">
                <a:solidFill>
                  <a:srgbClr val="A7291E"/>
                </a:solidFill>
                <a:latin typeface="Book Antiqua"/>
                <a:cs typeface="Book Antiqua"/>
              </a:rPr>
              <a:t>pediatric</a:t>
            </a:r>
            <a:endParaRPr sz="900">
              <a:latin typeface="Book Antiqua"/>
              <a:cs typeface="Book Antiqua"/>
            </a:endParaRPr>
          </a:p>
          <a:p>
            <a:pPr marL="935355" indent="-297815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935355" algn="l"/>
              </a:tabLst>
            </a:pPr>
            <a:r>
              <a:rPr dirty="0" sz="900" spc="-75" b="1">
                <a:solidFill>
                  <a:srgbClr val="A7291E"/>
                </a:solidFill>
                <a:latin typeface="Book Antiqua"/>
                <a:cs typeface="Book Antiqua"/>
              </a:rPr>
              <a:t>Multiple</a:t>
            </a:r>
            <a:r>
              <a:rPr dirty="0" sz="9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900" spc="-10" b="1">
                <a:solidFill>
                  <a:srgbClr val="A7291E"/>
                </a:solidFill>
                <a:latin typeface="Book Antiqua"/>
                <a:cs typeface="Book Antiqua"/>
              </a:rPr>
              <a:t>languages</a:t>
            </a:r>
            <a:endParaRPr sz="900">
              <a:latin typeface="Book Antiqua"/>
              <a:cs typeface="Book Antiqua"/>
            </a:endParaRPr>
          </a:p>
          <a:p>
            <a:pPr marL="935355" indent="-297815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935355" algn="l"/>
              </a:tabLst>
            </a:pPr>
            <a:r>
              <a:rPr dirty="0" sz="900" spc="-70" b="1">
                <a:solidFill>
                  <a:srgbClr val="A7291E"/>
                </a:solidFill>
                <a:latin typeface="Book Antiqua"/>
                <a:cs typeface="Book Antiqua"/>
              </a:rPr>
              <a:t>T-</a:t>
            </a:r>
            <a:r>
              <a:rPr dirty="0" sz="900" spc="-65" b="1">
                <a:solidFill>
                  <a:srgbClr val="A7291E"/>
                </a:solidFill>
                <a:latin typeface="Book Antiqua"/>
                <a:cs typeface="Book Antiqua"/>
              </a:rPr>
              <a:t>scores</a:t>
            </a:r>
            <a:r>
              <a:rPr dirty="0" sz="9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900" spc="-55" b="1">
                <a:solidFill>
                  <a:srgbClr val="A7291E"/>
                </a:solidFill>
                <a:latin typeface="Book Antiqua"/>
                <a:cs typeface="Book Antiqua"/>
              </a:rPr>
              <a:t>for</a:t>
            </a:r>
            <a:r>
              <a:rPr dirty="0" sz="9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900" spc="-95" b="1">
                <a:solidFill>
                  <a:srgbClr val="A7291E"/>
                </a:solidFill>
                <a:latin typeface="Book Antiqua"/>
                <a:cs typeface="Book Antiqua"/>
              </a:rPr>
              <a:t>some</a:t>
            </a:r>
            <a:r>
              <a:rPr dirty="0" sz="9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900" spc="-10" b="1">
                <a:solidFill>
                  <a:srgbClr val="A7291E"/>
                </a:solidFill>
                <a:latin typeface="Book Antiqua"/>
                <a:cs typeface="Book Antiqua"/>
              </a:rPr>
              <a:t>scales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1372920" y="1168310"/>
            <a:ext cx="6762750" cy="643890"/>
          </a:xfrm>
          <a:custGeom>
            <a:avLst/>
            <a:gdLst/>
            <a:ahLst/>
            <a:cxnLst/>
            <a:rect l="l" t="t" r="r" b="b"/>
            <a:pathLst>
              <a:path w="6762750" h="643889">
                <a:moveTo>
                  <a:pt x="6762470" y="0"/>
                </a:moveTo>
                <a:lnTo>
                  <a:pt x="6762470" y="0"/>
                </a:lnTo>
                <a:lnTo>
                  <a:pt x="0" y="0"/>
                </a:lnTo>
                <a:lnTo>
                  <a:pt x="0" y="642607"/>
                </a:lnTo>
                <a:lnTo>
                  <a:pt x="1066304" y="642607"/>
                </a:lnTo>
                <a:lnTo>
                  <a:pt x="1066304" y="643356"/>
                </a:lnTo>
                <a:lnTo>
                  <a:pt x="1855393" y="643356"/>
                </a:lnTo>
                <a:lnTo>
                  <a:pt x="1855393" y="643496"/>
                </a:lnTo>
                <a:lnTo>
                  <a:pt x="6762470" y="643496"/>
                </a:lnTo>
                <a:lnTo>
                  <a:pt x="6762470" y="0"/>
                </a:lnTo>
                <a:close/>
              </a:path>
            </a:pathLst>
          </a:custGeom>
          <a:solidFill>
            <a:srgbClr val="E6B8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1663580" y="1168513"/>
            <a:ext cx="206375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6294" marR="5080" indent="-824230">
              <a:lnSpc>
                <a:spcPct val="116700"/>
              </a:lnSpc>
              <a:spcBef>
                <a:spcPts val="100"/>
              </a:spcBef>
            </a:pPr>
            <a:r>
              <a:rPr dirty="0" sz="1500" spc="-95" b="1">
                <a:latin typeface="Book Antiqua"/>
                <a:cs typeface="Book Antiqua"/>
              </a:rPr>
              <a:t>Patient</a:t>
            </a:r>
            <a:r>
              <a:rPr dirty="0" sz="1500" spc="5" b="1">
                <a:latin typeface="Book Antiqua"/>
                <a:cs typeface="Book Antiqua"/>
              </a:rPr>
              <a:t> </a:t>
            </a:r>
            <a:r>
              <a:rPr dirty="0" sz="1500" spc="-105" b="1">
                <a:latin typeface="Book Antiqua"/>
                <a:cs typeface="Book Antiqua"/>
              </a:rPr>
              <a:t>Specific</a:t>
            </a:r>
            <a:r>
              <a:rPr dirty="0" sz="1500" spc="10" b="1">
                <a:latin typeface="Book Antiqua"/>
                <a:cs typeface="Book Antiqua"/>
              </a:rPr>
              <a:t> </a:t>
            </a:r>
            <a:r>
              <a:rPr dirty="0" sz="1500" spc="-95" b="1">
                <a:latin typeface="Book Antiqua"/>
                <a:cs typeface="Book Antiqua"/>
              </a:rPr>
              <a:t>Functional </a:t>
            </a:r>
            <a:r>
              <a:rPr dirty="0" sz="1500" spc="-20" b="1">
                <a:latin typeface="Book Antiqua"/>
                <a:cs typeface="Book Antiqua"/>
              </a:rPr>
              <a:t>Scale</a:t>
            </a:r>
            <a:endParaRPr sz="1500">
              <a:latin typeface="Book Antiqua"/>
              <a:cs typeface="Book Antiqua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4074890" y="1169482"/>
            <a:ext cx="3814445" cy="642620"/>
          </a:xfrm>
          <a:custGeom>
            <a:avLst/>
            <a:gdLst/>
            <a:ahLst/>
            <a:cxnLst/>
            <a:rect l="l" t="t" r="r" b="b"/>
            <a:pathLst>
              <a:path w="3814445" h="642619">
                <a:moveTo>
                  <a:pt x="3814129" y="642300"/>
                </a:moveTo>
                <a:lnTo>
                  <a:pt x="0" y="642300"/>
                </a:lnTo>
                <a:lnTo>
                  <a:pt x="0" y="0"/>
                </a:lnTo>
                <a:lnTo>
                  <a:pt x="3814129" y="0"/>
                </a:lnTo>
                <a:lnTo>
                  <a:pt x="3814129" y="642300"/>
                </a:lnTo>
                <a:close/>
              </a:path>
            </a:pathLst>
          </a:custGeom>
          <a:solidFill>
            <a:srgbClr val="E6B8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4299836" y="1196627"/>
            <a:ext cx="2493010" cy="53975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250"/>
              </a:spcBef>
              <a:buFont typeface="Arial"/>
              <a:buChar char="●"/>
              <a:tabLst>
                <a:tab pos="317500" algn="l"/>
              </a:tabLst>
            </a:pPr>
            <a:r>
              <a:rPr dirty="0" sz="1000" spc="-70" b="1">
                <a:latin typeface="Book Antiqua"/>
                <a:cs typeface="Book Antiqua"/>
              </a:rPr>
              <a:t>Client</a:t>
            </a:r>
            <a:r>
              <a:rPr dirty="0" sz="1000" spc="10" b="1">
                <a:latin typeface="Book Antiqua"/>
                <a:cs typeface="Book Antiqua"/>
              </a:rPr>
              <a:t> </a:t>
            </a:r>
            <a:r>
              <a:rPr dirty="0" sz="1000" spc="-95" b="1">
                <a:latin typeface="Book Antiqua"/>
                <a:cs typeface="Book Antiqua"/>
              </a:rPr>
              <a:t>ranks</a:t>
            </a:r>
            <a:r>
              <a:rPr dirty="0" sz="1000" spc="15" b="1">
                <a:latin typeface="Book Antiqua"/>
                <a:cs typeface="Book Antiqua"/>
              </a:rPr>
              <a:t> </a:t>
            </a:r>
            <a:r>
              <a:rPr dirty="0" sz="1000" spc="-75" b="1">
                <a:latin typeface="Book Antiqua"/>
                <a:cs typeface="Book Antiqua"/>
              </a:rPr>
              <a:t>performance</a:t>
            </a:r>
            <a:r>
              <a:rPr dirty="0" sz="1000" spc="10" b="1">
                <a:latin typeface="Book Antiqua"/>
                <a:cs typeface="Book Antiqua"/>
              </a:rPr>
              <a:t> </a:t>
            </a:r>
            <a:r>
              <a:rPr dirty="0" sz="1000" spc="-85" b="1">
                <a:latin typeface="Book Antiqua"/>
                <a:cs typeface="Book Antiqua"/>
              </a:rPr>
              <a:t>on</a:t>
            </a:r>
            <a:r>
              <a:rPr dirty="0" sz="1000" spc="15" b="1">
                <a:latin typeface="Book Antiqua"/>
                <a:cs typeface="Book Antiqua"/>
              </a:rPr>
              <a:t> </a:t>
            </a:r>
            <a:r>
              <a:rPr dirty="0" sz="1000" spc="-85" b="1">
                <a:latin typeface="Book Antiqua"/>
                <a:cs typeface="Book Antiqua"/>
              </a:rPr>
              <a:t>scale</a:t>
            </a:r>
            <a:r>
              <a:rPr dirty="0" sz="1000" spc="10" b="1">
                <a:latin typeface="Book Antiqua"/>
                <a:cs typeface="Book Antiqua"/>
              </a:rPr>
              <a:t> </a:t>
            </a:r>
            <a:r>
              <a:rPr dirty="0" sz="1000" spc="-75" b="1">
                <a:latin typeface="Book Antiqua"/>
                <a:cs typeface="Book Antiqua"/>
              </a:rPr>
              <a:t>of</a:t>
            </a:r>
            <a:r>
              <a:rPr dirty="0" sz="1000" spc="15" b="1">
                <a:latin typeface="Book Antiqua"/>
                <a:cs typeface="Book Antiqua"/>
              </a:rPr>
              <a:t> </a:t>
            </a:r>
            <a:r>
              <a:rPr dirty="0" sz="1000" spc="-95" b="1">
                <a:latin typeface="Book Antiqua"/>
                <a:cs typeface="Book Antiqua"/>
              </a:rPr>
              <a:t>1-</a:t>
            </a:r>
            <a:r>
              <a:rPr dirty="0" sz="1000" spc="-25" b="1">
                <a:latin typeface="Book Antiqua"/>
                <a:cs typeface="Book Antiqua"/>
              </a:rPr>
              <a:t>10</a:t>
            </a:r>
            <a:endParaRPr sz="1000">
              <a:latin typeface="Book Antiqua"/>
              <a:cs typeface="Book Antiqua"/>
            </a:endParaRPr>
          </a:p>
          <a:p>
            <a:pPr marL="317500" indent="-304800">
              <a:lnSpc>
                <a:spcPct val="100000"/>
              </a:lnSpc>
              <a:spcBef>
                <a:spcPts val="150"/>
              </a:spcBef>
              <a:buFont typeface="Arial"/>
              <a:buChar char="●"/>
              <a:tabLst>
                <a:tab pos="317500" algn="l"/>
              </a:tabLst>
            </a:pPr>
            <a:r>
              <a:rPr dirty="0" sz="1000" spc="-80" b="1">
                <a:latin typeface="Book Antiqua"/>
                <a:cs typeface="Book Antiqua"/>
              </a:rPr>
              <a:t>MDC/MCID</a:t>
            </a:r>
            <a:r>
              <a:rPr dirty="0" sz="1000" spc="-20" b="1">
                <a:latin typeface="Book Antiqua"/>
                <a:cs typeface="Book Antiqua"/>
              </a:rPr>
              <a:t> </a:t>
            </a:r>
            <a:r>
              <a:rPr dirty="0" sz="1000" spc="-10" b="1">
                <a:latin typeface="Book Antiqua"/>
                <a:cs typeface="Book Antiqua"/>
              </a:rPr>
              <a:t>scores</a:t>
            </a:r>
            <a:endParaRPr sz="1000">
              <a:latin typeface="Book Antiqua"/>
              <a:cs typeface="Book Antiqua"/>
            </a:endParaRPr>
          </a:p>
          <a:p>
            <a:pPr marL="317500" indent="-304800">
              <a:lnSpc>
                <a:spcPct val="100000"/>
              </a:lnSpc>
              <a:spcBef>
                <a:spcPts val="150"/>
              </a:spcBef>
              <a:buFont typeface="Arial"/>
              <a:buChar char="●"/>
              <a:tabLst>
                <a:tab pos="317500" algn="l"/>
              </a:tabLst>
            </a:pPr>
            <a:r>
              <a:rPr dirty="0" sz="1000" spc="-80" b="1">
                <a:latin typeface="Book Antiqua"/>
                <a:cs typeface="Book Antiqua"/>
              </a:rPr>
              <a:t>Can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100" b="1">
                <a:latin typeface="Book Antiqua"/>
                <a:cs typeface="Book Antiqua"/>
              </a:rPr>
              <a:t>be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114" b="1">
                <a:latin typeface="Book Antiqua"/>
                <a:cs typeface="Book Antiqua"/>
              </a:rPr>
              <a:t>used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30" b="1">
                <a:latin typeface="Book Antiqua"/>
                <a:cs typeface="Book Antiqua"/>
              </a:rPr>
              <a:t>to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75" b="1">
                <a:latin typeface="Book Antiqua"/>
                <a:cs typeface="Book Antiqua"/>
              </a:rPr>
              <a:t>set</a:t>
            </a:r>
            <a:r>
              <a:rPr dirty="0" sz="1000" b="1">
                <a:latin typeface="Book Antiqua"/>
                <a:cs typeface="Book Antiqua"/>
              </a:rPr>
              <a:t> </a:t>
            </a:r>
            <a:r>
              <a:rPr dirty="0" sz="1000" spc="-90" b="1">
                <a:latin typeface="Book Antiqua"/>
                <a:cs typeface="Book Antiqua"/>
              </a:rPr>
              <a:t>goals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85" b="1">
                <a:latin typeface="Book Antiqua"/>
                <a:cs typeface="Book Antiqua"/>
              </a:rPr>
              <a:t>during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65" b="1">
                <a:latin typeface="Book Antiqua"/>
                <a:cs typeface="Book Antiqua"/>
              </a:rPr>
              <a:t>first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75" b="1">
                <a:latin typeface="Book Antiqua"/>
                <a:cs typeface="Book Antiqua"/>
              </a:rPr>
              <a:t>session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1372908" y="4114901"/>
            <a:ext cx="6762750" cy="643890"/>
          </a:xfrm>
          <a:custGeom>
            <a:avLst/>
            <a:gdLst/>
            <a:ahLst/>
            <a:cxnLst/>
            <a:rect l="l" t="t" r="r" b="b"/>
            <a:pathLst>
              <a:path w="6762750" h="643889">
                <a:moveTo>
                  <a:pt x="6762470" y="0"/>
                </a:moveTo>
                <a:lnTo>
                  <a:pt x="2523718" y="0"/>
                </a:lnTo>
                <a:lnTo>
                  <a:pt x="1855406" y="0"/>
                </a:lnTo>
                <a:lnTo>
                  <a:pt x="1066317" y="0"/>
                </a:lnTo>
                <a:lnTo>
                  <a:pt x="0" y="12"/>
                </a:lnTo>
                <a:lnTo>
                  <a:pt x="0" y="642607"/>
                </a:lnTo>
                <a:lnTo>
                  <a:pt x="1066317" y="642607"/>
                </a:lnTo>
                <a:lnTo>
                  <a:pt x="1066317" y="643356"/>
                </a:lnTo>
                <a:lnTo>
                  <a:pt x="1855406" y="643356"/>
                </a:lnTo>
                <a:lnTo>
                  <a:pt x="1855406" y="643509"/>
                </a:lnTo>
                <a:lnTo>
                  <a:pt x="6762470" y="643509"/>
                </a:lnTo>
                <a:lnTo>
                  <a:pt x="676247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1537915" y="4110795"/>
            <a:ext cx="2315210" cy="577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2410" marR="5080" indent="-220345">
              <a:lnSpc>
                <a:spcPct val="113300"/>
              </a:lnSpc>
              <a:spcBef>
                <a:spcPts val="100"/>
              </a:spcBef>
            </a:pPr>
            <a:r>
              <a:rPr dirty="0" sz="1600" spc="-120" b="1">
                <a:latin typeface="Book Antiqua"/>
                <a:cs typeface="Book Antiqua"/>
              </a:rPr>
              <a:t>Communication</a:t>
            </a:r>
            <a:r>
              <a:rPr dirty="0" sz="1600" spc="-15" b="1">
                <a:latin typeface="Book Antiqua"/>
                <a:cs typeface="Book Antiqua"/>
              </a:rPr>
              <a:t> </a:t>
            </a:r>
            <a:r>
              <a:rPr dirty="0" sz="1600" spc="-114" b="1">
                <a:latin typeface="Book Antiqua"/>
                <a:cs typeface="Book Antiqua"/>
              </a:rPr>
              <a:t>Confidence </a:t>
            </a:r>
            <a:r>
              <a:rPr dirty="0" sz="1600" spc="-105" b="1">
                <a:latin typeface="Book Antiqua"/>
                <a:cs typeface="Book Antiqua"/>
              </a:rPr>
              <a:t>Rating</a:t>
            </a:r>
            <a:r>
              <a:rPr dirty="0" sz="1600" spc="15" b="1">
                <a:latin typeface="Book Antiqua"/>
                <a:cs typeface="Book Antiqua"/>
              </a:rPr>
              <a:t> </a:t>
            </a:r>
            <a:r>
              <a:rPr dirty="0" sz="1600" spc="-125" b="1">
                <a:latin typeface="Book Antiqua"/>
                <a:cs typeface="Book Antiqua"/>
              </a:rPr>
              <a:t>Scale</a:t>
            </a:r>
            <a:r>
              <a:rPr dirty="0" sz="1600" spc="15" b="1">
                <a:latin typeface="Book Antiqua"/>
                <a:cs typeface="Book Antiqua"/>
              </a:rPr>
              <a:t> </a:t>
            </a:r>
            <a:r>
              <a:rPr dirty="0" sz="1600" spc="-10" b="1">
                <a:latin typeface="Book Antiqua"/>
                <a:cs typeface="Book Antiqua"/>
              </a:rPr>
              <a:t>(CCRSA)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4074884" y="4116082"/>
            <a:ext cx="3814445" cy="642620"/>
          </a:xfrm>
          <a:custGeom>
            <a:avLst/>
            <a:gdLst/>
            <a:ahLst/>
            <a:cxnLst/>
            <a:rect l="l" t="t" r="r" b="b"/>
            <a:pathLst>
              <a:path w="3814445" h="642620">
                <a:moveTo>
                  <a:pt x="3814128" y="642299"/>
                </a:moveTo>
                <a:lnTo>
                  <a:pt x="0" y="642299"/>
                </a:lnTo>
                <a:lnTo>
                  <a:pt x="0" y="0"/>
                </a:lnTo>
                <a:lnTo>
                  <a:pt x="3814128" y="0"/>
                </a:lnTo>
                <a:lnTo>
                  <a:pt x="3814128" y="642299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4299830" y="4057502"/>
            <a:ext cx="3115945" cy="71120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250"/>
              </a:spcBef>
              <a:buFont typeface="Arial"/>
              <a:buChar char="●"/>
              <a:tabLst>
                <a:tab pos="317500" algn="l"/>
              </a:tabLst>
            </a:pPr>
            <a:r>
              <a:rPr dirty="0" sz="1000" spc="-100" b="1">
                <a:latin typeface="Book Antiqua"/>
                <a:cs typeface="Book Antiqua"/>
              </a:rPr>
              <a:t>10</a:t>
            </a:r>
            <a:r>
              <a:rPr dirty="0" sz="1000" spc="-20" b="1">
                <a:latin typeface="Book Antiqua"/>
                <a:cs typeface="Book Antiqua"/>
              </a:rPr>
              <a:t> </a:t>
            </a:r>
            <a:r>
              <a:rPr dirty="0" sz="1000" spc="-10" b="1">
                <a:latin typeface="Book Antiqua"/>
                <a:cs typeface="Book Antiqua"/>
              </a:rPr>
              <a:t>items</a:t>
            </a:r>
            <a:endParaRPr sz="1000">
              <a:latin typeface="Book Antiqua"/>
              <a:cs typeface="Book Antiqua"/>
            </a:endParaRPr>
          </a:p>
          <a:p>
            <a:pPr marL="317500" indent="-304800">
              <a:lnSpc>
                <a:spcPct val="100000"/>
              </a:lnSpc>
              <a:spcBef>
                <a:spcPts val="150"/>
              </a:spcBef>
              <a:buFont typeface="Arial"/>
              <a:buChar char="●"/>
              <a:tabLst>
                <a:tab pos="317500" algn="l"/>
              </a:tabLst>
            </a:pPr>
            <a:r>
              <a:rPr dirty="0" sz="1000" spc="-80" b="1">
                <a:latin typeface="Book Antiqua"/>
                <a:cs typeface="Book Antiqua"/>
              </a:rPr>
              <a:t>Adults</a:t>
            </a:r>
            <a:r>
              <a:rPr dirty="0" sz="1000" spc="-15" b="1">
                <a:latin typeface="Book Antiqua"/>
                <a:cs typeface="Book Antiqua"/>
              </a:rPr>
              <a:t> </a:t>
            </a:r>
            <a:r>
              <a:rPr dirty="0" sz="1000" spc="-85" b="1">
                <a:latin typeface="Book Antiqua"/>
                <a:cs typeface="Book Antiqua"/>
              </a:rPr>
              <a:t>with</a:t>
            </a:r>
            <a:r>
              <a:rPr dirty="0" sz="1000" spc="-15" b="1">
                <a:latin typeface="Book Antiqua"/>
                <a:cs typeface="Book Antiqua"/>
              </a:rPr>
              <a:t> </a:t>
            </a:r>
            <a:r>
              <a:rPr dirty="0" sz="1000" spc="-10" b="1">
                <a:latin typeface="Book Antiqua"/>
                <a:cs typeface="Book Antiqua"/>
              </a:rPr>
              <a:t>aphasia</a:t>
            </a:r>
            <a:endParaRPr sz="1000">
              <a:latin typeface="Book Antiqua"/>
              <a:cs typeface="Book Antiqua"/>
            </a:endParaRPr>
          </a:p>
          <a:p>
            <a:pPr marL="317500" marR="5080" indent="-305435">
              <a:lnSpc>
                <a:spcPct val="112500"/>
              </a:lnSpc>
              <a:buFont typeface="Arial"/>
              <a:buChar char="●"/>
              <a:tabLst>
                <a:tab pos="317500" algn="l"/>
              </a:tabLst>
            </a:pPr>
            <a:r>
              <a:rPr dirty="0" sz="1000" spc="-95" b="1">
                <a:latin typeface="Book Antiqua"/>
                <a:cs typeface="Book Antiqua"/>
              </a:rPr>
              <a:t>Measures</a:t>
            </a:r>
            <a:r>
              <a:rPr dirty="0" sz="1000" spc="-10" b="1">
                <a:latin typeface="Book Antiqua"/>
                <a:cs typeface="Book Antiqua"/>
              </a:rPr>
              <a:t> </a:t>
            </a:r>
            <a:r>
              <a:rPr dirty="0" sz="1000" spc="-75" b="1">
                <a:latin typeface="Book Antiqua"/>
                <a:cs typeface="Book Antiqua"/>
              </a:rPr>
              <a:t>confidence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75" b="1">
                <a:latin typeface="Book Antiqua"/>
                <a:cs typeface="Book Antiqua"/>
              </a:rPr>
              <a:t>across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95" b="1">
                <a:latin typeface="Book Antiqua"/>
                <a:cs typeface="Book Antiqua"/>
              </a:rPr>
              <a:t>meaningful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70" b="1">
                <a:latin typeface="Book Antiqua"/>
                <a:cs typeface="Book Antiqua"/>
              </a:rPr>
              <a:t>communication</a:t>
            </a:r>
            <a:r>
              <a:rPr dirty="0" sz="1000" spc="-10" b="1">
                <a:latin typeface="Book Antiqua"/>
                <a:cs typeface="Book Antiqua"/>
              </a:rPr>
              <a:t> domains</a:t>
            </a:r>
            <a:endParaRPr sz="1000">
              <a:latin typeface="Book Antiqua"/>
              <a:cs typeface="Book Antiqua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372932" y="3378249"/>
            <a:ext cx="6762750" cy="643890"/>
            <a:chOff x="1372932" y="3378249"/>
            <a:chExt cx="6762750" cy="643890"/>
          </a:xfrm>
        </p:grpSpPr>
        <p:sp>
          <p:nvSpPr>
            <p:cNvPr id="26" name="object 26" descr=""/>
            <p:cNvSpPr/>
            <p:nvPr/>
          </p:nvSpPr>
          <p:spPr>
            <a:xfrm>
              <a:off x="3740588" y="3378249"/>
              <a:ext cx="4394835" cy="643890"/>
            </a:xfrm>
            <a:custGeom>
              <a:avLst/>
              <a:gdLst/>
              <a:ahLst/>
              <a:cxnLst/>
              <a:rect l="l" t="t" r="r" b="b"/>
              <a:pathLst>
                <a:path w="4394834" h="643889">
                  <a:moveTo>
                    <a:pt x="0" y="643499"/>
                  </a:moveTo>
                  <a:lnTo>
                    <a:pt x="4394811" y="643499"/>
                  </a:lnTo>
                  <a:lnTo>
                    <a:pt x="4394811" y="0"/>
                  </a:lnTo>
                  <a:lnTo>
                    <a:pt x="0" y="0"/>
                  </a:lnTo>
                  <a:lnTo>
                    <a:pt x="0" y="6434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372920" y="3378250"/>
              <a:ext cx="2888615" cy="643890"/>
            </a:xfrm>
            <a:custGeom>
              <a:avLst/>
              <a:gdLst/>
              <a:ahLst/>
              <a:cxnLst/>
              <a:rect l="l" t="t" r="r" b="b"/>
              <a:pathLst>
                <a:path w="2888615" h="643889">
                  <a:moveTo>
                    <a:pt x="2888081" y="321678"/>
                  </a:moveTo>
                  <a:lnTo>
                    <a:pt x="2523718" y="0"/>
                  </a:lnTo>
                  <a:lnTo>
                    <a:pt x="1066317" y="0"/>
                  </a:lnTo>
                  <a:lnTo>
                    <a:pt x="0" y="12"/>
                  </a:lnTo>
                  <a:lnTo>
                    <a:pt x="0" y="642607"/>
                  </a:lnTo>
                  <a:lnTo>
                    <a:pt x="1066317" y="642607"/>
                  </a:lnTo>
                  <a:lnTo>
                    <a:pt x="1066317" y="643356"/>
                  </a:lnTo>
                  <a:lnTo>
                    <a:pt x="2523718" y="643356"/>
                  </a:lnTo>
                  <a:lnTo>
                    <a:pt x="2888081" y="321678"/>
                  </a:lnTo>
                  <a:close/>
                </a:path>
              </a:pathLst>
            </a:custGeom>
            <a:solidFill>
              <a:srgbClr val="A7291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2055588" y="3534609"/>
            <a:ext cx="128016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95" b="1">
                <a:solidFill>
                  <a:srgbClr val="FFFFFF"/>
                </a:solidFill>
                <a:latin typeface="Book Antiqua"/>
                <a:cs typeface="Book Antiqua"/>
              </a:rPr>
              <a:t>Carer</a:t>
            </a:r>
            <a:r>
              <a:rPr dirty="0" sz="17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700" spc="-90" b="1">
                <a:solidFill>
                  <a:srgbClr val="FFFFFF"/>
                </a:solidFill>
                <a:latin typeface="Book Antiqua"/>
                <a:cs typeface="Book Antiqua"/>
              </a:rPr>
              <a:t>COAST</a:t>
            </a:r>
            <a:endParaRPr sz="1700">
              <a:latin typeface="Book Antiqua"/>
              <a:cs typeface="Book Antiqu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740588" y="3406577"/>
            <a:ext cx="4394835" cy="53975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876935" indent="-305435">
              <a:lnSpc>
                <a:spcPct val="100000"/>
              </a:lnSpc>
              <a:spcBef>
                <a:spcPts val="250"/>
              </a:spcBef>
              <a:buFont typeface="Arial"/>
              <a:buChar char="●"/>
              <a:tabLst>
                <a:tab pos="876935" algn="l"/>
              </a:tabLst>
            </a:pPr>
            <a:r>
              <a:rPr dirty="0" sz="1000" spc="-75" b="1">
                <a:solidFill>
                  <a:srgbClr val="A7291E"/>
                </a:solidFill>
                <a:latin typeface="Book Antiqua"/>
                <a:cs typeface="Book Antiqua"/>
              </a:rPr>
              <a:t>Caregiver</a:t>
            </a:r>
            <a:r>
              <a:rPr dirty="0" sz="10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10" b="1">
                <a:solidFill>
                  <a:srgbClr val="A7291E"/>
                </a:solidFill>
                <a:latin typeface="Book Antiqua"/>
                <a:cs typeface="Book Antiqua"/>
              </a:rPr>
              <a:t>report</a:t>
            </a:r>
            <a:endParaRPr sz="1000">
              <a:latin typeface="Book Antiqua"/>
              <a:cs typeface="Book Antiqua"/>
            </a:endParaRPr>
          </a:p>
          <a:p>
            <a:pPr marL="876935" marR="340995" indent="-305435">
              <a:lnSpc>
                <a:spcPct val="112500"/>
              </a:lnSpc>
              <a:buFont typeface="Arial"/>
              <a:buChar char="●"/>
              <a:tabLst>
                <a:tab pos="876935" algn="l"/>
              </a:tabLst>
            </a:pPr>
            <a:r>
              <a:rPr dirty="0" sz="1000" spc="-95" b="1">
                <a:solidFill>
                  <a:srgbClr val="A7291E"/>
                </a:solidFill>
                <a:latin typeface="Book Antiqua"/>
                <a:cs typeface="Book Antiqua"/>
              </a:rPr>
              <a:t>Measures</a:t>
            </a:r>
            <a:r>
              <a:rPr dirty="0" sz="10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70" b="1">
                <a:solidFill>
                  <a:srgbClr val="A7291E"/>
                </a:solidFill>
                <a:latin typeface="Book Antiqua"/>
                <a:cs typeface="Book Antiqua"/>
              </a:rPr>
              <a:t>QOL,</a:t>
            </a:r>
            <a:r>
              <a:rPr dirty="0" sz="10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80" b="1">
                <a:solidFill>
                  <a:srgbClr val="A7291E"/>
                </a:solidFill>
                <a:latin typeface="Book Antiqua"/>
                <a:cs typeface="Book Antiqua"/>
              </a:rPr>
              <a:t>communicative</a:t>
            </a:r>
            <a:r>
              <a:rPr dirty="0" sz="10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60" b="1">
                <a:solidFill>
                  <a:srgbClr val="A7291E"/>
                </a:solidFill>
                <a:latin typeface="Book Antiqua"/>
                <a:cs typeface="Book Antiqua"/>
              </a:rPr>
              <a:t>participation,</a:t>
            </a:r>
            <a:r>
              <a:rPr dirty="0" sz="10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100" b="1">
                <a:solidFill>
                  <a:srgbClr val="A7291E"/>
                </a:solidFill>
                <a:latin typeface="Book Antiqua"/>
                <a:cs typeface="Book Antiqua"/>
              </a:rPr>
              <a:t>and</a:t>
            </a:r>
            <a:r>
              <a:rPr dirty="0" sz="10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75" b="1">
                <a:solidFill>
                  <a:srgbClr val="A7291E"/>
                </a:solidFill>
                <a:latin typeface="Book Antiqua"/>
                <a:cs typeface="Book Antiqua"/>
              </a:rPr>
              <a:t>multi-</a:t>
            </a:r>
            <a:r>
              <a:rPr dirty="0" sz="1000" spc="-70" b="1">
                <a:solidFill>
                  <a:srgbClr val="A7291E"/>
                </a:solidFill>
                <a:latin typeface="Book Antiqua"/>
                <a:cs typeface="Book Antiqua"/>
              </a:rPr>
              <a:t>modal</a:t>
            </a:r>
            <a:r>
              <a:rPr dirty="0" sz="1000" spc="5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80" b="1">
                <a:solidFill>
                  <a:srgbClr val="A7291E"/>
                </a:solidFill>
                <a:latin typeface="Book Antiqua"/>
                <a:cs typeface="Book Antiqua"/>
              </a:rPr>
              <a:t>communication</a:t>
            </a:r>
            <a:r>
              <a:rPr dirty="0" sz="1000" spc="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75" b="1">
                <a:solidFill>
                  <a:srgbClr val="A7291E"/>
                </a:solidFill>
                <a:latin typeface="Book Antiqua"/>
                <a:cs typeface="Book Antiqua"/>
              </a:rPr>
              <a:t>of</a:t>
            </a:r>
            <a:r>
              <a:rPr dirty="0" sz="1000" spc="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65" b="1">
                <a:solidFill>
                  <a:srgbClr val="A7291E"/>
                </a:solidFill>
                <a:latin typeface="Book Antiqua"/>
                <a:cs typeface="Book Antiqua"/>
              </a:rPr>
              <a:t>clients</a:t>
            </a:r>
            <a:r>
              <a:rPr dirty="0" sz="10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100" b="1">
                <a:solidFill>
                  <a:srgbClr val="A7291E"/>
                </a:solidFill>
                <a:latin typeface="Book Antiqua"/>
                <a:cs typeface="Book Antiqua"/>
              </a:rPr>
              <a:t>and</a:t>
            </a:r>
            <a:r>
              <a:rPr dirty="0" sz="1000" spc="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75" b="1">
                <a:solidFill>
                  <a:srgbClr val="A7291E"/>
                </a:solidFill>
                <a:latin typeface="Book Antiqua"/>
                <a:cs typeface="Book Antiqua"/>
              </a:rPr>
              <a:t>caregivers</a:t>
            </a:r>
            <a:r>
              <a:rPr dirty="0" sz="10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80" b="1">
                <a:solidFill>
                  <a:srgbClr val="A7291E"/>
                </a:solidFill>
                <a:latin typeface="Book Antiqua"/>
                <a:cs typeface="Book Antiqua"/>
              </a:rPr>
              <a:t>post</a:t>
            </a:r>
            <a:r>
              <a:rPr dirty="0" sz="1000" spc="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000" spc="-10" b="1">
                <a:solidFill>
                  <a:srgbClr val="A7291E"/>
                </a:solidFill>
                <a:latin typeface="Book Antiqua"/>
                <a:cs typeface="Book Antiqua"/>
              </a:rPr>
              <a:t>stroke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0" name="object 30" descr=""/>
          <p:cNvSpPr txBox="1"/>
          <p:nvPr/>
        </p:nvSpPr>
        <p:spPr>
          <a:xfrm rot="20940000">
            <a:off x="311152" y="369089"/>
            <a:ext cx="39074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45"/>
              </a:lnSpc>
            </a:pPr>
            <a:r>
              <a:rPr dirty="0" sz="1900" spc="-135" b="1">
                <a:latin typeface="Book Antiqua"/>
                <a:cs typeface="Book Antiqua"/>
              </a:rPr>
              <a:t>All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31" name="object 31" descr=""/>
          <p:cNvSpPr txBox="1"/>
          <p:nvPr/>
        </p:nvSpPr>
        <p:spPr>
          <a:xfrm rot="20940000">
            <a:off x="319768" y="652816"/>
            <a:ext cx="49409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50"/>
              </a:lnSpc>
            </a:pPr>
            <a:r>
              <a:rPr dirty="0" sz="1900" spc="-120" b="1">
                <a:latin typeface="Book Antiqua"/>
                <a:cs typeface="Book Antiqua"/>
              </a:rPr>
              <a:t>fre</a:t>
            </a:r>
            <a:r>
              <a:rPr dirty="0" baseline="1461" sz="2850" spc="-179" b="1">
                <a:latin typeface="Book Antiqua"/>
                <a:cs typeface="Book Antiqua"/>
              </a:rPr>
              <a:t>e!</a:t>
            </a:r>
            <a:endParaRPr baseline="1461" sz="285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6B8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71536" y="716960"/>
            <a:ext cx="717550" cy="25933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5160"/>
              </a:lnSpc>
            </a:pPr>
            <a:r>
              <a:rPr dirty="0" sz="4500" spc="-315" b="1">
                <a:latin typeface="Book Antiqua"/>
                <a:cs typeface="Book Antiqua"/>
              </a:rPr>
              <a:t>About</a:t>
            </a:r>
            <a:r>
              <a:rPr dirty="0" sz="4500" spc="-60" b="1">
                <a:latin typeface="Book Antiqua"/>
                <a:cs typeface="Book Antiqua"/>
              </a:rPr>
              <a:t> </a:t>
            </a:r>
            <a:r>
              <a:rPr dirty="0" sz="4500" spc="-819" b="1">
                <a:latin typeface="Book Antiqua"/>
                <a:cs typeface="Book Antiqua"/>
              </a:rPr>
              <a:t>Us…</a:t>
            </a:r>
            <a:endParaRPr sz="4500">
              <a:latin typeface="Book Antiqua"/>
              <a:cs typeface="Book Antiqu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545882" y="518534"/>
            <a:ext cx="2943225" cy="4104004"/>
            <a:chOff x="1545882" y="518534"/>
            <a:chExt cx="2943225" cy="4104004"/>
          </a:xfrm>
        </p:grpSpPr>
        <p:sp>
          <p:nvSpPr>
            <p:cNvPr id="5" name="object 5" descr=""/>
            <p:cNvSpPr/>
            <p:nvPr/>
          </p:nvSpPr>
          <p:spPr>
            <a:xfrm>
              <a:off x="1640179" y="518534"/>
              <a:ext cx="2848610" cy="4104004"/>
            </a:xfrm>
            <a:custGeom>
              <a:avLst/>
              <a:gdLst/>
              <a:ahLst/>
              <a:cxnLst/>
              <a:rect l="l" t="t" r="r" b="b"/>
              <a:pathLst>
                <a:path w="2848610" h="4104004">
                  <a:moveTo>
                    <a:pt x="2848448" y="4103712"/>
                  </a:moveTo>
                  <a:lnTo>
                    <a:pt x="0" y="4103712"/>
                  </a:lnTo>
                  <a:lnTo>
                    <a:pt x="0" y="0"/>
                  </a:lnTo>
                  <a:lnTo>
                    <a:pt x="2848448" y="0"/>
                  </a:lnTo>
                  <a:lnTo>
                    <a:pt x="2848448" y="4103712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555407" y="576947"/>
              <a:ext cx="2873375" cy="2507615"/>
            </a:xfrm>
            <a:custGeom>
              <a:avLst/>
              <a:gdLst/>
              <a:ahLst/>
              <a:cxnLst/>
              <a:rect l="l" t="t" r="r" b="b"/>
              <a:pathLst>
                <a:path w="2873375" h="2507615">
                  <a:moveTo>
                    <a:pt x="2873279" y="2507287"/>
                  </a:moveTo>
                  <a:lnTo>
                    <a:pt x="0" y="2507287"/>
                  </a:lnTo>
                  <a:lnTo>
                    <a:pt x="0" y="0"/>
                  </a:lnTo>
                  <a:lnTo>
                    <a:pt x="2873279" y="0"/>
                  </a:lnTo>
                  <a:lnTo>
                    <a:pt x="2873279" y="2507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55407" y="576947"/>
              <a:ext cx="2873375" cy="2507615"/>
            </a:xfrm>
            <a:custGeom>
              <a:avLst/>
              <a:gdLst/>
              <a:ahLst/>
              <a:cxnLst/>
              <a:rect l="l" t="t" r="r" b="b"/>
              <a:pathLst>
                <a:path w="2873375" h="2507615">
                  <a:moveTo>
                    <a:pt x="0" y="0"/>
                  </a:moveTo>
                  <a:lnTo>
                    <a:pt x="2873279" y="0"/>
                  </a:lnTo>
                  <a:lnTo>
                    <a:pt x="2873279" y="2507287"/>
                  </a:lnTo>
                  <a:lnTo>
                    <a:pt x="0" y="2507287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1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784555" y="2981089"/>
              <a:ext cx="390525" cy="391795"/>
            </a:xfrm>
            <a:custGeom>
              <a:avLst/>
              <a:gdLst/>
              <a:ahLst/>
              <a:cxnLst/>
              <a:rect l="l" t="t" r="r" b="b"/>
              <a:pathLst>
                <a:path w="390525" h="391795">
                  <a:moveTo>
                    <a:pt x="195073" y="391706"/>
                  </a:moveTo>
                  <a:lnTo>
                    <a:pt x="0" y="169186"/>
                  </a:lnTo>
                  <a:lnTo>
                    <a:pt x="128282" y="169186"/>
                  </a:lnTo>
                  <a:lnTo>
                    <a:pt x="128282" y="0"/>
                  </a:lnTo>
                  <a:lnTo>
                    <a:pt x="261864" y="0"/>
                  </a:lnTo>
                  <a:lnTo>
                    <a:pt x="261864" y="169186"/>
                  </a:lnTo>
                  <a:lnTo>
                    <a:pt x="390146" y="169186"/>
                  </a:lnTo>
                  <a:lnTo>
                    <a:pt x="195073" y="3917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14912" y="766986"/>
            <a:ext cx="2152650" cy="406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00">
                <a:solidFill>
                  <a:srgbClr val="414141"/>
                </a:solidFill>
              </a:rPr>
              <a:t>Allison</a:t>
            </a:r>
            <a:r>
              <a:rPr dirty="0" sz="2500">
                <a:solidFill>
                  <a:srgbClr val="414141"/>
                </a:solidFill>
              </a:rPr>
              <a:t> </a:t>
            </a:r>
            <a:r>
              <a:rPr dirty="0" sz="2500" spc="-190">
                <a:solidFill>
                  <a:srgbClr val="414141"/>
                </a:solidFill>
              </a:rPr>
              <a:t>Ferguson</a:t>
            </a:r>
            <a:endParaRPr sz="25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5119656" y="519891"/>
            <a:ext cx="2943225" cy="4104004"/>
            <a:chOff x="5119656" y="519891"/>
            <a:chExt cx="2943225" cy="4104004"/>
          </a:xfrm>
        </p:grpSpPr>
        <p:sp>
          <p:nvSpPr>
            <p:cNvPr id="11" name="object 11" descr=""/>
            <p:cNvSpPr/>
            <p:nvPr/>
          </p:nvSpPr>
          <p:spPr>
            <a:xfrm>
              <a:off x="5213954" y="519891"/>
              <a:ext cx="2848610" cy="4104004"/>
            </a:xfrm>
            <a:custGeom>
              <a:avLst/>
              <a:gdLst/>
              <a:ahLst/>
              <a:cxnLst/>
              <a:rect l="l" t="t" r="r" b="b"/>
              <a:pathLst>
                <a:path w="2848609" h="4104004">
                  <a:moveTo>
                    <a:pt x="2848448" y="4103711"/>
                  </a:moveTo>
                  <a:lnTo>
                    <a:pt x="0" y="4103711"/>
                  </a:lnTo>
                  <a:lnTo>
                    <a:pt x="0" y="0"/>
                  </a:lnTo>
                  <a:lnTo>
                    <a:pt x="2848448" y="0"/>
                  </a:lnTo>
                  <a:lnTo>
                    <a:pt x="2848448" y="4103711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129181" y="578303"/>
              <a:ext cx="2873375" cy="2507615"/>
            </a:xfrm>
            <a:custGeom>
              <a:avLst/>
              <a:gdLst/>
              <a:ahLst/>
              <a:cxnLst/>
              <a:rect l="l" t="t" r="r" b="b"/>
              <a:pathLst>
                <a:path w="2873375" h="2507615">
                  <a:moveTo>
                    <a:pt x="2873279" y="2507287"/>
                  </a:moveTo>
                  <a:lnTo>
                    <a:pt x="0" y="2507287"/>
                  </a:lnTo>
                  <a:lnTo>
                    <a:pt x="0" y="0"/>
                  </a:lnTo>
                  <a:lnTo>
                    <a:pt x="2873279" y="0"/>
                  </a:lnTo>
                  <a:lnTo>
                    <a:pt x="2873279" y="2507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129181" y="578303"/>
              <a:ext cx="2873375" cy="2507615"/>
            </a:xfrm>
            <a:custGeom>
              <a:avLst/>
              <a:gdLst/>
              <a:ahLst/>
              <a:cxnLst/>
              <a:rect l="l" t="t" r="r" b="b"/>
              <a:pathLst>
                <a:path w="2873375" h="2507615">
                  <a:moveTo>
                    <a:pt x="0" y="0"/>
                  </a:moveTo>
                  <a:lnTo>
                    <a:pt x="2873279" y="0"/>
                  </a:lnTo>
                  <a:lnTo>
                    <a:pt x="2873279" y="2507287"/>
                  </a:lnTo>
                  <a:lnTo>
                    <a:pt x="0" y="2507287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1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358329" y="2982446"/>
              <a:ext cx="390525" cy="391795"/>
            </a:xfrm>
            <a:custGeom>
              <a:avLst/>
              <a:gdLst/>
              <a:ahLst/>
              <a:cxnLst/>
              <a:rect l="l" t="t" r="r" b="b"/>
              <a:pathLst>
                <a:path w="390525" h="391795">
                  <a:moveTo>
                    <a:pt x="195073" y="391706"/>
                  </a:moveTo>
                  <a:lnTo>
                    <a:pt x="0" y="169186"/>
                  </a:lnTo>
                  <a:lnTo>
                    <a:pt x="128281" y="169186"/>
                  </a:lnTo>
                  <a:lnTo>
                    <a:pt x="128281" y="0"/>
                  </a:lnTo>
                  <a:lnTo>
                    <a:pt x="261864" y="0"/>
                  </a:lnTo>
                  <a:lnTo>
                    <a:pt x="261864" y="169186"/>
                  </a:lnTo>
                  <a:lnTo>
                    <a:pt x="390146" y="169186"/>
                  </a:lnTo>
                  <a:lnTo>
                    <a:pt x="195073" y="3917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9405" marR="63500" indent="-19558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22580" algn="l"/>
              </a:tabLst>
            </a:pPr>
            <a:r>
              <a:rPr dirty="0" spc="-10"/>
              <a:t>Speech</a:t>
            </a:r>
            <a:r>
              <a:rPr dirty="0" spc="-45"/>
              <a:t> </a:t>
            </a:r>
            <a:r>
              <a:rPr dirty="0" spc="-10"/>
              <a:t>Pathologist,</a:t>
            </a:r>
            <a:r>
              <a:rPr dirty="0" spc="-40"/>
              <a:t> </a:t>
            </a:r>
            <a:r>
              <a:rPr dirty="0"/>
              <a:t>Owner</a:t>
            </a:r>
            <a:r>
              <a:rPr dirty="0" spc="-45"/>
              <a:t> </a:t>
            </a:r>
            <a:r>
              <a:rPr dirty="0" spc="-25"/>
              <a:t>at </a:t>
            </a:r>
            <a:r>
              <a:rPr dirty="0" spc="-25"/>
              <a:t>	</a:t>
            </a:r>
            <a:r>
              <a:rPr dirty="0"/>
              <a:t>Blossom</a:t>
            </a:r>
            <a:r>
              <a:rPr dirty="0" spc="-75"/>
              <a:t> </a:t>
            </a:r>
            <a:r>
              <a:rPr dirty="0"/>
              <a:t>Neuro</a:t>
            </a:r>
            <a:r>
              <a:rPr dirty="0" spc="-75"/>
              <a:t> </a:t>
            </a:r>
            <a:r>
              <a:rPr dirty="0" spc="-10"/>
              <a:t>Speech</a:t>
            </a:r>
            <a:r>
              <a:rPr dirty="0" spc="-75"/>
              <a:t> </a:t>
            </a:r>
            <a:r>
              <a:rPr dirty="0"/>
              <a:t>&amp;</a:t>
            </a:r>
            <a:r>
              <a:rPr dirty="0" spc="-75"/>
              <a:t> </a:t>
            </a:r>
            <a:r>
              <a:rPr dirty="0" spc="-10"/>
              <a:t>Wellness</a:t>
            </a:r>
          </a:p>
          <a:p>
            <a:pPr marL="319405" indent="-195580">
              <a:lnSpc>
                <a:spcPct val="100000"/>
              </a:lnSpc>
              <a:buFont typeface="Arial"/>
              <a:buChar char="●"/>
              <a:tabLst>
                <a:tab pos="319405" algn="l"/>
              </a:tabLst>
            </a:pPr>
            <a:r>
              <a:rPr dirty="0" spc="80"/>
              <a:t>UK</a:t>
            </a:r>
            <a:r>
              <a:rPr dirty="0" spc="-110"/>
              <a:t> </a:t>
            </a:r>
            <a:r>
              <a:rPr dirty="0" spc="-10"/>
              <a:t>alum</a:t>
            </a:r>
            <a:r>
              <a:rPr dirty="0" spc="-105"/>
              <a:t> </a:t>
            </a:r>
            <a:r>
              <a:rPr dirty="0"/>
              <a:t>SLP</a:t>
            </a:r>
            <a:r>
              <a:rPr dirty="0" spc="-110"/>
              <a:t> </a:t>
            </a:r>
            <a:r>
              <a:rPr dirty="0"/>
              <a:t>for</a:t>
            </a:r>
            <a:r>
              <a:rPr dirty="0" spc="-105"/>
              <a:t> </a:t>
            </a:r>
            <a:r>
              <a:rPr dirty="0" spc="-70"/>
              <a:t>~9</a:t>
            </a:r>
            <a:r>
              <a:rPr dirty="0" spc="-110"/>
              <a:t> </a:t>
            </a:r>
            <a:r>
              <a:rPr dirty="0" spc="-20"/>
              <a:t>years</a:t>
            </a:r>
          </a:p>
          <a:p>
            <a:pPr marL="319405" indent="-195580">
              <a:lnSpc>
                <a:spcPct val="100000"/>
              </a:lnSpc>
              <a:buFont typeface="Arial"/>
              <a:buChar char="●"/>
              <a:tabLst>
                <a:tab pos="319405" algn="l"/>
              </a:tabLst>
            </a:pPr>
            <a:r>
              <a:rPr dirty="0"/>
              <a:t>Pure</a:t>
            </a:r>
            <a:r>
              <a:rPr dirty="0" spc="225"/>
              <a:t> </a:t>
            </a:r>
            <a:r>
              <a:rPr dirty="0"/>
              <a:t>Barre</a:t>
            </a:r>
            <a:r>
              <a:rPr dirty="0" spc="-65"/>
              <a:t> </a:t>
            </a:r>
            <a:r>
              <a:rPr dirty="0" spc="-10"/>
              <a:t>teacher</a:t>
            </a:r>
          </a:p>
          <a:p>
            <a:pPr marL="319405" marR="5080" indent="-195580">
              <a:lnSpc>
                <a:spcPct val="100000"/>
              </a:lnSpc>
              <a:buFont typeface="Arial"/>
              <a:buChar char="●"/>
              <a:tabLst>
                <a:tab pos="322580" algn="l"/>
              </a:tabLst>
            </a:pPr>
            <a:r>
              <a:rPr dirty="0" spc="-10"/>
              <a:t>Love</a:t>
            </a:r>
            <a:r>
              <a:rPr dirty="0" spc="-95"/>
              <a:t> </a:t>
            </a:r>
            <a:r>
              <a:rPr dirty="0"/>
              <a:t>Your</a:t>
            </a:r>
            <a:r>
              <a:rPr dirty="0" spc="-95"/>
              <a:t> </a:t>
            </a:r>
            <a:r>
              <a:rPr dirty="0"/>
              <a:t>Brain</a:t>
            </a:r>
            <a:r>
              <a:rPr dirty="0" spc="-95"/>
              <a:t> </a:t>
            </a:r>
            <a:r>
              <a:rPr dirty="0" spc="-35"/>
              <a:t>Yoga</a:t>
            </a:r>
            <a:r>
              <a:rPr dirty="0" spc="-95"/>
              <a:t> </a:t>
            </a:r>
            <a:r>
              <a:rPr dirty="0"/>
              <a:t>for</a:t>
            </a:r>
            <a:r>
              <a:rPr dirty="0" spc="-95"/>
              <a:t> </a:t>
            </a:r>
            <a:r>
              <a:rPr dirty="0" spc="-10"/>
              <a:t>healthcare 	professionals</a:t>
            </a:r>
          </a:p>
          <a:p>
            <a:pPr marL="319405" indent="-195580">
              <a:lnSpc>
                <a:spcPct val="100000"/>
              </a:lnSpc>
              <a:buFont typeface="Arial"/>
              <a:buChar char="●"/>
              <a:tabLst>
                <a:tab pos="319405" algn="l"/>
              </a:tabLst>
            </a:pPr>
            <a:r>
              <a:rPr dirty="0"/>
              <a:t>Book</a:t>
            </a:r>
            <a:r>
              <a:rPr dirty="0" spc="-40"/>
              <a:t> </a:t>
            </a:r>
            <a:r>
              <a:rPr dirty="0" spc="-10"/>
              <a:t>lover</a:t>
            </a:r>
          </a:p>
          <a:p>
            <a:pPr marL="319405" indent="-195580">
              <a:lnSpc>
                <a:spcPct val="100000"/>
              </a:lnSpc>
              <a:buFont typeface="Arial"/>
              <a:buChar char="●"/>
              <a:tabLst>
                <a:tab pos="319405" algn="l"/>
              </a:tabLst>
            </a:pPr>
            <a:r>
              <a:rPr dirty="0"/>
              <a:t>Never</a:t>
            </a:r>
            <a:r>
              <a:rPr dirty="0" spc="-105"/>
              <a:t> </a:t>
            </a:r>
            <a:r>
              <a:rPr dirty="0"/>
              <a:t>met</a:t>
            </a:r>
            <a:r>
              <a:rPr dirty="0" spc="-100"/>
              <a:t> </a:t>
            </a:r>
            <a:r>
              <a:rPr dirty="0" spc="-30"/>
              <a:t>a</a:t>
            </a:r>
            <a:r>
              <a:rPr dirty="0" spc="-105"/>
              <a:t> </a:t>
            </a:r>
            <a:r>
              <a:rPr dirty="0" spc="-20"/>
              <a:t>dog</a:t>
            </a:r>
            <a:r>
              <a:rPr dirty="0" spc="-100"/>
              <a:t> </a:t>
            </a:r>
            <a:r>
              <a:rPr dirty="0" spc="-10"/>
              <a:t>she</a:t>
            </a:r>
            <a:r>
              <a:rPr dirty="0" spc="-105"/>
              <a:t> </a:t>
            </a:r>
            <a:r>
              <a:rPr dirty="0"/>
              <a:t>didn’t</a:t>
            </a:r>
            <a:r>
              <a:rPr dirty="0" spc="-100"/>
              <a:t> </a:t>
            </a:r>
            <a:r>
              <a:rPr dirty="0" spc="-20"/>
              <a:t>like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840"/>
              </a:spcBef>
            </a:pPr>
          </a:p>
          <a:p>
            <a:pPr marL="957580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solidFill>
                  <a:srgbClr val="FFFFFF"/>
                </a:solidFill>
                <a:latin typeface="Tahoma"/>
                <a:cs typeface="Tahoma"/>
              </a:rPr>
              <a:t>Disclosures</a:t>
            </a:r>
            <a:endParaRPr sz="1200">
              <a:latin typeface="Tahoma"/>
              <a:cs typeface="Tahoma"/>
            </a:endParaRPr>
          </a:p>
          <a:p>
            <a:pPr marL="12700" marR="117475" indent="29209">
              <a:lnSpc>
                <a:spcPct val="117700"/>
              </a:lnSpc>
              <a:spcBef>
                <a:spcPts val="75"/>
              </a:spcBef>
            </a:pPr>
            <a:r>
              <a:rPr dirty="0" spc="-10">
                <a:solidFill>
                  <a:srgbClr val="FFFFFF"/>
                </a:solidFill>
              </a:rPr>
              <a:t>Financial: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Co-owner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Blossom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Neuro Speech</a:t>
            </a:r>
            <a:r>
              <a:rPr dirty="0" spc="-1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&amp;</a:t>
            </a:r>
            <a:r>
              <a:rPr dirty="0" spc="-11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Wellness</a:t>
            </a:r>
          </a:p>
          <a:p>
            <a:pPr>
              <a:lnSpc>
                <a:spcPct val="100000"/>
              </a:lnSpc>
              <a:spcBef>
                <a:spcPts val="350"/>
              </a:spcBef>
            </a:pP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FFFFFF"/>
                </a:solidFill>
              </a:rPr>
              <a:t>Non-ﬁnancial:</a:t>
            </a:r>
            <a:r>
              <a:rPr dirty="0" spc="-135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None</a:t>
            </a:r>
          </a:p>
        </p:txBody>
      </p:sp>
      <p:sp>
        <p:nvSpPr>
          <p:cNvPr id="16" name="object 16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37185">
              <a:lnSpc>
                <a:spcPct val="100000"/>
              </a:lnSpc>
              <a:spcBef>
                <a:spcPts val="100"/>
              </a:spcBef>
            </a:pPr>
            <a:r>
              <a:rPr dirty="0" spc="-165"/>
              <a:t>Christine</a:t>
            </a:r>
            <a:r>
              <a:rPr dirty="0" spc="5"/>
              <a:t> </a:t>
            </a:r>
            <a:r>
              <a:rPr dirty="0" spc="-70"/>
              <a:t>Szesny</a:t>
            </a:r>
          </a:p>
          <a:p>
            <a:pPr marL="296545" indent="-195580">
              <a:lnSpc>
                <a:spcPct val="100000"/>
              </a:lnSpc>
              <a:spcBef>
                <a:spcPts val="1310"/>
              </a:spcBef>
              <a:buFont typeface="Arial"/>
              <a:buChar char="●"/>
              <a:tabLst>
                <a:tab pos="296545" algn="l"/>
              </a:tabLst>
            </a:pPr>
            <a:r>
              <a:rPr dirty="0" sz="1100" b="0">
                <a:solidFill>
                  <a:srgbClr val="000000"/>
                </a:solidFill>
                <a:latin typeface="Tahoma"/>
                <a:cs typeface="Tahoma"/>
              </a:rPr>
              <a:t>Physical</a:t>
            </a:r>
            <a:r>
              <a:rPr dirty="0" sz="1100" spc="-8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spc="-10" b="0">
                <a:solidFill>
                  <a:srgbClr val="000000"/>
                </a:solidFill>
                <a:latin typeface="Tahoma"/>
                <a:cs typeface="Tahoma"/>
              </a:rPr>
              <a:t>therapist</a:t>
            </a:r>
            <a:endParaRPr sz="1100">
              <a:latin typeface="Tahoma"/>
              <a:cs typeface="Tahoma"/>
            </a:endParaRPr>
          </a:p>
          <a:p>
            <a:pPr marL="296545" indent="-195580">
              <a:lnSpc>
                <a:spcPct val="100000"/>
              </a:lnSpc>
              <a:buFont typeface="Arial"/>
              <a:buChar char="●"/>
              <a:tabLst>
                <a:tab pos="296545" algn="l"/>
              </a:tabLst>
            </a:pPr>
            <a:r>
              <a:rPr dirty="0" sz="1100" spc="80" b="0">
                <a:solidFill>
                  <a:srgbClr val="000000"/>
                </a:solidFill>
                <a:latin typeface="Tahoma"/>
                <a:cs typeface="Tahoma"/>
              </a:rPr>
              <a:t>UK</a:t>
            </a:r>
            <a:r>
              <a:rPr dirty="0" sz="11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spc="-10" b="0">
                <a:solidFill>
                  <a:srgbClr val="000000"/>
                </a:solidFill>
                <a:latin typeface="Tahoma"/>
                <a:cs typeface="Tahoma"/>
              </a:rPr>
              <a:t>alum</a:t>
            </a:r>
            <a:r>
              <a:rPr dirty="0" sz="11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b="0">
                <a:solidFill>
                  <a:srgbClr val="000000"/>
                </a:solidFill>
                <a:latin typeface="Tahoma"/>
                <a:cs typeface="Tahoma"/>
              </a:rPr>
              <a:t>PT</a:t>
            </a:r>
            <a:r>
              <a:rPr dirty="0" sz="11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b="0">
                <a:solidFill>
                  <a:srgbClr val="000000"/>
                </a:solidFill>
                <a:latin typeface="Tahoma"/>
                <a:cs typeface="Tahoma"/>
              </a:rPr>
              <a:t>for</a:t>
            </a:r>
            <a:r>
              <a:rPr dirty="0" sz="11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b="0">
                <a:solidFill>
                  <a:srgbClr val="000000"/>
                </a:solidFill>
                <a:latin typeface="Tahoma"/>
                <a:cs typeface="Tahoma"/>
              </a:rPr>
              <a:t>11</a:t>
            </a:r>
            <a:r>
              <a:rPr dirty="0" sz="1100" spc="-9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spc="-10" b="0">
                <a:solidFill>
                  <a:srgbClr val="000000"/>
                </a:solidFill>
                <a:latin typeface="Tahoma"/>
                <a:cs typeface="Tahoma"/>
              </a:rPr>
              <a:t>years</a:t>
            </a:r>
            <a:endParaRPr sz="1100">
              <a:latin typeface="Tahoma"/>
              <a:cs typeface="Tahoma"/>
            </a:endParaRPr>
          </a:p>
          <a:p>
            <a:pPr marL="296545" indent="-195580">
              <a:lnSpc>
                <a:spcPct val="100000"/>
              </a:lnSpc>
              <a:buFont typeface="Arial"/>
              <a:buChar char="●"/>
              <a:tabLst>
                <a:tab pos="296545" algn="l"/>
              </a:tabLst>
            </a:pPr>
            <a:r>
              <a:rPr dirty="0" sz="1100" b="0">
                <a:solidFill>
                  <a:srgbClr val="000000"/>
                </a:solidFill>
                <a:latin typeface="Tahoma"/>
                <a:cs typeface="Tahoma"/>
              </a:rPr>
              <a:t>Neuro</a:t>
            </a:r>
            <a:r>
              <a:rPr dirty="0" sz="1100" spc="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spc="-20" b="0">
                <a:solidFill>
                  <a:srgbClr val="000000"/>
                </a:solidFill>
                <a:latin typeface="Tahoma"/>
                <a:cs typeface="Tahoma"/>
              </a:rPr>
              <a:t>Nerd</a:t>
            </a:r>
            <a:endParaRPr sz="1100">
              <a:latin typeface="Tahoma"/>
              <a:cs typeface="Tahoma"/>
            </a:endParaRPr>
          </a:p>
          <a:p>
            <a:pPr marL="296545" indent="-195580">
              <a:lnSpc>
                <a:spcPct val="100000"/>
              </a:lnSpc>
              <a:buFont typeface="Arial"/>
              <a:buChar char="●"/>
              <a:tabLst>
                <a:tab pos="296545" algn="l"/>
              </a:tabLst>
            </a:pPr>
            <a:r>
              <a:rPr dirty="0" sz="1100" b="0">
                <a:solidFill>
                  <a:srgbClr val="000000"/>
                </a:solidFill>
                <a:latin typeface="Tahoma"/>
                <a:cs typeface="Tahoma"/>
              </a:rPr>
              <a:t>Bleed</a:t>
            </a:r>
            <a:r>
              <a:rPr dirty="0" sz="1100" spc="-6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spc="-20" b="0">
                <a:solidFill>
                  <a:srgbClr val="000000"/>
                </a:solidFill>
                <a:latin typeface="Tahoma"/>
                <a:cs typeface="Tahoma"/>
              </a:rPr>
              <a:t>Blue</a:t>
            </a:r>
            <a:endParaRPr sz="1100">
              <a:latin typeface="Tahoma"/>
              <a:cs typeface="Tahoma"/>
            </a:endParaRPr>
          </a:p>
          <a:p>
            <a:pPr marL="296545" marR="865505" indent="-195580">
              <a:lnSpc>
                <a:spcPct val="100000"/>
              </a:lnSpc>
              <a:buFont typeface="Arial"/>
              <a:buChar char="●"/>
              <a:tabLst>
                <a:tab pos="299720" algn="l"/>
              </a:tabLst>
            </a:pPr>
            <a:r>
              <a:rPr dirty="0" sz="1100" spc="-85" b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dirty="0" sz="11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spc="-20" b="0">
                <a:solidFill>
                  <a:srgbClr val="000000"/>
                </a:solidFill>
                <a:latin typeface="Tahoma"/>
                <a:cs typeface="Tahoma"/>
              </a:rPr>
              <a:t>have</a:t>
            </a:r>
            <a:r>
              <a:rPr dirty="0" sz="11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spc="-30" b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dirty="0" sz="11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spc="-20" b="0">
                <a:solidFill>
                  <a:srgbClr val="000000"/>
                </a:solidFill>
                <a:latin typeface="Tahoma"/>
                <a:cs typeface="Tahoma"/>
              </a:rPr>
              <a:t>goal</a:t>
            </a:r>
            <a:r>
              <a:rPr dirty="0" sz="11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b="0">
                <a:solidFill>
                  <a:srgbClr val="000000"/>
                </a:solidFill>
                <a:latin typeface="Tahoma"/>
                <a:cs typeface="Tahoma"/>
              </a:rPr>
              <a:t>to</a:t>
            </a:r>
            <a:r>
              <a:rPr dirty="0" sz="11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b="0">
                <a:solidFill>
                  <a:srgbClr val="000000"/>
                </a:solidFill>
                <a:latin typeface="Tahoma"/>
                <a:cs typeface="Tahoma"/>
              </a:rPr>
              <a:t>run</a:t>
            </a:r>
            <a:r>
              <a:rPr dirty="0" sz="1100" spc="-10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b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dirty="0" sz="11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spc="30" b="0">
                <a:solidFill>
                  <a:srgbClr val="000000"/>
                </a:solidFill>
                <a:latin typeface="Tahoma"/>
                <a:cs typeface="Tahoma"/>
              </a:rPr>
              <a:t>NYC </a:t>
            </a:r>
            <a:r>
              <a:rPr dirty="0" sz="1100" spc="30" b="0">
                <a:solidFill>
                  <a:srgbClr val="000000"/>
                </a:solidFill>
                <a:latin typeface="Tahoma"/>
                <a:cs typeface="Tahoma"/>
              </a:rPr>
              <a:t>	</a:t>
            </a:r>
            <a:r>
              <a:rPr dirty="0" sz="1100" b="0">
                <a:solidFill>
                  <a:srgbClr val="000000"/>
                </a:solidFill>
                <a:latin typeface="Tahoma"/>
                <a:cs typeface="Tahoma"/>
              </a:rPr>
              <a:t>Marathon</a:t>
            </a:r>
            <a:r>
              <a:rPr dirty="0" sz="1100" spc="-5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b="0">
                <a:solidFill>
                  <a:srgbClr val="000000"/>
                </a:solidFill>
                <a:latin typeface="Tahoma"/>
                <a:cs typeface="Tahoma"/>
              </a:rPr>
              <a:t>before</a:t>
            </a:r>
            <a:r>
              <a:rPr dirty="0" sz="1100" spc="-5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spc="-85" b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dirty="0" sz="1100" spc="-5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b="0">
                <a:solidFill>
                  <a:srgbClr val="000000"/>
                </a:solidFill>
                <a:latin typeface="Tahoma"/>
                <a:cs typeface="Tahoma"/>
              </a:rPr>
              <a:t>turn</a:t>
            </a:r>
            <a:r>
              <a:rPr dirty="0" sz="1100" spc="-5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spc="-25" b="0">
                <a:solidFill>
                  <a:srgbClr val="000000"/>
                </a:solidFill>
                <a:latin typeface="Tahoma"/>
                <a:cs typeface="Tahoma"/>
              </a:rPr>
              <a:t>40</a:t>
            </a:r>
            <a:endParaRPr sz="1100">
              <a:latin typeface="Tahoma"/>
              <a:cs typeface="Tahoma"/>
            </a:endParaRPr>
          </a:p>
          <a:p>
            <a:pPr marL="296545" indent="-195580">
              <a:lnSpc>
                <a:spcPct val="100000"/>
              </a:lnSpc>
              <a:buFont typeface="Arial"/>
              <a:buChar char="●"/>
              <a:tabLst>
                <a:tab pos="296545" algn="l"/>
              </a:tabLst>
            </a:pPr>
            <a:r>
              <a:rPr dirty="0" sz="1100" spc="-70" b="0">
                <a:solidFill>
                  <a:srgbClr val="000000"/>
                </a:solidFill>
                <a:latin typeface="Tahoma"/>
                <a:cs typeface="Tahoma"/>
              </a:rPr>
              <a:t>#1</a:t>
            </a:r>
            <a:r>
              <a:rPr dirty="0" sz="1100" spc="-1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b="0">
                <a:solidFill>
                  <a:srgbClr val="000000"/>
                </a:solidFill>
                <a:latin typeface="Tahoma"/>
                <a:cs typeface="Tahoma"/>
              </a:rPr>
              <a:t>fan</a:t>
            </a:r>
            <a:r>
              <a:rPr dirty="0" sz="1100" spc="-1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b="0">
                <a:solidFill>
                  <a:srgbClr val="000000"/>
                </a:solidFill>
                <a:latin typeface="Tahoma"/>
                <a:cs typeface="Tahoma"/>
              </a:rPr>
              <a:t>for</a:t>
            </a:r>
            <a:r>
              <a:rPr dirty="0" sz="1100" spc="-1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b="0">
                <a:solidFill>
                  <a:srgbClr val="000000"/>
                </a:solidFill>
                <a:latin typeface="Tahoma"/>
                <a:cs typeface="Tahoma"/>
              </a:rPr>
              <a:t>SLPs</a:t>
            </a:r>
            <a:r>
              <a:rPr dirty="0" sz="1100" spc="-1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spc="-35" b="0">
                <a:solidFill>
                  <a:srgbClr val="000000"/>
                </a:solidFill>
                <a:latin typeface="Tahoma"/>
                <a:cs typeface="Tahoma"/>
              </a:rPr>
              <a:t>(and</a:t>
            </a:r>
            <a:r>
              <a:rPr dirty="0" sz="1100" spc="-1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spc="-25" b="0">
                <a:solidFill>
                  <a:srgbClr val="000000"/>
                </a:solidFill>
                <a:latin typeface="Tahoma"/>
                <a:cs typeface="Tahoma"/>
              </a:rPr>
              <a:t>OTs</a:t>
            </a:r>
            <a:r>
              <a:rPr dirty="0" sz="1100" spc="-10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100" spc="-20" b="0">
                <a:solidFill>
                  <a:srgbClr val="000000"/>
                </a:solidFill>
                <a:latin typeface="Tahoma"/>
                <a:cs typeface="Tahoma"/>
              </a:rPr>
              <a:t>too!)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1200" spc="-10">
                <a:solidFill>
                  <a:srgbClr val="FFFFFF"/>
                </a:solidFill>
                <a:latin typeface="Tahoma"/>
                <a:cs typeface="Tahoma"/>
              </a:rPr>
              <a:t>Disclosures</a:t>
            </a:r>
            <a:endParaRPr sz="12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215"/>
              </a:spcBef>
            </a:pPr>
            <a:r>
              <a:rPr dirty="0" sz="1100" spc="-10" b="0">
                <a:solidFill>
                  <a:srgbClr val="FFFFFF"/>
                </a:solidFill>
                <a:latin typeface="Tahoma"/>
                <a:cs typeface="Tahoma"/>
              </a:rPr>
              <a:t>Financial:</a:t>
            </a:r>
            <a:r>
              <a:rPr dirty="0" sz="1100" spc="-8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20" b="0">
                <a:solidFill>
                  <a:srgbClr val="FFFFFF"/>
                </a:solidFill>
                <a:latin typeface="Tahoma"/>
                <a:cs typeface="Tahoma"/>
              </a:rPr>
              <a:t>None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100">
              <a:latin typeface="Tahoma"/>
              <a:cs typeface="Tahoma"/>
            </a:endParaRPr>
          </a:p>
          <a:p>
            <a:pPr marL="85090">
              <a:lnSpc>
                <a:spcPct val="100000"/>
              </a:lnSpc>
              <a:spcBef>
                <a:spcPts val="5"/>
              </a:spcBef>
            </a:pPr>
            <a:r>
              <a:rPr dirty="0" sz="1100" b="0">
                <a:solidFill>
                  <a:srgbClr val="FFFFFF"/>
                </a:solidFill>
                <a:latin typeface="Tahoma"/>
                <a:cs typeface="Tahoma"/>
              </a:rPr>
              <a:t>Non-ﬁnancial:</a:t>
            </a:r>
            <a:r>
              <a:rPr dirty="0" sz="1100" spc="-13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20" b="0">
                <a:solidFill>
                  <a:srgbClr val="FFFFFF"/>
                </a:solidFill>
                <a:latin typeface="Tahoma"/>
                <a:cs typeface="Tahoma"/>
              </a:rPr>
              <a:t>None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73150" y="1689449"/>
            <a:ext cx="6762750" cy="643890"/>
            <a:chOff x="1373150" y="1689449"/>
            <a:chExt cx="6762750" cy="643890"/>
          </a:xfrm>
        </p:grpSpPr>
        <p:sp>
          <p:nvSpPr>
            <p:cNvPr id="3" name="object 3" descr=""/>
            <p:cNvSpPr/>
            <p:nvPr/>
          </p:nvSpPr>
          <p:spPr>
            <a:xfrm>
              <a:off x="3690404" y="1689449"/>
              <a:ext cx="4445635" cy="643890"/>
            </a:xfrm>
            <a:custGeom>
              <a:avLst/>
              <a:gdLst/>
              <a:ahLst/>
              <a:cxnLst/>
              <a:rect l="l" t="t" r="r" b="b"/>
              <a:pathLst>
                <a:path w="4445634" h="643889">
                  <a:moveTo>
                    <a:pt x="0" y="643499"/>
                  </a:moveTo>
                  <a:lnTo>
                    <a:pt x="4445137" y="643499"/>
                  </a:lnTo>
                  <a:lnTo>
                    <a:pt x="4445137" y="0"/>
                  </a:lnTo>
                  <a:lnTo>
                    <a:pt x="0" y="0"/>
                  </a:lnTo>
                  <a:lnTo>
                    <a:pt x="0" y="6434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373149" y="1689455"/>
              <a:ext cx="2844165" cy="643890"/>
            </a:xfrm>
            <a:custGeom>
              <a:avLst/>
              <a:gdLst/>
              <a:ahLst/>
              <a:cxnLst/>
              <a:rect l="l" t="t" r="r" b="b"/>
              <a:pathLst>
                <a:path w="2844165" h="643889">
                  <a:moveTo>
                    <a:pt x="2843619" y="321678"/>
                  </a:moveTo>
                  <a:lnTo>
                    <a:pt x="2475103" y="0"/>
                  </a:lnTo>
                  <a:lnTo>
                    <a:pt x="1001001" y="0"/>
                  </a:lnTo>
                  <a:lnTo>
                    <a:pt x="0" y="12"/>
                  </a:lnTo>
                  <a:lnTo>
                    <a:pt x="0" y="642620"/>
                  </a:lnTo>
                  <a:lnTo>
                    <a:pt x="1001001" y="642620"/>
                  </a:lnTo>
                  <a:lnTo>
                    <a:pt x="1001001" y="643356"/>
                  </a:lnTo>
                  <a:lnTo>
                    <a:pt x="2475103" y="643356"/>
                  </a:lnTo>
                  <a:lnTo>
                    <a:pt x="2843619" y="321678"/>
                  </a:lnTo>
                  <a:close/>
                </a:path>
              </a:pathLst>
            </a:custGeom>
            <a:solidFill>
              <a:srgbClr val="A7291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731450" y="1845809"/>
            <a:ext cx="180403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35" b="1">
                <a:solidFill>
                  <a:srgbClr val="FFFFFF"/>
                </a:solidFill>
                <a:latin typeface="Book Antiqua"/>
                <a:cs typeface="Book Antiqua"/>
              </a:rPr>
              <a:t>Mental</a:t>
            </a:r>
            <a:r>
              <a:rPr dirty="0" sz="17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700" spc="-130" b="1">
                <a:solidFill>
                  <a:srgbClr val="FFFFFF"/>
                </a:solidFill>
                <a:latin typeface="Book Antiqua"/>
                <a:cs typeface="Book Antiqua"/>
              </a:rPr>
              <a:t>Fatigue</a:t>
            </a:r>
            <a:r>
              <a:rPr dirty="0" sz="17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700" spc="-100" b="1">
                <a:solidFill>
                  <a:srgbClr val="FFFFFF"/>
                </a:solidFill>
                <a:latin typeface="Book Antiqua"/>
                <a:cs typeface="Book Antiqua"/>
              </a:rPr>
              <a:t>Scale</a:t>
            </a:r>
            <a:endParaRPr sz="1700">
              <a:latin typeface="Book Antiqua"/>
              <a:cs typeface="Book Antiqu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690404" y="1684884"/>
            <a:ext cx="4445635" cy="59690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880744" indent="-313055">
              <a:lnSpc>
                <a:spcPct val="100000"/>
              </a:lnSpc>
              <a:spcBef>
                <a:spcPts val="280"/>
              </a:spcBef>
              <a:buFont typeface="Arial"/>
              <a:buChar char="●"/>
              <a:tabLst>
                <a:tab pos="880744" algn="l"/>
              </a:tabLst>
            </a:pPr>
            <a:r>
              <a:rPr dirty="0" sz="1100" spc="-100" b="1">
                <a:solidFill>
                  <a:srgbClr val="A7291E"/>
                </a:solidFill>
                <a:latin typeface="Book Antiqua"/>
                <a:cs typeface="Book Antiqua"/>
              </a:rPr>
              <a:t>“Brain</a:t>
            </a:r>
            <a:r>
              <a:rPr dirty="0" sz="1100" spc="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10" b="1">
                <a:solidFill>
                  <a:srgbClr val="A7291E"/>
                </a:solidFill>
                <a:latin typeface="Book Antiqua"/>
                <a:cs typeface="Book Antiqua"/>
              </a:rPr>
              <a:t>fog”</a:t>
            </a:r>
            <a:r>
              <a:rPr dirty="0" sz="11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" b="1">
                <a:solidFill>
                  <a:srgbClr val="A7291E"/>
                </a:solidFill>
                <a:latin typeface="Book Antiqua"/>
                <a:cs typeface="Book Antiqua"/>
              </a:rPr>
              <a:t>populations</a:t>
            </a:r>
            <a:endParaRPr sz="1100">
              <a:latin typeface="Book Antiqua"/>
              <a:cs typeface="Book Antiqua"/>
            </a:endParaRPr>
          </a:p>
          <a:p>
            <a:pPr marL="880744" indent="-313055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880744" algn="l"/>
              </a:tabLst>
            </a:pPr>
            <a:r>
              <a:rPr dirty="0" sz="1100" spc="-85" b="1">
                <a:solidFill>
                  <a:srgbClr val="A7291E"/>
                </a:solidFill>
                <a:latin typeface="Book Antiqua"/>
                <a:cs typeface="Book Antiqua"/>
              </a:rPr>
              <a:t>Adult</a:t>
            </a:r>
            <a:r>
              <a:rPr dirty="0" sz="1100" spc="2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5" b="1">
                <a:solidFill>
                  <a:srgbClr val="A7291E"/>
                </a:solidFill>
                <a:latin typeface="Book Antiqua"/>
                <a:cs typeface="Book Antiqua"/>
              </a:rPr>
              <a:t>focused-</a:t>
            </a:r>
            <a:r>
              <a:rPr dirty="0" sz="1100" spc="-85" b="1">
                <a:solidFill>
                  <a:srgbClr val="A7291E"/>
                </a:solidFill>
                <a:latin typeface="Book Antiqua"/>
                <a:cs typeface="Book Antiqua"/>
              </a:rPr>
              <a:t>several</a:t>
            </a:r>
            <a:r>
              <a:rPr dirty="0" sz="1100" spc="2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0" b="1">
                <a:solidFill>
                  <a:srgbClr val="A7291E"/>
                </a:solidFill>
                <a:latin typeface="Book Antiqua"/>
                <a:cs typeface="Book Antiqua"/>
              </a:rPr>
              <a:t>areas</a:t>
            </a:r>
            <a:r>
              <a:rPr dirty="0" sz="1100" spc="2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0" b="1">
                <a:solidFill>
                  <a:srgbClr val="A7291E"/>
                </a:solidFill>
                <a:latin typeface="Book Antiqua"/>
                <a:cs typeface="Book Antiqua"/>
              </a:rPr>
              <a:t>of</a:t>
            </a:r>
            <a:r>
              <a:rPr dirty="0" sz="1100" spc="2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" b="1">
                <a:solidFill>
                  <a:srgbClr val="A7291E"/>
                </a:solidFill>
                <a:latin typeface="Book Antiqua"/>
                <a:cs typeface="Book Antiqua"/>
              </a:rPr>
              <a:t>fatigue</a:t>
            </a:r>
            <a:endParaRPr sz="1100">
              <a:latin typeface="Book Antiqua"/>
              <a:cs typeface="Book Antiqua"/>
            </a:endParaRPr>
          </a:p>
          <a:p>
            <a:pPr marL="880744" indent="-313055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880744" algn="l"/>
              </a:tabLst>
            </a:pPr>
            <a:r>
              <a:rPr dirty="0" sz="1100" spc="-80" b="1">
                <a:solidFill>
                  <a:srgbClr val="A7291E"/>
                </a:solidFill>
                <a:latin typeface="Book Antiqua"/>
                <a:cs typeface="Book Antiqua"/>
              </a:rPr>
              <a:t>Cutoff</a:t>
            </a:r>
            <a:r>
              <a:rPr dirty="0" sz="1100" spc="3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" b="1">
                <a:solidFill>
                  <a:srgbClr val="A7291E"/>
                </a:solidFill>
                <a:latin typeface="Book Antiqua"/>
                <a:cs typeface="Book Antiqua"/>
              </a:rPr>
              <a:t>scores</a:t>
            </a:r>
            <a:endParaRPr sz="1100">
              <a:latin typeface="Book Antiqua"/>
              <a:cs typeface="Book Antiqu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373126" y="3222000"/>
            <a:ext cx="6762750" cy="643890"/>
            <a:chOff x="1373126" y="3222000"/>
            <a:chExt cx="6762750" cy="643890"/>
          </a:xfrm>
        </p:grpSpPr>
        <p:sp>
          <p:nvSpPr>
            <p:cNvPr id="8" name="object 8" descr=""/>
            <p:cNvSpPr/>
            <p:nvPr/>
          </p:nvSpPr>
          <p:spPr>
            <a:xfrm>
              <a:off x="3635847" y="3222000"/>
              <a:ext cx="4500245" cy="643890"/>
            </a:xfrm>
            <a:custGeom>
              <a:avLst/>
              <a:gdLst/>
              <a:ahLst/>
              <a:cxnLst/>
              <a:rect l="l" t="t" r="r" b="b"/>
              <a:pathLst>
                <a:path w="4500245" h="643889">
                  <a:moveTo>
                    <a:pt x="0" y="643499"/>
                  </a:moveTo>
                  <a:lnTo>
                    <a:pt x="4499702" y="643499"/>
                  </a:lnTo>
                  <a:lnTo>
                    <a:pt x="4499702" y="0"/>
                  </a:lnTo>
                  <a:lnTo>
                    <a:pt x="0" y="0"/>
                  </a:lnTo>
                  <a:lnTo>
                    <a:pt x="0" y="6434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73124" y="3222002"/>
              <a:ext cx="2844165" cy="643890"/>
            </a:xfrm>
            <a:custGeom>
              <a:avLst/>
              <a:gdLst/>
              <a:ahLst/>
              <a:cxnLst/>
              <a:rect l="l" t="t" r="r" b="b"/>
              <a:pathLst>
                <a:path w="2844165" h="643889">
                  <a:moveTo>
                    <a:pt x="2843657" y="321678"/>
                  </a:moveTo>
                  <a:lnTo>
                    <a:pt x="2475128" y="0"/>
                  </a:lnTo>
                  <a:lnTo>
                    <a:pt x="1001039" y="0"/>
                  </a:lnTo>
                  <a:lnTo>
                    <a:pt x="1001039" y="889"/>
                  </a:lnTo>
                  <a:lnTo>
                    <a:pt x="0" y="889"/>
                  </a:lnTo>
                  <a:lnTo>
                    <a:pt x="0" y="643496"/>
                  </a:lnTo>
                  <a:lnTo>
                    <a:pt x="2262721" y="643496"/>
                  </a:lnTo>
                  <a:lnTo>
                    <a:pt x="2262721" y="643356"/>
                  </a:lnTo>
                  <a:lnTo>
                    <a:pt x="2475128" y="643356"/>
                  </a:lnTo>
                  <a:lnTo>
                    <a:pt x="2843657" y="321678"/>
                  </a:lnTo>
                  <a:close/>
                </a:path>
              </a:pathLst>
            </a:custGeom>
            <a:solidFill>
              <a:srgbClr val="A7291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551415" y="3211164"/>
            <a:ext cx="21640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0" b="1">
                <a:solidFill>
                  <a:srgbClr val="FFFFFF"/>
                </a:solidFill>
                <a:latin typeface="Book Antiqua"/>
                <a:cs typeface="Book Antiqua"/>
              </a:rPr>
              <a:t>Eating</a:t>
            </a:r>
            <a:r>
              <a:rPr dirty="0" sz="1800" spc="1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65" b="1">
                <a:solidFill>
                  <a:srgbClr val="FFFFFF"/>
                </a:solidFill>
                <a:latin typeface="Book Antiqua"/>
                <a:cs typeface="Book Antiqua"/>
              </a:rPr>
              <a:t>Assessment</a:t>
            </a:r>
            <a:r>
              <a:rPr dirty="0" sz="1800" spc="2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114" b="1">
                <a:solidFill>
                  <a:srgbClr val="FFFFFF"/>
                </a:solidFill>
                <a:latin typeface="Book Antiqua"/>
                <a:cs typeface="Book Antiqua"/>
              </a:rPr>
              <a:t>Tool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17782" y="3525489"/>
            <a:ext cx="831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25" b="1">
                <a:solidFill>
                  <a:srgbClr val="FFFFFF"/>
                </a:solidFill>
                <a:latin typeface="Book Antiqua"/>
                <a:cs typeface="Book Antiqua"/>
              </a:rPr>
              <a:t>(EAT-</a:t>
            </a:r>
            <a:r>
              <a:rPr dirty="0" sz="1800" spc="-114" b="1">
                <a:solidFill>
                  <a:srgbClr val="FFFFFF"/>
                </a:solidFill>
                <a:latin typeface="Book Antiqua"/>
                <a:cs typeface="Book Antiqua"/>
              </a:rPr>
              <a:t>10)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245855" y="3217427"/>
            <a:ext cx="2325370" cy="59690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280"/>
              </a:spcBef>
              <a:buFont typeface="Arial"/>
              <a:buChar char="●"/>
              <a:tabLst>
                <a:tab pos="325120" algn="l"/>
              </a:tabLst>
            </a:pPr>
            <a:r>
              <a:rPr dirty="0" sz="1100" spc="-105" b="1">
                <a:solidFill>
                  <a:srgbClr val="A7291E"/>
                </a:solidFill>
                <a:latin typeface="Book Antiqua"/>
                <a:cs typeface="Book Antiqua"/>
              </a:rPr>
              <a:t>Dysphagia;</a:t>
            </a:r>
            <a:r>
              <a:rPr dirty="0" sz="1100" spc="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85" b="1">
                <a:solidFill>
                  <a:srgbClr val="A7291E"/>
                </a:solidFill>
                <a:latin typeface="Book Antiqua"/>
                <a:cs typeface="Book Antiqua"/>
              </a:rPr>
              <a:t>adult</a:t>
            </a:r>
            <a:r>
              <a:rPr dirty="0" sz="1100" spc="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" b="1">
                <a:solidFill>
                  <a:srgbClr val="A7291E"/>
                </a:solidFill>
                <a:latin typeface="Book Antiqua"/>
                <a:cs typeface="Book Antiqua"/>
              </a:rPr>
              <a:t>focused</a:t>
            </a:r>
            <a:endParaRPr sz="1100">
              <a:latin typeface="Book Antiqua"/>
              <a:cs typeface="Book Antiqua"/>
            </a:endParaRPr>
          </a:p>
          <a:p>
            <a:pPr marL="325120" indent="-312420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325120" algn="l"/>
              </a:tabLst>
            </a:pPr>
            <a:r>
              <a:rPr dirty="0" sz="1100" spc="-80" b="1">
                <a:solidFill>
                  <a:srgbClr val="A7291E"/>
                </a:solidFill>
                <a:latin typeface="Book Antiqua"/>
                <a:cs typeface="Book Antiqua"/>
              </a:rPr>
              <a:t>Cutoff</a:t>
            </a:r>
            <a:r>
              <a:rPr dirty="0" sz="1100" spc="3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" b="1">
                <a:solidFill>
                  <a:srgbClr val="A7291E"/>
                </a:solidFill>
                <a:latin typeface="Book Antiqua"/>
                <a:cs typeface="Book Antiqua"/>
              </a:rPr>
              <a:t>scores</a:t>
            </a:r>
            <a:endParaRPr sz="1100">
              <a:latin typeface="Book Antiqua"/>
              <a:cs typeface="Book Antiqua"/>
            </a:endParaRPr>
          </a:p>
          <a:p>
            <a:pPr marL="325120" indent="-312420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325120" algn="l"/>
              </a:tabLst>
            </a:pPr>
            <a:r>
              <a:rPr dirty="0" sz="1100" spc="-90" b="1">
                <a:solidFill>
                  <a:srgbClr val="A7291E"/>
                </a:solidFill>
                <a:latin typeface="Book Antiqua"/>
                <a:cs typeface="Book Antiqua"/>
              </a:rPr>
              <a:t>Can</a:t>
            </a:r>
            <a:r>
              <a:rPr dirty="0" sz="11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10" b="1">
                <a:solidFill>
                  <a:srgbClr val="A7291E"/>
                </a:solidFill>
                <a:latin typeface="Book Antiqua"/>
                <a:cs typeface="Book Antiqua"/>
              </a:rPr>
              <a:t>be</a:t>
            </a:r>
            <a:r>
              <a:rPr dirty="0" sz="11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25" b="1">
                <a:solidFill>
                  <a:srgbClr val="A7291E"/>
                </a:solidFill>
                <a:latin typeface="Book Antiqua"/>
                <a:cs typeface="Book Antiqua"/>
              </a:rPr>
              <a:t>used</a:t>
            </a:r>
            <a:r>
              <a:rPr dirty="0" sz="11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85" b="1">
                <a:solidFill>
                  <a:srgbClr val="A7291E"/>
                </a:solidFill>
                <a:latin typeface="Book Antiqua"/>
                <a:cs typeface="Book Antiqua"/>
              </a:rPr>
              <a:t>across</a:t>
            </a:r>
            <a:r>
              <a:rPr dirty="0" sz="11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85" b="1">
                <a:solidFill>
                  <a:srgbClr val="A7291E"/>
                </a:solidFill>
                <a:latin typeface="Book Antiqua"/>
                <a:cs typeface="Book Antiqua"/>
              </a:rPr>
              <a:t>multiple</a:t>
            </a:r>
            <a:r>
              <a:rPr dirty="0" sz="11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65" b="1">
                <a:solidFill>
                  <a:srgbClr val="A7291E"/>
                </a:solidFill>
                <a:latin typeface="Book Antiqua"/>
                <a:cs typeface="Book Antiqua"/>
              </a:rPr>
              <a:t>settings</a:t>
            </a:r>
            <a:endParaRPr sz="1100">
              <a:latin typeface="Book Antiqua"/>
              <a:cs typeface="Book Antiqua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372971" y="923175"/>
            <a:ext cx="6762750" cy="643890"/>
          </a:xfrm>
          <a:custGeom>
            <a:avLst/>
            <a:gdLst/>
            <a:ahLst/>
            <a:cxnLst/>
            <a:rect l="l" t="t" r="r" b="b"/>
            <a:pathLst>
              <a:path w="6762750" h="643890">
                <a:moveTo>
                  <a:pt x="6762470" y="0"/>
                </a:moveTo>
                <a:lnTo>
                  <a:pt x="2523718" y="0"/>
                </a:lnTo>
                <a:lnTo>
                  <a:pt x="1855393" y="0"/>
                </a:lnTo>
                <a:lnTo>
                  <a:pt x="1066304" y="0"/>
                </a:lnTo>
                <a:lnTo>
                  <a:pt x="0" y="12"/>
                </a:lnTo>
                <a:lnTo>
                  <a:pt x="0" y="642607"/>
                </a:lnTo>
                <a:lnTo>
                  <a:pt x="1066304" y="642607"/>
                </a:lnTo>
                <a:lnTo>
                  <a:pt x="1066304" y="643356"/>
                </a:lnTo>
                <a:lnTo>
                  <a:pt x="1855393" y="643356"/>
                </a:lnTo>
                <a:lnTo>
                  <a:pt x="1855393" y="643509"/>
                </a:lnTo>
                <a:lnTo>
                  <a:pt x="6762470" y="643509"/>
                </a:lnTo>
                <a:lnTo>
                  <a:pt x="6762470" y="0"/>
                </a:lnTo>
                <a:close/>
              </a:path>
            </a:pathLst>
          </a:custGeom>
          <a:solidFill>
            <a:srgbClr val="E6B8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667514" y="1079534"/>
            <a:ext cx="2056764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30" b="1">
                <a:latin typeface="Book Antiqua"/>
                <a:cs typeface="Book Antiqua"/>
              </a:rPr>
              <a:t>Communication</a:t>
            </a:r>
            <a:r>
              <a:rPr dirty="0" sz="1700" spc="20" b="1">
                <a:latin typeface="Book Antiqua"/>
                <a:cs typeface="Book Antiqua"/>
              </a:rPr>
              <a:t> </a:t>
            </a:r>
            <a:r>
              <a:rPr dirty="0" sz="1700" spc="-85" b="1">
                <a:latin typeface="Book Antiqua"/>
                <a:cs typeface="Book Antiqua"/>
              </a:rPr>
              <a:t>Matrix</a:t>
            </a:r>
            <a:endParaRPr sz="1700">
              <a:latin typeface="Book Antiqua"/>
              <a:cs typeface="Book Antiqua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4074940" y="924357"/>
            <a:ext cx="3814445" cy="642620"/>
          </a:xfrm>
          <a:custGeom>
            <a:avLst/>
            <a:gdLst/>
            <a:ahLst/>
            <a:cxnLst/>
            <a:rect l="l" t="t" r="r" b="b"/>
            <a:pathLst>
              <a:path w="3814445" h="642619">
                <a:moveTo>
                  <a:pt x="3814129" y="642299"/>
                </a:moveTo>
                <a:lnTo>
                  <a:pt x="0" y="642299"/>
                </a:lnTo>
                <a:lnTo>
                  <a:pt x="0" y="0"/>
                </a:lnTo>
                <a:lnTo>
                  <a:pt x="3814129" y="0"/>
                </a:lnTo>
                <a:lnTo>
                  <a:pt x="3814129" y="642299"/>
                </a:lnTo>
                <a:close/>
              </a:path>
            </a:pathLst>
          </a:custGeom>
          <a:solidFill>
            <a:srgbClr val="E6B8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4292245" y="918609"/>
            <a:ext cx="2798445" cy="59690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280"/>
              </a:spcBef>
              <a:buFont typeface="Arial"/>
              <a:buChar char="●"/>
              <a:tabLst>
                <a:tab pos="325120" algn="l"/>
              </a:tabLst>
            </a:pPr>
            <a:r>
              <a:rPr dirty="0" sz="1100" spc="-65" b="1">
                <a:latin typeface="Book Antiqua"/>
                <a:cs typeface="Book Antiqua"/>
              </a:rPr>
              <a:t>Pediatric</a:t>
            </a:r>
            <a:r>
              <a:rPr dirty="0" sz="1100" b="1">
                <a:latin typeface="Book Antiqua"/>
                <a:cs typeface="Book Antiqua"/>
              </a:rPr>
              <a:t> </a:t>
            </a:r>
            <a:r>
              <a:rPr dirty="0" sz="1100" spc="-35" b="1">
                <a:latin typeface="Book Antiqua"/>
                <a:cs typeface="Book Antiqua"/>
              </a:rPr>
              <a:t>or</a:t>
            </a:r>
            <a:r>
              <a:rPr dirty="0" sz="1100" b="1">
                <a:latin typeface="Book Antiqua"/>
                <a:cs typeface="Book Antiqua"/>
              </a:rPr>
              <a:t> </a:t>
            </a:r>
            <a:r>
              <a:rPr dirty="0" sz="1100" spc="-100" b="1">
                <a:latin typeface="Book Antiqua"/>
                <a:cs typeface="Book Antiqua"/>
              </a:rPr>
              <a:t>very</a:t>
            </a:r>
            <a:r>
              <a:rPr dirty="0" sz="1100" spc="5" b="1">
                <a:latin typeface="Book Antiqua"/>
                <a:cs typeface="Book Antiqua"/>
              </a:rPr>
              <a:t> </a:t>
            </a:r>
            <a:r>
              <a:rPr dirty="0" sz="1100" spc="-110" b="1">
                <a:latin typeface="Book Antiqua"/>
                <a:cs typeface="Book Antiqua"/>
              </a:rPr>
              <a:t>involved</a:t>
            </a:r>
            <a:r>
              <a:rPr dirty="0" sz="1100" b="1">
                <a:latin typeface="Book Antiqua"/>
                <a:cs typeface="Book Antiqua"/>
              </a:rPr>
              <a:t> </a:t>
            </a:r>
            <a:r>
              <a:rPr dirty="0" sz="1100" spc="-10" b="1">
                <a:latin typeface="Book Antiqua"/>
                <a:cs typeface="Book Antiqua"/>
              </a:rPr>
              <a:t>diagnoses</a:t>
            </a:r>
            <a:endParaRPr sz="1100">
              <a:latin typeface="Book Antiqua"/>
              <a:cs typeface="Book Antiqua"/>
            </a:endParaRPr>
          </a:p>
          <a:p>
            <a:pPr marL="325120" indent="-312420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325120" algn="l"/>
              </a:tabLst>
            </a:pPr>
            <a:r>
              <a:rPr dirty="0" sz="1100" spc="-105" b="1">
                <a:latin typeface="Book Antiqua"/>
                <a:cs typeface="Book Antiqua"/>
              </a:rPr>
              <a:t>Measures</a:t>
            </a:r>
            <a:r>
              <a:rPr dirty="0" sz="1100" spc="10" b="1">
                <a:latin typeface="Book Antiqua"/>
                <a:cs typeface="Book Antiqua"/>
              </a:rPr>
              <a:t> </a:t>
            </a:r>
            <a:r>
              <a:rPr dirty="0" sz="1100" spc="-90" b="1">
                <a:latin typeface="Book Antiqua"/>
                <a:cs typeface="Book Antiqua"/>
              </a:rPr>
              <a:t>early</a:t>
            </a:r>
            <a:r>
              <a:rPr dirty="0" sz="1100" spc="15" b="1">
                <a:latin typeface="Book Antiqua"/>
                <a:cs typeface="Book Antiqua"/>
              </a:rPr>
              <a:t> </a:t>
            </a:r>
            <a:r>
              <a:rPr dirty="0" sz="1100" spc="-100" b="1">
                <a:latin typeface="Book Antiqua"/>
                <a:cs typeface="Book Antiqua"/>
              </a:rPr>
              <a:t>stages</a:t>
            </a:r>
            <a:r>
              <a:rPr dirty="0" sz="1100" spc="10" b="1">
                <a:latin typeface="Book Antiqua"/>
                <a:cs typeface="Book Antiqua"/>
              </a:rPr>
              <a:t> </a:t>
            </a:r>
            <a:r>
              <a:rPr dirty="0" sz="1100" spc="-90" b="1">
                <a:latin typeface="Book Antiqua"/>
                <a:cs typeface="Book Antiqua"/>
              </a:rPr>
              <a:t>of</a:t>
            </a:r>
            <a:r>
              <a:rPr dirty="0" sz="1100" spc="15" b="1">
                <a:latin typeface="Book Antiqua"/>
                <a:cs typeface="Book Antiqua"/>
              </a:rPr>
              <a:t> </a:t>
            </a:r>
            <a:r>
              <a:rPr dirty="0" sz="1100" spc="-10" b="1">
                <a:latin typeface="Book Antiqua"/>
                <a:cs typeface="Book Antiqua"/>
              </a:rPr>
              <a:t>communication</a:t>
            </a:r>
            <a:endParaRPr sz="1100">
              <a:latin typeface="Book Antiqua"/>
              <a:cs typeface="Book Antiqua"/>
            </a:endParaRPr>
          </a:p>
          <a:p>
            <a:pPr marL="325120" indent="-312420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325120" algn="l"/>
              </a:tabLst>
            </a:pPr>
            <a:r>
              <a:rPr dirty="0" sz="1100" spc="-90" b="1">
                <a:latin typeface="Book Antiqua"/>
                <a:cs typeface="Book Antiqua"/>
              </a:rPr>
              <a:t>Can</a:t>
            </a:r>
            <a:r>
              <a:rPr dirty="0" sz="1100" spc="-10" b="1">
                <a:latin typeface="Book Antiqua"/>
                <a:cs typeface="Book Antiqua"/>
              </a:rPr>
              <a:t> </a:t>
            </a:r>
            <a:r>
              <a:rPr dirty="0" sz="1100" spc="-110" b="1">
                <a:latin typeface="Book Antiqua"/>
                <a:cs typeface="Book Antiqua"/>
              </a:rPr>
              <a:t>be</a:t>
            </a:r>
            <a:r>
              <a:rPr dirty="0" sz="1100" spc="-5" b="1">
                <a:latin typeface="Book Antiqua"/>
                <a:cs typeface="Book Antiqua"/>
              </a:rPr>
              <a:t> </a:t>
            </a:r>
            <a:r>
              <a:rPr dirty="0" sz="1100" spc="-125" b="1">
                <a:latin typeface="Book Antiqua"/>
                <a:cs typeface="Book Antiqua"/>
              </a:rPr>
              <a:t>used</a:t>
            </a:r>
            <a:r>
              <a:rPr dirty="0" sz="1100" spc="-5" b="1">
                <a:latin typeface="Book Antiqua"/>
                <a:cs typeface="Book Antiqua"/>
              </a:rPr>
              <a:t> </a:t>
            </a:r>
            <a:r>
              <a:rPr dirty="0" sz="1100" spc="-20" b="1">
                <a:latin typeface="Book Antiqua"/>
                <a:cs typeface="Book Antiqua"/>
              </a:rPr>
              <a:t>to</a:t>
            </a:r>
            <a:r>
              <a:rPr dirty="0" sz="1100" spc="-5" b="1">
                <a:latin typeface="Book Antiqua"/>
                <a:cs typeface="Book Antiqua"/>
              </a:rPr>
              <a:t> </a:t>
            </a:r>
            <a:r>
              <a:rPr dirty="0" sz="1100" spc="-80" b="1">
                <a:latin typeface="Book Antiqua"/>
                <a:cs typeface="Book Antiqua"/>
              </a:rPr>
              <a:t>educate</a:t>
            </a:r>
            <a:r>
              <a:rPr dirty="0" sz="1100" spc="-5" b="1">
                <a:latin typeface="Book Antiqua"/>
                <a:cs typeface="Book Antiqua"/>
              </a:rPr>
              <a:t> </a:t>
            </a:r>
            <a:r>
              <a:rPr dirty="0" sz="1100" spc="-95" b="1">
                <a:latin typeface="Book Antiqua"/>
                <a:cs typeface="Book Antiqua"/>
              </a:rPr>
              <a:t>families</a:t>
            </a:r>
            <a:r>
              <a:rPr dirty="0" sz="1100" spc="-5" b="1">
                <a:latin typeface="Book Antiqua"/>
                <a:cs typeface="Book Antiqua"/>
              </a:rPr>
              <a:t> </a:t>
            </a:r>
            <a:r>
              <a:rPr dirty="0" sz="1100" spc="-110" b="1">
                <a:latin typeface="Book Antiqua"/>
                <a:cs typeface="Book Antiqua"/>
              </a:rPr>
              <a:t>and</a:t>
            </a:r>
            <a:r>
              <a:rPr dirty="0" sz="1100" spc="-5" b="1">
                <a:latin typeface="Book Antiqua"/>
                <a:cs typeface="Book Antiqua"/>
              </a:rPr>
              <a:t> </a:t>
            </a:r>
            <a:r>
              <a:rPr dirty="0" sz="1100" spc="-70" b="1">
                <a:latin typeface="Book Antiqua"/>
                <a:cs typeface="Book Antiqua"/>
              </a:rPr>
              <a:t>set</a:t>
            </a:r>
            <a:r>
              <a:rPr dirty="0" sz="1100" spc="-10" b="1">
                <a:latin typeface="Book Antiqua"/>
                <a:cs typeface="Book Antiqua"/>
              </a:rPr>
              <a:t> </a:t>
            </a:r>
            <a:r>
              <a:rPr dirty="0" sz="1100" spc="-70" b="1">
                <a:latin typeface="Book Antiqua"/>
                <a:cs typeface="Book Antiqua"/>
              </a:rPr>
              <a:t>goals</a:t>
            </a:r>
            <a:endParaRPr sz="1100">
              <a:latin typeface="Book Antiqua"/>
              <a:cs typeface="Book Antiqua"/>
            </a:endParaRPr>
          </a:p>
        </p:txBody>
      </p:sp>
      <p:sp>
        <p:nvSpPr>
          <p:cNvPr id="17" name="object 17" descr=""/>
          <p:cNvSpPr txBox="1"/>
          <p:nvPr/>
        </p:nvSpPr>
        <p:spPr>
          <a:xfrm rot="20940000">
            <a:off x="311152" y="369089"/>
            <a:ext cx="39074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45"/>
              </a:lnSpc>
            </a:pPr>
            <a:r>
              <a:rPr dirty="0" sz="1900" spc="-135" b="1">
                <a:latin typeface="Book Antiqua"/>
                <a:cs typeface="Book Antiqua"/>
              </a:rPr>
              <a:t>All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18" name="object 18" descr=""/>
          <p:cNvSpPr txBox="1"/>
          <p:nvPr/>
        </p:nvSpPr>
        <p:spPr>
          <a:xfrm rot="20940000">
            <a:off x="319768" y="652816"/>
            <a:ext cx="49409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50"/>
              </a:lnSpc>
            </a:pPr>
            <a:r>
              <a:rPr dirty="0" sz="1900" spc="-120" b="1">
                <a:latin typeface="Book Antiqua"/>
                <a:cs typeface="Book Antiqua"/>
              </a:rPr>
              <a:t>fre</a:t>
            </a:r>
            <a:r>
              <a:rPr dirty="0" baseline="1461" sz="2850" spc="-179" b="1">
                <a:latin typeface="Book Antiqua"/>
                <a:cs typeface="Book Antiqua"/>
              </a:rPr>
              <a:t>e!</a:t>
            </a:r>
            <a:endParaRPr baseline="1461" sz="2850">
              <a:latin typeface="Book Antiqua"/>
              <a:cs typeface="Book Antiqua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373126" y="156900"/>
            <a:ext cx="6762750" cy="643890"/>
            <a:chOff x="1373126" y="156900"/>
            <a:chExt cx="6762750" cy="643890"/>
          </a:xfrm>
        </p:grpSpPr>
        <p:sp>
          <p:nvSpPr>
            <p:cNvPr id="20" name="object 20" descr=""/>
            <p:cNvSpPr/>
            <p:nvPr/>
          </p:nvSpPr>
          <p:spPr>
            <a:xfrm>
              <a:off x="3635847" y="156900"/>
              <a:ext cx="4500245" cy="643890"/>
            </a:xfrm>
            <a:custGeom>
              <a:avLst/>
              <a:gdLst/>
              <a:ahLst/>
              <a:cxnLst/>
              <a:rect l="l" t="t" r="r" b="b"/>
              <a:pathLst>
                <a:path w="4500245" h="643890">
                  <a:moveTo>
                    <a:pt x="0" y="643499"/>
                  </a:moveTo>
                  <a:lnTo>
                    <a:pt x="4499702" y="643499"/>
                  </a:lnTo>
                  <a:lnTo>
                    <a:pt x="4499702" y="0"/>
                  </a:lnTo>
                  <a:lnTo>
                    <a:pt x="0" y="0"/>
                  </a:lnTo>
                  <a:lnTo>
                    <a:pt x="0" y="6434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373124" y="156908"/>
              <a:ext cx="2844165" cy="643890"/>
            </a:xfrm>
            <a:custGeom>
              <a:avLst/>
              <a:gdLst/>
              <a:ahLst/>
              <a:cxnLst/>
              <a:rect l="l" t="t" r="r" b="b"/>
              <a:pathLst>
                <a:path w="2844165" h="643890">
                  <a:moveTo>
                    <a:pt x="2843657" y="321678"/>
                  </a:moveTo>
                  <a:lnTo>
                    <a:pt x="2475128" y="0"/>
                  </a:lnTo>
                  <a:lnTo>
                    <a:pt x="1001039" y="0"/>
                  </a:lnTo>
                  <a:lnTo>
                    <a:pt x="1001039" y="889"/>
                  </a:lnTo>
                  <a:lnTo>
                    <a:pt x="0" y="889"/>
                  </a:lnTo>
                  <a:lnTo>
                    <a:pt x="0" y="643483"/>
                  </a:lnTo>
                  <a:lnTo>
                    <a:pt x="2262721" y="643483"/>
                  </a:lnTo>
                  <a:lnTo>
                    <a:pt x="2262721" y="643356"/>
                  </a:lnTo>
                  <a:lnTo>
                    <a:pt x="2475128" y="643356"/>
                  </a:lnTo>
                  <a:lnTo>
                    <a:pt x="2843657" y="321678"/>
                  </a:lnTo>
                  <a:close/>
                </a:path>
              </a:pathLst>
            </a:custGeom>
            <a:solidFill>
              <a:srgbClr val="A7291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749611" y="106059"/>
            <a:ext cx="1767205" cy="6540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1475" marR="5080" indent="-359410">
              <a:lnSpc>
                <a:spcPct val="114599"/>
              </a:lnSpc>
              <a:spcBef>
                <a:spcPts val="100"/>
              </a:spcBef>
            </a:pPr>
            <a:r>
              <a:rPr dirty="0" sz="1800" spc="-135">
                <a:solidFill>
                  <a:srgbClr val="FFFFFF"/>
                </a:solidFill>
              </a:rPr>
              <a:t>Executive</a:t>
            </a:r>
            <a:r>
              <a:rPr dirty="0" sz="1800" spc="45">
                <a:solidFill>
                  <a:srgbClr val="FFFFFF"/>
                </a:solidFill>
              </a:rPr>
              <a:t> </a:t>
            </a:r>
            <a:r>
              <a:rPr dirty="0" sz="1800" spc="-110">
                <a:solidFill>
                  <a:srgbClr val="FFFFFF"/>
                </a:solidFill>
              </a:rPr>
              <a:t>Function </a:t>
            </a:r>
            <a:r>
              <a:rPr dirty="0" sz="1800" spc="-45">
                <a:solidFill>
                  <a:srgbClr val="FFFFFF"/>
                </a:solidFill>
              </a:rPr>
              <a:t>Inventories</a:t>
            </a:r>
            <a:endParaRPr sz="1800"/>
          </a:p>
        </p:txBody>
      </p:sp>
      <p:sp>
        <p:nvSpPr>
          <p:cNvPr id="23" name="object 23" descr=""/>
          <p:cNvSpPr txBox="1"/>
          <p:nvPr/>
        </p:nvSpPr>
        <p:spPr>
          <a:xfrm>
            <a:off x="3635847" y="152326"/>
            <a:ext cx="4500245" cy="59690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935355" indent="-313055">
              <a:lnSpc>
                <a:spcPct val="100000"/>
              </a:lnSpc>
              <a:spcBef>
                <a:spcPts val="280"/>
              </a:spcBef>
              <a:buFont typeface="Arial"/>
              <a:buChar char="●"/>
              <a:tabLst>
                <a:tab pos="935355" algn="l"/>
              </a:tabLst>
            </a:pPr>
            <a:r>
              <a:rPr dirty="0" sz="1100" spc="-80" b="1">
                <a:solidFill>
                  <a:srgbClr val="A7291E"/>
                </a:solidFill>
                <a:latin typeface="Book Antiqua"/>
                <a:cs typeface="Book Antiqua"/>
              </a:rPr>
              <a:t>Child,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75" b="1">
                <a:solidFill>
                  <a:srgbClr val="A7291E"/>
                </a:solidFill>
                <a:latin typeface="Book Antiqua"/>
                <a:cs typeface="Book Antiqua"/>
              </a:rPr>
              <a:t>teen,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35" b="1">
                <a:solidFill>
                  <a:srgbClr val="A7291E"/>
                </a:solidFill>
                <a:latin typeface="Book Antiqua"/>
                <a:cs typeface="Book Antiqua"/>
              </a:rPr>
              <a:t>&amp;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85" b="1">
                <a:solidFill>
                  <a:srgbClr val="A7291E"/>
                </a:solidFill>
                <a:latin typeface="Book Antiqua"/>
                <a:cs typeface="Book Antiqua"/>
              </a:rPr>
              <a:t>adult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5" b="1">
                <a:solidFill>
                  <a:srgbClr val="A7291E"/>
                </a:solidFill>
                <a:latin typeface="Book Antiqua"/>
                <a:cs typeface="Book Antiqua"/>
              </a:rPr>
              <a:t>scales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50" b="1">
                <a:solidFill>
                  <a:srgbClr val="A7291E"/>
                </a:solidFill>
                <a:latin typeface="Book Antiqua"/>
                <a:cs typeface="Book Antiqua"/>
              </a:rPr>
              <a:t>(CHEXI,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45" b="1">
                <a:solidFill>
                  <a:srgbClr val="A7291E"/>
                </a:solidFill>
                <a:latin typeface="Book Antiqua"/>
                <a:cs typeface="Book Antiqua"/>
              </a:rPr>
              <a:t>TEXI,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35" b="1">
                <a:solidFill>
                  <a:srgbClr val="A7291E"/>
                </a:solidFill>
                <a:latin typeface="Book Antiqua"/>
                <a:cs typeface="Book Antiqua"/>
              </a:rPr>
              <a:t>&amp;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" b="1">
                <a:solidFill>
                  <a:srgbClr val="A7291E"/>
                </a:solidFill>
                <a:latin typeface="Book Antiqua"/>
                <a:cs typeface="Book Antiqua"/>
              </a:rPr>
              <a:t>ADEXI)</a:t>
            </a:r>
            <a:endParaRPr sz="1100">
              <a:latin typeface="Book Antiqua"/>
              <a:cs typeface="Book Antiqua"/>
            </a:endParaRPr>
          </a:p>
          <a:p>
            <a:pPr marL="935355" indent="-313055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935355" algn="l"/>
              </a:tabLst>
            </a:pPr>
            <a:r>
              <a:rPr dirty="0" sz="1100" spc="-70" b="1">
                <a:solidFill>
                  <a:srgbClr val="A7291E"/>
                </a:solidFill>
                <a:latin typeface="Book Antiqua"/>
                <a:cs typeface="Book Antiqua"/>
              </a:rPr>
              <a:t>A</a:t>
            </a:r>
            <a:r>
              <a:rPr dirty="0" sz="1100" spc="-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70" b="1">
                <a:solidFill>
                  <a:srgbClr val="A7291E"/>
                </a:solidFill>
                <a:latin typeface="Book Antiqua"/>
                <a:cs typeface="Book Antiqua"/>
              </a:rPr>
              <a:t>parent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35" b="1">
                <a:solidFill>
                  <a:srgbClr val="A7291E"/>
                </a:solidFill>
                <a:latin typeface="Book Antiqua"/>
                <a:cs typeface="Book Antiqua"/>
              </a:rPr>
              <a:t>or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65" b="1">
                <a:solidFill>
                  <a:srgbClr val="A7291E"/>
                </a:solidFill>
                <a:latin typeface="Book Antiqua"/>
                <a:cs typeface="Book Antiqua"/>
              </a:rPr>
              <a:t>care</a:t>
            </a:r>
            <a:r>
              <a:rPr dirty="0" sz="1100" spc="-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60" b="1">
                <a:solidFill>
                  <a:srgbClr val="A7291E"/>
                </a:solidFill>
                <a:latin typeface="Book Antiqua"/>
                <a:cs typeface="Book Antiqua"/>
              </a:rPr>
              <a:t>partner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80" b="1">
                <a:solidFill>
                  <a:srgbClr val="A7291E"/>
                </a:solidFill>
                <a:latin typeface="Book Antiqua"/>
                <a:cs typeface="Book Antiqua"/>
              </a:rPr>
              <a:t>can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85" b="1">
                <a:solidFill>
                  <a:srgbClr val="A7291E"/>
                </a:solidFill>
                <a:latin typeface="Book Antiqua"/>
                <a:cs typeface="Book Antiqua"/>
              </a:rPr>
              <a:t>fill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25" b="1">
                <a:solidFill>
                  <a:srgbClr val="A7291E"/>
                </a:solidFill>
                <a:latin typeface="Book Antiqua"/>
                <a:cs typeface="Book Antiqua"/>
              </a:rPr>
              <a:t>out</a:t>
            </a:r>
            <a:endParaRPr sz="1100">
              <a:latin typeface="Book Antiqua"/>
              <a:cs typeface="Book Antiqua"/>
            </a:endParaRPr>
          </a:p>
          <a:p>
            <a:pPr marL="935355" indent="-313055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935355" algn="l"/>
              </a:tabLst>
            </a:pPr>
            <a:r>
              <a:rPr dirty="0" sz="1100" spc="-100" b="1">
                <a:solidFill>
                  <a:srgbClr val="A7291E"/>
                </a:solidFill>
                <a:latin typeface="Book Antiqua"/>
                <a:cs typeface="Book Antiqua"/>
              </a:rPr>
              <a:t>No</a:t>
            </a:r>
            <a:r>
              <a:rPr dirty="0" sz="11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0" b="1">
                <a:solidFill>
                  <a:srgbClr val="A7291E"/>
                </a:solidFill>
                <a:latin typeface="Book Antiqua"/>
                <a:cs typeface="Book Antiqua"/>
              </a:rPr>
              <a:t>normed</a:t>
            </a:r>
            <a:r>
              <a:rPr dirty="0" sz="11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80" b="1">
                <a:solidFill>
                  <a:srgbClr val="A7291E"/>
                </a:solidFill>
                <a:latin typeface="Book Antiqua"/>
                <a:cs typeface="Book Antiqua"/>
              </a:rPr>
              <a:t>data</a:t>
            </a:r>
            <a:r>
              <a:rPr dirty="0" sz="11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25" b="1">
                <a:solidFill>
                  <a:srgbClr val="A7291E"/>
                </a:solidFill>
                <a:latin typeface="Book Antiqua"/>
                <a:cs typeface="Book Antiqua"/>
              </a:rPr>
              <a:t>yet</a:t>
            </a:r>
            <a:endParaRPr sz="1100">
              <a:latin typeface="Book Antiqua"/>
              <a:cs typeface="Book Antiqua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1372971" y="2455735"/>
            <a:ext cx="6762750" cy="643890"/>
          </a:xfrm>
          <a:custGeom>
            <a:avLst/>
            <a:gdLst/>
            <a:ahLst/>
            <a:cxnLst/>
            <a:rect l="l" t="t" r="r" b="b"/>
            <a:pathLst>
              <a:path w="6762750" h="643889">
                <a:moveTo>
                  <a:pt x="6762470" y="0"/>
                </a:moveTo>
                <a:lnTo>
                  <a:pt x="6762470" y="0"/>
                </a:lnTo>
                <a:lnTo>
                  <a:pt x="0" y="0"/>
                </a:lnTo>
                <a:lnTo>
                  <a:pt x="0" y="642607"/>
                </a:lnTo>
                <a:lnTo>
                  <a:pt x="1066304" y="642607"/>
                </a:lnTo>
                <a:lnTo>
                  <a:pt x="1066304" y="643356"/>
                </a:lnTo>
                <a:lnTo>
                  <a:pt x="1855393" y="643356"/>
                </a:lnTo>
                <a:lnTo>
                  <a:pt x="1855393" y="643496"/>
                </a:lnTo>
                <a:lnTo>
                  <a:pt x="6762470" y="643496"/>
                </a:lnTo>
                <a:lnTo>
                  <a:pt x="6762470" y="0"/>
                </a:lnTo>
                <a:close/>
              </a:path>
            </a:pathLst>
          </a:custGeom>
          <a:solidFill>
            <a:srgbClr val="E6B8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1591338" y="2612084"/>
            <a:ext cx="220916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25" b="1">
                <a:latin typeface="Book Antiqua"/>
                <a:cs typeface="Book Antiqua"/>
              </a:rPr>
              <a:t>Dysarthria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105" b="1">
                <a:latin typeface="Book Antiqua"/>
                <a:cs typeface="Book Antiqua"/>
              </a:rPr>
              <a:t>Impact</a:t>
            </a:r>
            <a:r>
              <a:rPr dirty="0" sz="1700" spc="-10" b="1">
                <a:latin typeface="Book Antiqua"/>
                <a:cs typeface="Book Antiqua"/>
              </a:rPr>
              <a:t> </a:t>
            </a:r>
            <a:r>
              <a:rPr dirty="0" sz="1700" spc="-105" b="1">
                <a:latin typeface="Book Antiqua"/>
                <a:cs typeface="Book Antiqua"/>
              </a:rPr>
              <a:t>Profile</a:t>
            </a:r>
            <a:endParaRPr sz="1700">
              <a:latin typeface="Book Antiqua"/>
              <a:cs typeface="Book Antiqua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4074940" y="2456907"/>
            <a:ext cx="3814445" cy="642620"/>
          </a:xfrm>
          <a:custGeom>
            <a:avLst/>
            <a:gdLst/>
            <a:ahLst/>
            <a:cxnLst/>
            <a:rect l="l" t="t" r="r" b="b"/>
            <a:pathLst>
              <a:path w="3814445" h="642619">
                <a:moveTo>
                  <a:pt x="3814129" y="642299"/>
                </a:moveTo>
                <a:lnTo>
                  <a:pt x="0" y="642299"/>
                </a:lnTo>
                <a:lnTo>
                  <a:pt x="0" y="0"/>
                </a:lnTo>
                <a:lnTo>
                  <a:pt x="3814129" y="0"/>
                </a:lnTo>
                <a:lnTo>
                  <a:pt x="3814129" y="642299"/>
                </a:lnTo>
                <a:close/>
              </a:path>
            </a:pathLst>
          </a:custGeom>
          <a:solidFill>
            <a:srgbClr val="E6B8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4292245" y="2451159"/>
            <a:ext cx="3510915" cy="59690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280"/>
              </a:spcBef>
              <a:buFont typeface="Arial"/>
              <a:buChar char="●"/>
              <a:tabLst>
                <a:tab pos="325120" algn="l"/>
              </a:tabLst>
            </a:pPr>
            <a:r>
              <a:rPr dirty="0" sz="1100" spc="-105" b="1">
                <a:latin typeface="Book Antiqua"/>
                <a:cs typeface="Book Antiqua"/>
              </a:rPr>
              <a:t>Measures</a:t>
            </a:r>
            <a:r>
              <a:rPr dirty="0" sz="1100" spc="10" b="1">
                <a:latin typeface="Book Antiqua"/>
                <a:cs typeface="Book Antiqua"/>
              </a:rPr>
              <a:t> </a:t>
            </a:r>
            <a:r>
              <a:rPr dirty="0" sz="1100" spc="-85" b="1">
                <a:latin typeface="Book Antiqua"/>
                <a:cs typeface="Book Antiqua"/>
              </a:rPr>
              <a:t>feeling,</a:t>
            </a:r>
            <a:r>
              <a:rPr dirty="0" sz="1100" spc="15" b="1">
                <a:latin typeface="Book Antiqua"/>
                <a:cs typeface="Book Antiqua"/>
              </a:rPr>
              <a:t> </a:t>
            </a:r>
            <a:r>
              <a:rPr dirty="0" sz="1100" spc="-70" b="1">
                <a:latin typeface="Book Antiqua"/>
                <a:cs typeface="Book Antiqua"/>
              </a:rPr>
              <a:t>acceptance,</a:t>
            </a:r>
            <a:r>
              <a:rPr dirty="0" sz="1100" spc="15" b="1">
                <a:latin typeface="Book Antiqua"/>
                <a:cs typeface="Book Antiqua"/>
              </a:rPr>
              <a:t> </a:t>
            </a:r>
            <a:r>
              <a:rPr dirty="0" sz="1100" spc="-85" b="1">
                <a:latin typeface="Book Antiqua"/>
                <a:cs typeface="Book Antiqua"/>
              </a:rPr>
              <a:t>communication</a:t>
            </a:r>
            <a:r>
              <a:rPr dirty="0" sz="1100" spc="15" b="1">
                <a:latin typeface="Book Antiqua"/>
                <a:cs typeface="Book Antiqua"/>
              </a:rPr>
              <a:t> </a:t>
            </a:r>
            <a:r>
              <a:rPr dirty="0" sz="1100" spc="-95" b="1">
                <a:latin typeface="Book Antiqua"/>
                <a:cs typeface="Book Antiqua"/>
              </a:rPr>
              <a:t>with</a:t>
            </a:r>
            <a:r>
              <a:rPr dirty="0" sz="1100" spc="15" b="1">
                <a:latin typeface="Book Antiqua"/>
                <a:cs typeface="Book Antiqua"/>
              </a:rPr>
              <a:t> </a:t>
            </a:r>
            <a:r>
              <a:rPr dirty="0" sz="1100" spc="-35" b="1">
                <a:latin typeface="Book Antiqua"/>
                <a:cs typeface="Book Antiqua"/>
              </a:rPr>
              <a:t>others</a:t>
            </a:r>
            <a:endParaRPr sz="1100">
              <a:latin typeface="Book Antiqua"/>
              <a:cs typeface="Book Antiqua"/>
            </a:endParaRPr>
          </a:p>
          <a:p>
            <a:pPr marL="325120" indent="-312420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325120" algn="l"/>
              </a:tabLst>
            </a:pPr>
            <a:r>
              <a:rPr dirty="0" sz="1100" spc="-90" b="1">
                <a:latin typeface="Book Antiqua"/>
                <a:cs typeface="Book Antiqua"/>
              </a:rPr>
              <a:t>Can</a:t>
            </a:r>
            <a:r>
              <a:rPr dirty="0" sz="1100" spc="20" b="1">
                <a:latin typeface="Book Antiqua"/>
                <a:cs typeface="Book Antiqua"/>
              </a:rPr>
              <a:t> </a:t>
            </a:r>
            <a:r>
              <a:rPr dirty="0" sz="1100" spc="-95" b="1">
                <a:latin typeface="Book Antiqua"/>
                <a:cs typeface="Book Antiqua"/>
              </a:rPr>
              <a:t>rank</a:t>
            </a:r>
            <a:r>
              <a:rPr dirty="0" sz="1100" spc="20" b="1">
                <a:latin typeface="Book Antiqua"/>
                <a:cs typeface="Book Antiqua"/>
              </a:rPr>
              <a:t> </a:t>
            </a:r>
            <a:r>
              <a:rPr dirty="0" sz="1100" spc="-105" b="1">
                <a:latin typeface="Book Antiqua"/>
                <a:cs typeface="Book Antiqua"/>
              </a:rPr>
              <a:t>speech</a:t>
            </a:r>
            <a:r>
              <a:rPr dirty="0" sz="1100" spc="20" b="1">
                <a:latin typeface="Book Antiqua"/>
                <a:cs typeface="Book Antiqua"/>
              </a:rPr>
              <a:t> </a:t>
            </a:r>
            <a:r>
              <a:rPr dirty="0" sz="1100" spc="-110" b="1">
                <a:latin typeface="Book Antiqua"/>
                <a:cs typeface="Book Antiqua"/>
              </a:rPr>
              <a:t>among</a:t>
            </a:r>
            <a:r>
              <a:rPr dirty="0" sz="1100" spc="20" b="1">
                <a:latin typeface="Book Antiqua"/>
                <a:cs typeface="Book Antiqua"/>
              </a:rPr>
              <a:t> </a:t>
            </a:r>
            <a:r>
              <a:rPr dirty="0" sz="1100" spc="-90" b="1">
                <a:latin typeface="Book Antiqua"/>
                <a:cs typeface="Book Antiqua"/>
              </a:rPr>
              <a:t>“other</a:t>
            </a:r>
            <a:r>
              <a:rPr dirty="0" sz="1100" spc="20" b="1">
                <a:latin typeface="Book Antiqua"/>
                <a:cs typeface="Book Antiqua"/>
              </a:rPr>
              <a:t> </a:t>
            </a:r>
            <a:r>
              <a:rPr dirty="0" sz="1100" spc="-10" b="1">
                <a:latin typeface="Book Antiqua"/>
                <a:cs typeface="Book Antiqua"/>
              </a:rPr>
              <a:t>worries”</a:t>
            </a:r>
            <a:endParaRPr sz="1100">
              <a:latin typeface="Book Antiqua"/>
              <a:cs typeface="Book Antiqua"/>
            </a:endParaRPr>
          </a:p>
          <a:p>
            <a:pPr marL="325120" indent="-312420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325120" algn="l"/>
              </a:tabLst>
            </a:pPr>
            <a:r>
              <a:rPr dirty="0" sz="1100" spc="-100" b="1">
                <a:latin typeface="Book Antiqua"/>
                <a:cs typeface="Book Antiqua"/>
              </a:rPr>
              <a:t>Request</a:t>
            </a:r>
            <a:r>
              <a:rPr dirty="0" sz="1100" spc="20" b="1">
                <a:latin typeface="Book Antiqua"/>
                <a:cs typeface="Book Antiqua"/>
              </a:rPr>
              <a:t> </a:t>
            </a:r>
            <a:r>
              <a:rPr dirty="0" sz="1100" spc="-90" b="1">
                <a:latin typeface="Book Antiqua"/>
                <a:cs typeface="Book Antiqua"/>
              </a:rPr>
              <a:t>access</a:t>
            </a:r>
            <a:r>
              <a:rPr dirty="0" sz="1100" spc="25" b="1">
                <a:latin typeface="Book Antiqua"/>
                <a:cs typeface="Book Antiqua"/>
              </a:rPr>
              <a:t> </a:t>
            </a:r>
            <a:r>
              <a:rPr dirty="0" sz="1100" spc="-90" b="1">
                <a:latin typeface="Book Antiqua"/>
                <a:cs typeface="Book Antiqua"/>
              </a:rPr>
              <a:t>from</a:t>
            </a:r>
            <a:r>
              <a:rPr dirty="0" sz="1100" spc="25" b="1">
                <a:latin typeface="Book Antiqua"/>
                <a:cs typeface="Book Antiqua"/>
              </a:rPr>
              <a:t> </a:t>
            </a:r>
            <a:r>
              <a:rPr dirty="0" sz="1100" spc="-75" b="1">
                <a:latin typeface="Book Antiqua"/>
                <a:cs typeface="Book Antiqua"/>
              </a:rPr>
              <a:t>the</a:t>
            </a:r>
            <a:r>
              <a:rPr dirty="0" sz="1100" spc="25" b="1">
                <a:latin typeface="Book Antiqua"/>
                <a:cs typeface="Book Antiqua"/>
              </a:rPr>
              <a:t> </a:t>
            </a:r>
            <a:r>
              <a:rPr dirty="0" sz="1100" spc="-85" b="1">
                <a:latin typeface="Book Antiqua"/>
                <a:cs typeface="Book Antiqua"/>
              </a:rPr>
              <a:t>library</a:t>
            </a:r>
            <a:r>
              <a:rPr dirty="0" sz="1100" spc="25" b="1">
                <a:latin typeface="Book Antiqua"/>
                <a:cs typeface="Book Antiqua"/>
              </a:rPr>
              <a:t> </a:t>
            </a:r>
            <a:r>
              <a:rPr dirty="0" sz="1100" spc="-70" b="1">
                <a:latin typeface="Book Antiqua"/>
                <a:cs typeface="Book Antiqua"/>
              </a:rPr>
              <a:t>(research</a:t>
            </a:r>
            <a:r>
              <a:rPr dirty="0" sz="1100" spc="20" b="1">
                <a:latin typeface="Book Antiqua"/>
                <a:cs typeface="Book Antiqua"/>
              </a:rPr>
              <a:t> </a:t>
            </a:r>
            <a:r>
              <a:rPr dirty="0" sz="1100" spc="-10" b="1">
                <a:latin typeface="Book Antiqua"/>
                <a:cs typeface="Book Antiqua"/>
              </a:rPr>
              <a:t>article)</a:t>
            </a:r>
            <a:endParaRPr sz="11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73077" y="2249997"/>
            <a:ext cx="6762750" cy="845185"/>
            <a:chOff x="1373077" y="2249997"/>
            <a:chExt cx="6762750" cy="845185"/>
          </a:xfrm>
        </p:grpSpPr>
        <p:sp>
          <p:nvSpPr>
            <p:cNvPr id="3" name="object 3" descr=""/>
            <p:cNvSpPr/>
            <p:nvPr/>
          </p:nvSpPr>
          <p:spPr>
            <a:xfrm>
              <a:off x="3690332" y="2249997"/>
              <a:ext cx="4445635" cy="845185"/>
            </a:xfrm>
            <a:custGeom>
              <a:avLst/>
              <a:gdLst/>
              <a:ahLst/>
              <a:cxnLst/>
              <a:rect l="l" t="t" r="r" b="b"/>
              <a:pathLst>
                <a:path w="4445634" h="845185">
                  <a:moveTo>
                    <a:pt x="0" y="844786"/>
                  </a:moveTo>
                  <a:lnTo>
                    <a:pt x="4445136" y="844786"/>
                  </a:lnTo>
                  <a:lnTo>
                    <a:pt x="4445136" y="0"/>
                  </a:lnTo>
                  <a:lnTo>
                    <a:pt x="0" y="0"/>
                  </a:lnTo>
                  <a:lnTo>
                    <a:pt x="0" y="844786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373073" y="2250008"/>
              <a:ext cx="2844165" cy="845185"/>
            </a:xfrm>
            <a:custGeom>
              <a:avLst/>
              <a:gdLst/>
              <a:ahLst/>
              <a:cxnLst/>
              <a:rect l="l" t="t" r="r" b="b"/>
              <a:pathLst>
                <a:path w="2844165" h="845185">
                  <a:moveTo>
                    <a:pt x="2843631" y="422300"/>
                  </a:moveTo>
                  <a:lnTo>
                    <a:pt x="2475103" y="0"/>
                  </a:lnTo>
                  <a:lnTo>
                    <a:pt x="1001001" y="0"/>
                  </a:lnTo>
                  <a:lnTo>
                    <a:pt x="0" y="12"/>
                  </a:lnTo>
                  <a:lnTo>
                    <a:pt x="0" y="843622"/>
                  </a:lnTo>
                  <a:lnTo>
                    <a:pt x="1001001" y="843622"/>
                  </a:lnTo>
                  <a:lnTo>
                    <a:pt x="1001001" y="844588"/>
                  </a:lnTo>
                  <a:lnTo>
                    <a:pt x="2475103" y="844588"/>
                  </a:lnTo>
                  <a:lnTo>
                    <a:pt x="2843631" y="422300"/>
                  </a:lnTo>
                  <a:close/>
                </a:path>
              </a:pathLst>
            </a:custGeom>
            <a:solidFill>
              <a:srgbClr val="A7291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637503" y="2176651"/>
            <a:ext cx="1991995" cy="911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3999"/>
              </a:lnSpc>
              <a:spcBef>
                <a:spcPts val="100"/>
              </a:spcBef>
            </a:pPr>
            <a:r>
              <a:rPr dirty="0" sz="1700" spc="-150" b="1">
                <a:solidFill>
                  <a:srgbClr val="FFFFFF"/>
                </a:solidFill>
                <a:latin typeface="Book Antiqua"/>
                <a:cs typeface="Book Antiqua"/>
              </a:rPr>
              <a:t>Mayo-</a:t>
            </a:r>
            <a:r>
              <a:rPr dirty="0" sz="1700" spc="-10" b="1">
                <a:solidFill>
                  <a:srgbClr val="FFFFFF"/>
                </a:solidFill>
                <a:latin typeface="Book Antiqua"/>
                <a:cs typeface="Book Antiqua"/>
              </a:rPr>
              <a:t>Portland </a:t>
            </a:r>
            <a:r>
              <a:rPr dirty="0" sz="1700" spc="-125" b="1">
                <a:solidFill>
                  <a:srgbClr val="FFFFFF"/>
                </a:solidFill>
                <a:latin typeface="Book Antiqua"/>
                <a:cs typeface="Book Antiqua"/>
              </a:rPr>
              <a:t>Adaptability</a:t>
            </a:r>
            <a:r>
              <a:rPr dirty="0" sz="1700" spc="-1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700" spc="-120" b="1">
                <a:solidFill>
                  <a:srgbClr val="FFFFFF"/>
                </a:solidFill>
                <a:latin typeface="Book Antiqua"/>
                <a:cs typeface="Book Antiqua"/>
              </a:rPr>
              <a:t>Inventory </a:t>
            </a:r>
            <a:r>
              <a:rPr dirty="0" sz="1700" spc="-10" b="1">
                <a:solidFill>
                  <a:srgbClr val="FFFFFF"/>
                </a:solidFill>
                <a:latin typeface="Book Antiqua"/>
                <a:cs typeface="Book Antiqua"/>
              </a:rPr>
              <a:t>(MPAI)</a:t>
            </a:r>
            <a:endParaRPr sz="1700">
              <a:latin typeface="Book Antiqua"/>
              <a:cs typeface="Book Antiqu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690332" y="2251006"/>
            <a:ext cx="444563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0744" marR="410845" indent="-313055">
              <a:lnSpc>
                <a:spcPct val="113599"/>
              </a:lnSpc>
              <a:spcBef>
                <a:spcPts val="100"/>
              </a:spcBef>
              <a:buFont typeface="Arial"/>
              <a:buChar char="●"/>
              <a:tabLst>
                <a:tab pos="880744" algn="l"/>
              </a:tabLst>
            </a:pPr>
            <a:r>
              <a:rPr dirty="0" sz="1100" spc="-100" b="1">
                <a:solidFill>
                  <a:srgbClr val="A7291E"/>
                </a:solidFill>
                <a:latin typeface="Book Antiqua"/>
                <a:cs typeface="Book Antiqua"/>
              </a:rPr>
              <a:t>Assists</a:t>
            </a:r>
            <a:r>
              <a:rPr dirty="0" sz="11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5" b="1">
                <a:solidFill>
                  <a:srgbClr val="A7291E"/>
                </a:solidFill>
                <a:latin typeface="Book Antiqua"/>
                <a:cs typeface="Book Antiqua"/>
              </a:rPr>
              <a:t>in</a:t>
            </a:r>
            <a:r>
              <a:rPr dirty="0" sz="11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75" b="1">
                <a:solidFill>
                  <a:srgbClr val="A7291E"/>
                </a:solidFill>
                <a:latin typeface="Book Antiqua"/>
                <a:cs typeface="Book Antiqua"/>
              </a:rPr>
              <a:t>the</a:t>
            </a:r>
            <a:r>
              <a:rPr dirty="0" sz="11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65" b="1">
                <a:solidFill>
                  <a:srgbClr val="A7291E"/>
                </a:solidFill>
                <a:latin typeface="Book Antiqua"/>
                <a:cs typeface="Book Antiqua"/>
              </a:rPr>
              <a:t>clinical</a:t>
            </a:r>
            <a:r>
              <a:rPr dirty="0" sz="11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0" b="1">
                <a:solidFill>
                  <a:srgbClr val="A7291E"/>
                </a:solidFill>
                <a:latin typeface="Book Antiqua"/>
                <a:cs typeface="Book Antiqua"/>
              </a:rPr>
              <a:t>evaluation</a:t>
            </a:r>
            <a:r>
              <a:rPr dirty="0" sz="11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0" b="1">
                <a:solidFill>
                  <a:srgbClr val="A7291E"/>
                </a:solidFill>
                <a:latin typeface="Book Antiqua"/>
                <a:cs typeface="Book Antiqua"/>
              </a:rPr>
              <a:t>of</a:t>
            </a:r>
            <a:r>
              <a:rPr dirty="0" sz="11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5" b="1">
                <a:solidFill>
                  <a:srgbClr val="A7291E"/>
                </a:solidFill>
                <a:latin typeface="Book Antiqua"/>
                <a:cs typeface="Book Antiqua"/>
              </a:rPr>
              <a:t>individuals</a:t>
            </a:r>
            <a:r>
              <a:rPr dirty="0" sz="11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0" b="1">
                <a:solidFill>
                  <a:srgbClr val="A7291E"/>
                </a:solidFill>
                <a:latin typeface="Book Antiqua"/>
                <a:cs typeface="Book Antiqua"/>
              </a:rPr>
              <a:t>during</a:t>
            </a:r>
            <a:r>
              <a:rPr dirty="0" sz="11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25" b="1">
                <a:solidFill>
                  <a:srgbClr val="A7291E"/>
                </a:solidFill>
                <a:latin typeface="Book Antiqua"/>
                <a:cs typeface="Book Antiqua"/>
              </a:rPr>
              <a:t>the </a:t>
            </a:r>
            <a:r>
              <a:rPr dirty="0" sz="1100" spc="-70" b="1">
                <a:solidFill>
                  <a:srgbClr val="A7291E"/>
                </a:solidFill>
                <a:latin typeface="Book Antiqua"/>
                <a:cs typeface="Book Antiqua"/>
              </a:rPr>
              <a:t>postacute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0" b="1">
                <a:solidFill>
                  <a:srgbClr val="A7291E"/>
                </a:solidFill>
                <a:latin typeface="Book Antiqua"/>
                <a:cs typeface="Book Antiqua"/>
              </a:rPr>
              <a:t>period</a:t>
            </a:r>
            <a:r>
              <a:rPr dirty="0" sz="1100" spc="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5" b="1">
                <a:solidFill>
                  <a:srgbClr val="A7291E"/>
                </a:solidFill>
                <a:latin typeface="Book Antiqua"/>
                <a:cs typeface="Book Antiqua"/>
              </a:rPr>
              <a:t>following</a:t>
            </a:r>
            <a:r>
              <a:rPr dirty="0" sz="1100" spc="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25" b="1">
                <a:solidFill>
                  <a:srgbClr val="A7291E"/>
                </a:solidFill>
                <a:latin typeface="Book Antiqua"/>
                <a:cs typeface="Book Antiqua"/>
              </a:rPr>
              <a:t>ABI</a:t>
            </a:r>
            <a:endParaRPr sz="1100">
              <a:latin typeface="Book Antiqua"/>
              <a:cs typeface="Book Antiqua"/>
            </a:endParaRPr>
          </a:p>
          <a:p>
            <a:pPr marL="880744" marR="666115" indent="-313055">
              <a:lnSpc>
                <a:spcPct val="113599"/>
              </a:lnSpc>
              <a:buFont typeface="Arial"/>
              <a:buChar char="●"/>
              <a:tabLst>
                <a:tab pos="880744" algn="l"/>
              </a:tabLst>
            </a:pPr>
            <a:r>
              <a:rPr dirty="0" sz="1100" spc="-90" b="1">
                <a:solidFill>
                  <a:srgbClr val="A7291E"/>
                </a:solidFill>
                <a:latin typeface="Book Antiqua"/>
                <a:cs typeface="Book Antiqua"/>
              </a:rPr>
              <a:t>Can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10" b="1">
                <a:solidFill>
                  <a:srgbClr val="A7291E"/>
                </a:solidFill>
                <a:latin typeface="Book Antiqua"/>
                <a:cs typeface="Book Antiqua"/>
              </a:rPr>
              <a:t>be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85" b="1">
                <a:solidFill>
                  <a:srgbClr val="A7291E"/>
                </a:solidFill>
                <a:latin typeface="Book Antiqua"/>
                <a:cs typeface="Book Antiqua"/>
              </a:rPr>
              <a:t>completed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35" b="1">
                <a:solidFill>
                  <a:srgbClr val="A7291E"/>
                </a:solidFill>
                <a:latin typeface="Book Antiqua"/>
                <a:cs typeface="Book Antiqua"/>
              </a:rPr>
              <a:t>by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5" b="1">
                <a:solidFill>
                  <a:srgbClr val="A7291E"/>
                </a:solidFill>
                <a:latin typeface="Book Antiqua"/>
                <a:cs typeface="Book Antiqua"/>
              </a:rPr>
              <a:t>individual,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75" b="1">
                <a:solidFill>
                  <a:srgbClr val="A7291E"/>
                </a:solidFill>
                <a:latin typeface="Book Antiqua"/>
                <a:cs typeface="Book Antiqua"/>
              </a:rPr>
              <a:t>the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75" b="1">
                <a:solidFill>
                  <a:srgbClr val="A7291E"/>
                </a:solidFill>
                <a:latin typeface="Book Antiqua"/>
                <a:cs typeface="Book Antiqua"/>
              </a:rPr>
              <a:t>caregiver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35" b="1">
                <a:solidFill>
                  <a:srgbClr val="A7291E"/>
                </a:solidFill>
                <a:latin typeface="Book Antiqua"/>
                <a:cs typeface="Book Antiqua"/>
              </a:rPr>
              <a:t>or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30" b="1">
                <a:solidFill>
                  <a:srgbClr val="A7291E"/>
                </a:solidFill>
                <a:latin typeface="Book Antiqua"/>
                <a:cs typeface="Book Antiqua"/>
              </a:rPr>
              <a:t>the </a:t>
            </a:r>
            <a:r>
              <a:rPr dirty="0" sz="1100" spc="-10" b="1">
                <a:solidFill>
                  <a:srgbClr val="A7291E"/>
                </a:solidFill>
                <a:latin typeface="Book Antiqua"/>
                <a:cs typeface="Book Antiqua"/>
              </a:rPr>
              <a:t>clinician</a:t>
            </a:r>
            <a:endParaRPr sz="1100">
              <a:latin typeface="Book Antiqua"/>
              <a:cs typeface="Book Antiqu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373045" y="4151407"/>
            <a:ext cx="6762750" cy="895350"/>
            <a:chOff x="1373045" y="4151407"/>
            <a:chExt cx="6762750" cy="895350"/>
          </a:xfrm>
        </p:grpSpPr>
        <p:sp>
          <p:nvSpPr>
            <p:cNvPr id="8" name="object 8" descr=""/>
            <p:cNvSpPr/>
            <p:nvPr/>
          </p:nvSpPr>
          <p:spPr>
            <a:xfrm>
              <a:off x="3635767" y="4151407"/>
              <a:ext cx="4500245" cy="895350"/>
            </a:xfrm>
            <a:custGeom>
              <a:avLst/>
              <a:gdLst/>
              <a:ahLst/>
              <a:cxnLst/>
              <a:rect l="l" t="t" r="r" b="b"/>
              <a:pathLst>
                <a:path w="4500245" h="895350">
                  <a:moveTo>
                    <a:pt x="0" y="894979"/>
                  </a:moveTo>
                  <a:lnTo>
                    <a:pt x="4499702" y="894979"/>
                  </a:lnTo>
                  <a:lnTo>
                    <a:pt x="4499702" y="0"/>
                  </a:lnTo>
                  <a:lnTo>
                    <a:pt x="0" y="0"/>
                  </a:lnTo>
                  <a:lnTo>
                    <a:pt x="0" y="89497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73035" y="4151414"/>
              <a:ext cx="2844165" cy="895350"/>
            </a:xfrm>
            <a:custGeom>
              <a:avLst/>
              <a:gdLst/>
              <a:ahLst/>
              <a:cxnLst/>
              <a:rect l="l" t="t" r="r" b="b"/>
              <a:pathLst>
                <a:path w="2844165" h="895350">
                  <a:moveTo>
                    <a:pt x="2843669" y="447395"/>
                  </a:moveTo>
                  <a:lnTo>
                    <a:pt x="2475141" y="0"/>
                  </a:lnTo>
                  <a:lnTo>
                    <a:pt x="1001039" y="0"/>
                  </a:lnTo>
                  <a:lnTo>
                    <a:pt x="1001039" y="1231"/>
                  </a:lnTo>
                  <a:lnTo>
                    <a:pt x="0" y="1231"/>
                  </a:lnTo>
                  <a:lnTo>
                    <a:pt x="0" y="894969"/>
                  </a:lnTo>
                  <a:lnTo>
                    <a:pt x="2262721" y="894969"/>
                  </a:lnTo>
                  <a:lnTo>
                    <a:pt x="2262721" y="894778"/>
                  </a:lnTo>
                  <a:lnTo>
                    <a:pt x="2475141" y="894778"/>
                  </a:lnTo>
                  <a:lnTo>
                    <a:pt x="2843669" y="447395"/>
                  </a:lnTo>
                  <a:close/>
                </a:path>
              </a:pathLst>
            </a:custGeom>
            <a:solidFill>
              <a:srgbClr val="A7291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489530" y="4302129"/>
            <a:ext cx="2288540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90195">
              <a:lnSpc>
                <a:spcPct val="116100"/>
              </a:lnSpc>
              <a:spcBef>
                <a:spcPts val="100"/>
              </a:spcBef>
            </a:pPr>
            <a:r>
              <a:rPr dirty="0" sz="1400" spc="-80" b="1">
                <a:solidFill>
                  <a:srgbClr val="FFFFFF"/>
                </a:solidFill>
                <a:latin typeface="Book Antiqua"/>
                <a:cs typeface="Book Antiqua"/>
              </a:rPr>
              <a:t>Participation</a:t>
            </a:r>
            <a:r>
              <a:rPr dirty="0" sz="1400" spc="1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Book Antiqua"/>
                <a:cs typeface="Book Antiqua"/>
              </a:rPr>
              <a:t>Objective, </a:t>
            </a:r>
            <a:r>
              <a:rPr dirty="0" sz="1400" spc="-80" b="1">
                <a:solidFill>
                  <a:srgbClr val="FFFFFF"/>
                </a:solidFill>
                <a:latin typeface="Book Antiqua"/>
                <a:cs typeface="Book Antiqua"/>
              </a:rPr>
              <a:t>Participation</a:t>
            </a:r>
            <a:r>
              <a:rPr dirty="0" sz="14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400" spc="-105" b="1">
                <a:solidFill>
                  <a:srgbClr val="FFFFFF"/>
                </a:solidFill>
                <a:latin typeface="Book Antiqua"/>
                <a:cs typeface="Book Antiqua"/>
              </a:rPr>
              <a:t>Subjective</a:t>
            </a:r>
            <a:r>
              <a:rPr dirty="0" sz="14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400" spc="-75" b="1">
                <a:solidFill>
                  <a:srgbClr val="FFFFFF"/>
                </a:solidFill>
                <a:latin typeface="Book Antiqua"/>
                <a:cs typeface="Book Antiqua"/>
              </a:rPr>
              <a:t>(POPS)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245774" y="4318954"/>
            <a:ext cx="3726179" cy="596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5120" marR="53975" indent="-313055">
              <a:lnSpc>
                <a:spcPct val="113599"/>
              </a:lnSpc>
              <a:spcBef>
                <a:spcPts val="100"/>
              </a:spcBef>
              <a:buFont typeface="Arial"/>
              <a:buChar char="●"/>
              <a:tabLst>
                <a:tab pos="325120" algn="l"/>
              </a:tabLst>
            </a:pPr>
            <a:r>
              <a:rPr dirty="0" sz="1100" spc="-105" b="1">
                <a:solidFill>
                  <a:srgbClr val="A7291E"/>
                </a:solidFill>
                <a:latin typeface="Book Antiqua"/>
                <a:cs typeface="Book Antiqua"/>
              </a:rPr>
              <a:t>Helps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20" b="1">
                <a:solidFill>
                  <a:srgbClr val="A7291E"/>
                </a:solidFill>
                <a:latin typeface="Book Antiqua"/>
                <a:cs typeface="Book Antiqua"/>
              </a:rPr>
              <a:t>to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5" b="1">
                <a:solidFill>
                  <a:srgbClr val="A7291E"/>
                </a:solidFill>
                <a:latin typeface="Book Antiqua"/>
                <a:cs typeface="Book Antiqua"/>
              </a:rPr>
              <a:t>identify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0" b="1">
                <a:solidFill>
                  <a:srgbClr val="A7291E"/>
                </a:solidFill>
                <a:latin typeface="Book Antiqua"/>
                <a:cs typeface="Book Antiqua"/>
              </a:rPr>
              <a:t>what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5" b="1">
                <a:solidFill>
                  <a:srgbClr val="A7291E"/>
                </a:solidFill>
                <a:latin typeface="Book Antiqua"/>
                <a:cs typeface="Book Antiqua"/>
              </a:rPr>
              <a:t>is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35" b="1">
                <a:solidFill>
                  <a:srgbClr val="A7291E"/>
                </a:solidFill>
                <a:latin typeface="Book Antiqua"/>
                <a:cs typeface="Book Antiqua"/>
              </a:rPr>
              <a:t>or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5" b="1">
                <a:solidFill>
                  <a:srgbClr val="A7291E"/>
                </a:solidFill>
                <a:latin typeface="Book Antiqua"/>
                <a:cs typeface="Book Antiqua"/>
              </a:rPr>
              <a:t>is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60" b="1">
                <a:solidFill>
                  <a:srgbClr val="A7291E"/>
                </a:solidFill>
                <a:latin typeface="Book Antiqua"/>
                <a:cs typeface="Book Antiqua"/>
              </a:rPr>
              <a:t>not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70" b="1">
                <a:solidFill>
                  <a:srgbClr val="A7291E"/>
                </a:solidFill>
                <a:latin typeface="Book Antiqua"/>
                <a:cs typeface="Book Antiqua"/>
              </a:rPr>
              <a:t>important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20" b="1">
                <a:solidFill>
                  <a:srgbClr val="A7291E"/>
                </a:solidFill>
                <a:latin typeface="Book Antiqua"/>
                <a:cs typeface="Book Antiqua"/>
              </a:rPr>
              <a:t>to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0" b="1">
                <a:solidFill>
                  <a:srgbClr val="A7291E"/>
                </a:solidFill>
                <a:latin typeface="Book Antiqua"/>
                <a:cs typeface="Book Antiqua"/>
              </a:rPr>
              <a:t>an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0" b="1">
                <a:solidFill>
                  <a:srgbClr val="A7291E"/>
                </a:solidFill>
                <a:latin typeface="Book Antiqua"/>
                <a:cs typeface="Book Antiqua"/>
              </a:rPr>
              <a:t>individual</a:t>
            </a:r>
            <a:r>
              <a:rPr dirty="0" sz="1100" spc="5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5" b="1">
                <a:solidFill>
                  <a:srgbClr val="A7291E"/>
                </a:solidFill>
                <a:latin typeface="Book Antiqua"/>
                <a:cs typeface="Book Antiqua"/>
              </a:rPr>
              <a:t>in</a:t>
            </a:r>
            <a:r>
              <a:rPr dirty="0" sz="11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65" b="1">
                <a:solidFill>
                  <a:srgbClr val="A7291E"/>
                </a:solidFill>
                <a:latin typeface="Book Antiqua"/>
                <a:cs typeface="Book Antiqua"/>
              </a:rPr>
              <a:t>their</a:t>
            </a:r>
            <a:r>
              <a:rPr dirty="0" sz="11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5" b="1">
                <a:solidFill>
                  <a:srgbClr val="A7291E"/>
                </a:solidFill>
                <a:latin typeface="Book Antiqua"/>
                <a:cs typeface="Book Antiqua"/>
              </a:rPr>
              <a:t>daily</a:t>
            </a:r>
            <a:r>
              <a:rPr dirty="0" sz="11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" b="1">
                <a:solidFill>
                  <a:srgbClr val="A7291E"/>
                </a:solidFill>
                <a:latin typeface="Book Antiqua"/>
                <a:cs typeface="Book Antiqua"/>
              </a:rPr>
              <a:t>living</a:t>
            </a:r>
            <a:endParaRPr sz="1100">
              <a:latin typeface="Book Antiqua"/>
              <a:cs typeface="Book Antiqua"/>
            </a:endParaRPr>
          </a:p>
          <a:p>
            <a:pPr marL="325120" indent="-312420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325120" algn="l"/>
              </a:tabLst>
            </a:pPr>
            <a:r>
              <a:rPr dirty="0" sz="1100" spc="-90" b="1">
                <a:solidFill>
                  <a:srgbClr val="A7291E"/>
                </a:solidFill>
                <a:latin typeface="Book Antiqua"/>
                <a:cs typeface="Book Antiqua"/>
              </a:rPr>
              <a:t>Can</a:t>
            </a:r>
            <a:r>
              <a:rPr dirty="0" sz="1100" spc="2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5" b="1">
                <a:solidFill>
                  <a:srgbClr val="A7291E"/>
                </a:solidFill>
                <a:latin typeface="Book Antiqua"/>
                <a:cs typeface="Book Antiqua"/>
              </a:rPr>
              <a:t>assist</a:t>
            </a:r>
            <a:r>
              <a:rPr dirty="0" sz="1100" spc="2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5" b="1">
                <a:solidFill>
                  <a:srgbClr val="A7291E"/>
                </a:solidFill>
                <a:latin typeface="Book Antiqua"/>
                <a:cs typeface="Book Antiqua"/>
              </a:rPr>
              <a:t>with</a:t>
            </a:r>
            <a:r>
              <a:rPr dirty="0" sz="1100" spc="2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0" b="1">
                <a:solidFill>
                  <a:srgbClr val="A7291E"/>
                </a:solidFill>
                <a:latin typeface="Book Antiqua"/>
                <a:cs typeface="Book Antiqua"/>
              </a:rPr>
              <a:t>identifying</a:t>
            </a:r>
            <a:r>
              <a:rPr dirty="0" sz="1100" spc="2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0" b="1">
                <a:solidFill>
                  <a:srgbClr val="A7291E"/>
                </a:solidFill>
                <a:latin typeface="Book Antiqua"/>
                <a:cs typeface="Book Antiqua"/>
              </a:rPr>
              <a:t>personalized,</a:t>
            </a:r>
            <a:r>
              <a:rPr dirty="0" sz="1100" spc="2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75" b="1">
                <a:solidFill>
                  <a:srgbClr val="A7291E"/>
                </a:solidFill>
                <a:latin typeface="Book Antiqua"/>
                <a:cs typeface="Book Antiqua"/>
              </a:rPr>
              <a:t>patient</a:t>
            </a:r>
            <a:r>
              <a:rPr dirty="0" sz="1100" spc="2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80" b="1">
                <a:solidFill>
                  <a:srgbClr val="A7291E"/>
                </a:solidFill>
                <a:latin typeface="Book Antiqua"/>
                <a:cs typeface="Book Antiqua"/>
              </a:rPr>
              <a:t>specific</a:t>
            </a:r>
            <a:r>
              <a:rPr dirty="0" sz="1100" spc="2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70" b="1">
                <a:solidFill>
                  <a:srgbClr val="A7291E"/>
                </a:solidFill>
                <a:latin typeface="Book Antiqua"/>
                <a:cs typeface="Book Antiqua"/>
              </a:rPr>
              <a:t>goals</a:t>
            </a:r>
            <a:endParaRPr sz="1100">
              <a:latin typeface="Book Antiqua"/>
              <a:cs typeface="Book Antiqu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373120" y="156853"/>
            <a:ext cx="6762750" cy="991869"/>
            <a:chOff x="1373120" y="156853"/>
            <a:chExt cx="6762750" cy="991869"/>
          </a:xfrm>
        </p:grpSpPr>
        <p:sp>
          <p:nvSpPr>
            <p:cNvPr id="13" name="object 13" descr=""/>
            <p:cNvSpPr/>
            <p:nvPr/>
          </p:nvSpPr>
          <p:spPr>
            <a:xfrm>
              <a:off x="3635842" y="156853"/>
              <a:ext cx="4500245" cy="991869"/>
            </a:xfrm>
            <a:custGeom>
              <a:avLst/>
              <a:gdLst/>
              <a:ahLst/>
              <a:cxnLst/>
              <a:rect l="l" t="t" r="r" b="b"/>
              <a:pathLst>
                <a:path w="4500245" h="991869">
                  <a:moveTo>
                    <a:pt x="0" y="991762"/>
                  </a:moveTo>
                  <a:lnTo>
                    <a:pt x="4499702" y="991762"/>
                  </a:lnTo>
                  <a:lnTo>
                    <a:pt x="4499702" y="0"/>
                  </a:lnTo>
                  <a:lnTo>
                    <a:pt x="0" y="0"/>
                  </a:lnTo>
                  <a:lnTo>
                    <a:pt x="0" y="991762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73111" y="156857"/>
              <a:ext cx="2844165" cy="991869"/>
            </a:xfrm>
            <a:custGeom>
              <a:avLst/>
              <a:gdLst/>
              <a:ahLst/>
              <a:cxnLst/>
              <a:rect l="l" t="t" r="r" b="b"/>
              <a:pathLst>
                <a:path w="2844165" h="991869">
                  <a:moveTo>
                    <a:pt x="2843669" y="495769"/>
                  </a:moveTo>
                  <a:lnTo>
                    <a:pt x="2475141" y="0"/>
                  </a:lnTo>
                  <a:lnTo>
                    <a:pt x="1001039" y="0"/>
                  </a:lnTo>
                  <a:lnTo>
                    <a:pt x="1001039" y="1371"/>
                  </a:lnTo>
                  <a:lnTo>
                    <a:pt x="0" y="1371"/>
                  </a:lnTo>
                  <a:lnTo>
                    <a:pt x="0" y="991743"/>
                  </a:lnTo>
                  <a:lnTo>
                    <a:pt x="2262721" y="991743"/>
                  </a:lnTo>
                  <a:lnTo>
                    <a:pt x="2262721" y="991539"/>
                  </a:lnTo>
                  <a:lnTo>
                    <a:pt x="2475141" y="991539"/>
                  </a:lnTo>
                  <a:lnTo>
                    <a:pt x="2843669" y="495769"/>
                  </a:lnTo>
                  <a:close/>
                </a:path>
              </a:pathLst>
            </a:custGeom>
            <a:solidFill>
              <a:srgbClr val="A7291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67192" y="361204"/>
            <a:ext cx="2132330" cy="269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10">
                <a:solidFill>
                  <a:srgbClr val="FFFFFF"/>
                </a:solidFill>
              </a:rPr>
              <a:t>Activities-specific</a:t>
            </a:r>
            <a:r>
              <a:rPr dirty="0" sz="1600" spc="100">
                <a:solidFill>
                  <a:srgbClr val="FFFFFF"/>
                </a:solidFill>
              </a:rPr>
              <a:t> </a:t>
            </a:r>
            <a:r>
              <a:rPr dirty="0" sz="1600" spc="-100">
                <a:solidFill>
                  <a:srgbClr val="FFFFFF"/>
                </a:solidFill>
              </a:rPr>
              <a:t>Balance</a:t>
            </a:r>
            <a:endParaRPr sz="1600"/>
          </a:p>
        </p:txBody>
      </p:sp>
      <p:sp>
        <p:nvSpPr>
          <p:cNvPr id="16" name="object 16" descr=""/>
          <p:cNvSpPr txBox="1"/>
          <p:nvPr/>
        </p:nvSpPr>
        <p:spPr>
          <a:xfrm>
            <a:off x="1636974" y="637429"/>
            <a:ext cx="19926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0" b="1">
                <a:solidFill>
                  <a:srgbClr val="FFFFFF"/>
                </a:solidFill>
                <a:latin typeface="Book Antiqua"/>
                <a:cs typeface="Book Antiqua"/>
              </a:rPr>
              <a:t>Confidence</a:t>
            </a:r>
            <a:r>
              <a:rPr dirty="0" sz="1600" spc="1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600" spc="-75" b="1">
                <a:solidFill>
                  <a:srgbClr val="FFFFFF"/>
                </a:solidFill>
                <a:latin typeface="Book Antiqua"/>
                <a:cs typeface="Book Antiqua"/>
              </a:rPr>
              <a:t>(ABC)</a:t>
            </a:r>
            <a:r>
              <a:rPr dirty="0" sz="1600" spc="2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600" spc="-90" b="1">
                <a:solidFill>
                  <a:srgbClr val="FFFFFF"/>
                </a:solidFill>
                <a:latin typeface="Book Antiqua"/>
                <a:cs typeface="Book Antiqua"/>
              </a:rPr>
              <a:t>Scale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245849" y="136222"/>
            <a:ext cx="3731260" cy="977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5120" marR="5080" indent="-313055">
              <a:lnSpc>
                <a:spcPct val="113599"/>
              </a:lnSpc>
              <a:spcBef>
                <a:spcPts val="100"/>
              </a:spcBef>
              <a:buFont typeface="Arial"/>
              <a:buChar char="●"/>
              <a:tabLst>
                <a:tab pos="325120" algn="l"/>
              </a:tabLst>
            </a:pPr>
            <a:r>
              <a:rPr dirty="0" sz="1100" spc="-105" b="1">
                <a:solidFill>
                  <a:srgbClr val="A7291E"/>
                </a:solidFill>
                <a:latin typeface="Book Antiqua"/>
                <a:cs typeface="Book Antiqua"/>
              </a:rPr>
              <a:t>Measures</a:t>
            </a:r>
            <a:r>
              <a:rPr dirty="0" sz="11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80" b="1">
                <a:solidFill>
                  <a:srgbClr val="A7291E"/>
                </a:solidFill>
                <a:latin typeface="Book Antiqua"/>
                <a:cs typeface="Book Antiqua"/>
              </a:rPr>
              <a:t>fear</a:t>
            </a:r>
            <a:r>
              <a:rPr dirty="0" sz="11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0" b="1">
                <a:solidFill>
                  <a:srgbClr val="A7291E"/>
                </a:solidFill>
                <a:latin typeface="Book Antiqua"/>
                <a:cs typeface="Book Antiqua"/>
              </a:rPr>
              <a:t>of</a:t>
            </a:r>
            <a:r>
              <a:rPr dirty="0" sz="11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5" b="1">
                <a:solidFill>
                  <a:srgbClr val="A7291E"/>
                </a:solidFill>
                <a:latin typeface="Book Antiqua"/>
                <a:cs typeface="Book Antiqua"/>
              </a:rPr>
              <a:t>falling</a:t>
            </a:r>
            <a:r>
              <a:rPr dirty="0" sz="1100" spc="1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10" b="1">
                <a:solidFill>
                  <a:srgbClr val="A7291E"/>
                </a:solidFill>
                <a:latin typeface="Book Antiqua"/>
                <a:cs typeface="Book Antiqua"/>
              </a:rPr>
              <a:t>and</a:t>
            </a:r>
            <a:r>
              <a:rPr dirty="0" sz="11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85" b="1">
                <a:solidFill>
                  <a:srgbClr val="A7291E"/>
                </a:solidFill>
                <a:latin typeface="Book Antiqua"/>
                <a:cs typeface="Book Antiqua"/>
              </a:rPr>
              <a:t>confidence</a:t>
            </a:r>
            <a:r>
              <a:rPr dirty="0" sz="11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5" b="1">
                <a:solidFill>
                  <a:srgbClr val="A7291E"/>
                </a:solidFill>
                <a:latin typeface="Book Antiqua"/>
                <a:cs typeface="Book Antiqua"/>
              </a:rPr>
              <a:t>with</a:t>
            </a:r>
            <a:r>
              <a:rPr dirty="0" sz="11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85" b="1">
                <a:solidFill>
                  <a:srgbClr val="A7291E"/>
                </a:solidFill>
                <a:latin typeface="Book Antiqua"/>
                <a:cs typeface="Book Antiqua"/>
              </a:rPr>
              <a:t>performing</a:t>
            </a:r>
            <a:r>
              <a:rPr dirty="0" sz="1100" spc="1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80" b="1">
                <a:solidFill>
                  <a:srgbClr val="A7291E"/>
                </a:solidFill>
                <a:latin typeface="Book Antiqua"/>
                <a:cs typeface="Book Antiqua"/>
              </a:rPr>
              <a:t>daily</a:t>
            </a:r>
            <a:r>
              <a:rPr dirty="0" sz="1100" spc="-10" b="1">
                <a:solidFill>
                  <a:srgbClr val="A7291E"/>
                </a:solidFill>
                <a:latin typeface="Book Antiqua"/>
                <a:cs typeface="Book Antiqua"/>
              </a:rPr>
              <a:t> activities</a:t>
            </a:r>
            <a:endParaRPr sz="1100">
              <a:latin typeface="Book Antiqua"/>
              <a:cs typeface="Book Antiqua"/>
            </a:endParaRPr>
          </a:p>
          <a:p>
            <a:pPr marL="325120" indent="-312420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325120" algn="l"/>
              </a:tabLst>
            </a:pPr>
            <a:r>
              <a:rPr dirty="0" sz="1100" spc="-90" b="1">
                <a:solidFill>
                  <a:srgbClr val="A7291E"/>
                </a:solidFill>
                <a:latin typeface="Book Antiqua"/>
                <a:cs typeface="Book Antiqua"/>
              </a:rPr>
              <a:t>Can</a:t>
            </a:r>
            <a:r>
              <a:rPr dirty="0" sz="1100" spc="-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10" b="1">
                <a:solidFill>
                  <a:srgbClr val="A7291E"/>
                </a:solidFill>
                <a:latin typeface="Book Antiqua"/>
                <a:cs typeface="Book Antiqua"/>
              </a:rPr>
              <a:t>be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0" b="1">
                <a:solidFill>
                  <a:srgbClr val="A7291E"/>
                </a:solidFill>
                <a:latin typeface="Book Antiqua"/>
                <a:cs typeface="Book Antiqua"/>
              </a:rPr>
              <a:t>self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0" b="1">
                <a:solidFill>
                  <a:srgbClr val="A7291E"/>
                </a:solidFill>
                <a:latin typeface="Book Antiqua"/>
                <a:cs typeface="Book Antiqua"/>
              </a:rPr>
              <a:t>administered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35" b="1">
                <a:solidFill>
                  <a:srgbClr val="A7291E"/>
                </a:solidFill>
                <a:latin typeface="Book Antiqua"/>
                <a:cs typeface="Book Antiqua"/>
              </a:rPr>
              <a:t>or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0" b="1">
                <a:solidFill>
                  <a:srgbClr val="A7291E"/>
                </a:solidFill>
                <a:latin typeface="Book Antiqua"/>
                <a:cs typeface="Book Antiqua"/>
              </a:rPr>
              <a:t>administered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35" b="1">
                <a:solidFill>
                  <a:srgbClr val="A7291E"/>
                </a:solidFill>
                <a:latin typeface="Book Antiqua"/>
                <a:cs typeface="Book Antiqua"/>
              </a:rPr>
              <a:t>by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0" b="1">
                <a:solidFill>
                  <a:srgbClr val="A7291E"/>
                </a:solidFill>
                <a:latin typeface="Book Antiqua"/>
                <a:cs typeface="Book Antiqua"/>
              </a:rPr>
              <a:t>an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" b="1">
                <a:solidFill>
                  <a:srgbClr val="A7291E"/>
                </a:solidFill>
                <a:latin typeface="Book Antiqua"/>
                <a:cs typeface="Book Antiqua"/>
              </a:rPr>
              <a:t>interviewer</a:t>
            </a:r>
            <a:endParaRPr sz="1100">
              <a:latin typeface="Book Antiqua"/>
              <a:cs typeface="Book Antiqua"/>
            </a:endParaRPr>
          </a:p>
          <a:p>
            <a:pPr marL="325120" marR="359410" indent="-313055">
              <a:lnSpc>
                <a:spcPct val="113599"/>
              </a:lnSpc>
              <a:buFont typeface="Arial"/>
              <a:buChar char="●"/>
              <a:tabLst>
                <a:tab pos="325120" algn="l"/>
              </a:tabLst>
            </a:pPr>
            <a:r>
              <a:rPr dirty="0" sz="1100" spc="-70" b="1">
                <a:solidFill>
                  <a:srgbClr val="A7291E"/>
                </a:solidFill>
                <a:latin typeface="Book Antiqua"/>
                <a:cs typeface="Book Antiqua"/>
              </a:rPr>
              <a:t>A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75" b="1">
                <a:solidFill>
                  <a:srgbClr val="A7291E"/>
                </a:solidFill>
                <a:latin typeface="Book Antiqua"/>
                <a:cs typeface="Book Antiqua"/>
              </a:rPr>
              <a:t>score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0" b="1">
                <a:solidFill>
                  <a:srgbClr val="A7291E"/>
                </a:solidFill>
                <a:latin typeface="Book Antiqua"/>
                <a:cs typeface="Book Antiqua"/>
              </a:rPr>
              <a:t>of</a:t>
            </a:r>
            <a:r>
              <a:rPr dirty="0" sz="1100" spc="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10" b="1">
                <a:solidFill>
                  <a:srgbClr val="A7291E"/>
                </a:solidFill>
                <a:latin typeface="Book Antiqua"/>
                <a:cs typeface="Book Antiqua"/>
              </a:rPr>
              <a:t>less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80" b="1">
                <a:solidFill>
                  <a:srgbClr val="A7291E"/>
                </a:solidFill>
                <a:latin typeface="Book Antiqua"/>
                <a:cs typeface="Book Antiqua"/>
              </a:rPr>
              <a:t>than</a:t>
            </a:r>
            <a:r>
              <a:rPr dirty="0" sz="1100" spc="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35" b="1">
                <a:solidFill>
                  <a:srgbClr val="A7291E"/>
                </a:solidFill>
                <a:latin typeface="Book Antiqua"/>
                <a:cs typeface="Book Antiqua"/>
              </a:rPr>
              <a:t>or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10" b="1">
                <a:solidFill>
                  <a:srgbClr val="A7291E"/>
                </a:solidFill>
                <a:latin typeface="Book Antiqua"/>
                <a:cs typeface="Book Antiqua"/>
              </a:rPr>
              <a:t>equal</a:t>
            </a:r>
            <a:r>
              <a:rPr dirty="0" sz="1100" spc="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55" b="1">
                <a:solidFill>
                  <a:srgbClr val="A7291E"/>
                </a:solidFill>
                <a:latin typeface="Book Antiqua"/>
                <a:cs typeface="Book Antiqua"/>
              </a:rPr>
              <a:t>49%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80" b="1">
                <a:solidFill>
                  <a:srgbClr val="A7291E"/>
                </a:solidFill>
                <a:latin typeface="Book Antiqua"/>
                <a:cs typeface="Book Antiqua"/>
              </a:rPr>
              <a:t>indicates</a:t>
            </a:r>
            <a:r>
              <a:rPr dirty="0" sz="1100" spc="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5" b="1">
                <a:solidFill>
                  <a:srgbClr val="A7291E"/>
                </a:solidFill>
                <a:latin typeface="Book Antiqua"/>
                <a:cs typeface="Book Antiqua"/>
              </a:rPr>
              <a:t>a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5" b="1">
                <a:solidFill>
                  <a:srgbClr val="A7291E"/>
                </a:solidFill>
                <a:latin typeface="Book Antiqua"/>
                <a:cs typeface="Book Antiqua"/>
              </a:rPr>
              <a:t>falls</a:t>
            </a:r>
            <a:r>
              <a:rPr dirty="0" sz="1100" spc="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5" b="1">
                <a:solidFill>
                  <a:srgbClr val="A7291E"/>
                </a:solidFill>
                <a:latin typeface="Book Antiqua"/>
                <a:cs typeface="Book Antiqua"/>
              </a:rPr>
              <a:t>risk</a:t>
            </a:r>
            <a:r>
              <a:rPr dirty="0" sz="110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40" b="1">
                <a:solidFill>
                  <a:srgbClr val="A7291E"/>
                </a:solidFill>
                <a:latin typeface="Book Antiqua"/>
                <a:cs typeface="Book Antiqua"/>
              </a:rPr>
              <a:t>in </a:t>
            </a:r>
            <a:r>
              <a:rPr dirty="0" sz="1100" spc="-105" b="1">
                <a:solidFill>
                  <a:srgbClr val="A7291E"/>
                </a:solidFill>
                <a:latin typeface="Book Antiqua"/>
                <a:cs typeface="Book Antiqua"/>
              </a:rPr>
              <a:t>individuals</a:t>
            </a:r>
            <a:r>
              <a:rPr dirty="0" sz="1100" spc="20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95" b="1">
                <a:solidFill>
                  <a:srgbClr val="A7291E"/>
                </a:solidFill>
                <a:latin typeface="Book Antiqua"/>
                <a:cs typeface="Book Antiqua"/>
              </a:rPr>
              <a:t>with</a:t>
            </a:r>
            <a:r>
              <a:rPr dirty="0" sz="1100" spc="25" b="1">
                <a:solidFill>
                  <a:srgbClr val="A7291E"/>
                </a:solidFill>
                <a:latin typeface="Book Antiqua"/>
                <a:cs typeface="Book Antiqua"/>
              </a:rPr>
              <a:t> </a:t>
            </a:r>
            <a:r>
              <a:rPr dirty="0" sz="1100" spc="-10" b="1">
                <a:solidFill>
                  <a:srgbClr val="A7291E"/>
                </a:solidFill>
                <a:latin typeface="Book Antiqua"/>
                <a:cs typeface="Book Antiqua"/>
              </a:rPr>
              <a:t>stroke</a:t>
            </a:r>
            <a:endParaRPr sz="1100">
              <a:latin typeface="Book Antiqua"/>
              <a:cs typeface="Book Antiqua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1372958" y="3336378"/>
            <a:ext cx="6762750" cy="643890"/>
          </a:xfrm>
          <a:custGeom>
            <a:avLst/>
            <a:gdLst/>
            <a:ahLst/>
            <a:cxnLst/>
            <a:rect l="l" t="t" r="r" b="b"/>
            <a:pathLst>
              <a:path w="6762750" h="643889">
                <a:moveTo>
                  <a:pt x="6762470" y="0"/>
                </a:moveTo>
                <a:lnTo>
                  <a:pt x="2523718" y="0"/>
                </a:lnTo>
                <a:lnTo>
                  <a:pt x="1855406" y="0"/>
                </a:lnTo>
                <a:lnTo>
                  <a:pt x="1066317" y="0"/>
                </a:lnTo>
                <a:lnTo>
                  <a:pt x="0" y="12"/>
                </a:lnTo>
                <a:lnTo>
                  <a:pt x="0" y="642607"/>
                </a:lnTo>
                <a:lnTo>
                  <a:pt x="1066317" y="642607"/>
                </a:lnTo>
                <a:lnTo>
                  <a:pt x="1066317" y="643356"/>
                </a:lnTo>
                <a:lnTo>
                  <a:pt x="1855406" y="643356"/>
                </a:lnTo>
                <a:lnTo>
                  <a:pt x="1855406" y="643496"/>
                </a:lnTo>
                <a:lnTo>
                  <a:pt x="6762470" y="643496"/>
                </a:lnTo>
                <a:lnTo>
                  <a:pt x="676247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1757473" y="3502767"/>
            <a:ext cx="18891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-75" b="1">
                <a:latin typeface="Book Antiqua"/>
                <a:cs typeface="Book Antiqua"/>
              </a:rPr>
              <a:t>Zarit</a:t>
            </a:r>
            <a:r>
              <a:rPr dirty="0" sz="1600" spc="20" b="1">
                <a:latin typeface="Book Antiqua"/>
                <a:cs typeface="Book Antiqua"/>
              </a:rPr>
              <a:t> </a:t>
            </a:r>
            <a:r>
              <a:rPr dirty="0" sz="1600" spc="-120" b="1">
                <a:latin typeface="Book Antiqua"/>
                <a:cs typeface="Book Antiqua"/>
              </a:rPr>
              <a:t>Caregiver</a:t>
            </a:r>
            <a:r>
              <a:rPr dirty="0" sz="1600" spc="20" b="1">
                <a:latin typeface="Book Antiqua"/>
                <a:cs typeface="Book Antiqua"/>
              </a:rPr>
              <a:t> </a:t>
            </a:r>
            <a:r>
              <a:rPr dirty="0" sz="1600" spc="-114" b="1">
                <a:latin typeface="Book Antiqua"/>
                <a:cs typeface="Book Antiqua"/>
              </a:rPr>
              <a:t>Burden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4074934" y="3337557"/>
            <a:ext cx="3814445" cy="642620"/>
          </a:xfrm>
          <a:custGeom>
            <a:avLst/>
            <a:gdLst/>
            <a:ahLst/>
            <a:cxnLst/>
            <a:rect l="l" t="t" r="r" b="b"/>
            <a:pathLst>
              <a:path w="3814445" h="642620">
                <a:moveTo>
                  <a:pt x="3814128" y="642299"/>
                </a:moveTo>
                <a:lnTo>
                  <a:pt x="0" y="642299"/>
                </a:lnTo>
                <a:lnTo>
                  <a:pt x="0" y="0"/>
                </a:lnTo>
                <a:lnTo>
                  <a:pt x="3814128" y="0"/>
                </a:lnTo>
                <a:lnTo>
                  <a:pt x="3814128" y="642299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4312580" y="3450427"/>
            <a:ext cx="1386205" cy="36830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04800" indent="-304800">
              <a:lnSpc>
                <a:spcPct val="100000"/>
              </a:lnSpc>
              <a:spcBef>
                <a:spcPts val="250"/>
              </a:spcBef>
              <a:buFont typeface="Arial"/>
              <a:buChar char="●"/>
              <a:tabLst>
                <a:tab pos="304800" algn="l"/>
              </a:tabLst>
            </a:pPr>
            <a:r>
              <a:rPr dirty="0" sz="1000" spc="-75" b="1">
                <a:latin typeface="Book Antiqua"/>
                <a:cs typeface="Book Antiqua"/>
              </a:rPr>
              <a:t>Caregiver</a:t>
            </a:r>
            <a:r>
              <a:rPr dirty="0" sz="1000" spc="10" b="1">
                <a:latin typeface="Book Antiqua"/>
                <a:cs typeface="Book Antiqua"/>
              </a:rPr>
              <a:t> </a:t>
            </a:r>
            <a:r>
              <a:rPr dirty="0" sz="1000" spc="-10" b="1">
                <a:latin typeface="Book Antiqua"/>
                <a:cs typeface="Book Antiqua"/>
              </a:rPr>
              <a:t>report</a:t>
            </a:r>
            <a:endParaRPr sz="1000">
              <a:latin typeface="Book Antiqua"/>
              <a:cs typeface="Book Antiqua"/>
            </a:endParaRPr>
          </a:p>
          <a:p>
            <a:pPr marL="304800" indent="-304800">
              <a:lnSpc>
                <a:spcPct val="100000"/>
              </a:lnSpc>
              <a:spcBef>
                <a:spcPts val="150"/>
              </a:spcBef>
              <a:buFont typeface="Arial"/>
              <a:buChar char="●"/>
              <a:tabLst>
                <a:tab pos="304800" algn="l"/>
              </a:tabLst>
            </a:pPr>
            <a:r>
              <a:rPr dirty="0" sz="1000" spc="-55" b="1">
                <a:latin typeface="Book Antiqua"/>
                <a:cs typeface="Book Antiqua"/>
              </a:rPr>
              <a:t>Short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100" b="1">
                <a:latin typeface="Book Antiqua"/>
                <a:cs typeface="Book Antiqua"/>
              </a:rPr>
              <a:t>and</a:t>
            </a:r>
            <a:r>
              <a:rPr dirty="0" sz="1000" b="1">
                <a:latin typeface="Book Antiqua"/>
                <a:cs typeface="Book Antiqua"/>
              </a:rPr>
              <a:t> </a:t>
            </a:r>
            <a:r>
              <a:rPr dirty="0" sz="1000" spc="-90" b="1">
                <a:latin typeface="Book Antiqua"/>
                <a:cs typeface="Book Antiqua"/>
              </a:rPr>
              <a:t>long</a:t>
            </a:r>
            <a:r>
              <a:rPr dirty="0" sz="1000" b="1">
                <a:latin typeface="Book Antiqua"/>
                <a:cs typeface="Book Antiqua"/>
              </a:rPr>
              <a:t> </a:t>
            </a:r>
            <a:r>
              <a:rPr dirty="0" sz="1000" spc="-65" b="1">
                <a:latin typeface="Book Antiqua"/>
                <a:cs typeface="Book Antiqua"/>
              </a:rPr>
              <a:t>forms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372971" y="1250670"/>
            <a:ext cx="6762750" cy="770890"/>
          </a:xfrm>
          <a:custGeom>
            <a:avLst/>
            <a:gdLst/>
            <a:ahLst/>
            <a:cxnLst/>
            <a:rect l="l" t="t" r="r" b="b"/>
            <a:pathLst>
              <a:path w="6762750" h="770889">
                <a:moveTo>
                  <a:pt x="6762458" y="0"/>
                </a:moveTo>
                <a:lnTo>
                  <a:pt x="2523706" y="0"/>
                </a:lnTo>
                <a:lnTo>
                  <a:pt x="1855393" y="0"/>
                </a:lnTo>
                <a:lnTo>
                  <a:pt x="1066304" y="0"/>
                </a:lnTo>
                <a:lnTo>
                  <a:pt x="0" y="12"/>
                </a:lnTo>
                <a:lnTo>
                  <a:pt x="0" y="769200"/>
                </a:lnTo>
                <a:lnTo>
                  <a:pt x="1066304" y="769200"/>
                </a:lnTo>
                <a:lnTo>
                  <a:pt x="1066304" y="770102"/>
                </a:lnTo>
                <a:lnTo>
                  <a:pt x="1855393" y="770102"/>
                </a:lnTo>
                <a:lnTo>
                  <a:pt x="1855393" y="770267"/>
                </a:lnTo>
                <a:lnTo>
                  <a:pt x="6762458" y="770267"/>
                </a:lnTo>
                <a:lnTo>
                  <a:pt x="6762458" y="0"/>
                </a:lnTo>
                <a:close/>
              </a:path>
            </a:pathLst>
          </a:custGeom>
          <a:solidFill>
            <a:srgbClr val="E6B8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1663625" y="1314971"/>
            <a:ext cx="206375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6294" marR="5080" indent="-824230">
              <a:lnSpc>
                <a:spcPct val="116700"/>
              </a:lnSpc>
              <a:spcBef>
                <a:spcPts val="100"/>
              </a:spcBef>
            </a:pPr>
            <a:r>
              <a:rPr dirty="0" sz="1500" spc="-95" b="1">
                <a:latin typeface="Book Antiqua"/>
                <a:cs typeface="Book Antiqua"/>
              </a:rPr>
              <a:t>Patient</a:t>
            </a:r>
            <a:r>
              <a:rPr dirty="0" sz="1500" spc="5" b="1">
                <a:latin typeface="Book Antiqua"/>
                <a:cs typeface="Book Antiqua"/>
              </a:rPr>
              <a:t> </a:t>
            </a:r>
            <a:r>
              <a:rPr dirty="0" sz="1500" spc="-105" b="1">
                <a:latin typeface="Book Antiqua"/>
                <a:cs typeface="Book Antiqua"/>
              </a:rPr>
              <a:t>Specific</a:t>
            </a:r>
            <a:r>
              <a:rPr dirty="0" sz="1500" spc="10" b="1">
                <a:latin typeface="Book Antiqua"/>
                <a:cs typeface="Book Antiqua"/>
              </a:rPr>
              <a:t> </a:t>
            </a:r>
            <a:r>
              <a:rPr dirty="0" sz="1500" spc="-95" b="1">
                <a:latin typeface="Book Antiqua"/>
                <a:cs typeface="Book Antiqua"/>
              </a:rPr>
              <a:t>Functional </a:t>
            </a:r>
            <a:r>
              <a:rPr dirty="0" sz="1500" spc="-20" b="1">
                <a:latin typeface="Book Antiqua"/>
                <a:cs typeface="Book Antiqua"/>
              </a:rPr>
              <a:t>Scale</a:t>
            </a:r>
            <a:endParaRPr sz="1500">
              <a:latin typeface="Book Antiqua"/>
              <a:cs typeface="Book Antiqua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4074935" y="1252082"/>
            <a:ext cx="3814445" cy="768985"/>
          </a:xfrm>
          <a:custGeom>
            <a:avLst/>
            <a:gdLst/>
            <a:ahLst/>
            <a:cxnLst/>
            <a:rect l="l" t="t" r="r" b="b"/>
            <a:pathLst>
              <a:path w="3814445" h="768985">
                <a:moveTo>
                  <a:pt x="3814129" y="768833"/>
                </a:moveTo>
                <a:lnTo>
                  <a:pt x="0" y="768833"/>
                </a:lnTo>
                <a:lnTo>
                  <a:pt x="0" y="0"/>
                </a:lnTo>
                <a:lnTo>
                  <a:pt x="3814129" y="0"/>
                </a:lnTo>
                <a:lnTo>
                  <a:pt x="3814129" y="768833"/>
                </a:lnTo>
                <a:close/>
              </a:path>
            </a:pathLst>
          </a:custGeom>
          <a:solidFill>
            <a:srgbClr val="E6B8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4299882" y="1342494"/>
            <a:ext cx="2493010" cy="53975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250"/>
              </a:spcBef>
              <a:buFont typeface="Arial"/>
              <a:buChar char="●"/>
              <a:tabLst>
                <a:tab pos="317500" algn="l"/>
              </a:tabLst>
            </a:pPr>
            <a:r>
              <a:rPr dirty="0" sz="1000" spc="-70" b="1">
                <a:latin typeface="Book Antiqua"/>
                <a:cs typeface="Book Antiqua"/>
              </a:rPr>
              <a:t>Client</a:t>
            </a:r>
            <a:r>
              <a:rPr dirty="0" sz="1000" spc="10" b="1">
                <a:latin typeface="Book Antiqua"/>
                <a:cs typeface="Book Antiqua"/>
              </a:rPr>
              <a:t> </a:t>
            </a:r>
            <a:r>
              <a:rPr dirty="0" sz="1000" spc="-95" b="1">
                <a:latin typeface="Book Antiqua"/>
                <a:cs typeface="Book Antiqua"/>
              </a:rPr>
              <a:t>ranks</a:t>
            </a:r>
            <a:r>
              <a:rPr dirty="0" sz="1000" spc="15" b="1">
                <a:latin typeface="Book Antiqua"/>
                <a:cs typeface="Book Antiqua"/>
              </a:rPr>
              <a:t> </a:t>
            </a:r>
            <a:r>
              <a:rPr dirty="0" sz="1000" spc="-75" b="1">
                <a:latin typeface="Book Antiqua"/>
                <a:cs typeface="Book Antiqua"/>
              </a:rPr>
              <a:t>performance</a:t>
            </a:r>
            <a:r>
              <a:rPr dirty="0" sz="1000" spc="10" b="1">
                <a:latin typeface="Book Antiqua"/>
                <a:cs typeface="Book Antiqua"/>
              </a:rPr>
              <a:t> </a:t>
            </a:r>
            <a:r>
              <a:rPr dirty="0" sz="1000" spc="-85" b="1">
                <a:latin typeface="Book Antiqua"/>
                <a:cs typeface="Book Antiqua"/>
              </a:rPr>
              <a:t>on</a:t>
            </a:r>
            <a:r>
              <a:rPr dirty="0" sz="1000" spc="15" b="1">
                <a:latin typeface="Book Antiqua"/>
                <a:cs typeface="Book Antiqua"/>
              </a:rPr>
              <a:t> </a:t>
            </a:r>
            <a:r>
              <a:rPr dirty="0" sz="1000" spc="-85" b="1">
                <a:latin typeface="Book Antiqua"/>
                <a:cs typeface="Book Antiqua"/>
              </a:rPr>
              <a:t>scale</a:t>
            </a:r>
            <a:r>
              <a:rPr dirty="0" sz="1000" spc="10" b="1">
                <a:latin typeface="Book Antiqua"/>
                <a:cs typeface="Book Antiqua"/>
              </a:rPr>
              <a:t> </a:t>
            </a:r>
            <a:r>
              <a:rPr dirty="0" sz="1000" spc="-75" b="1">
                <a:latin typeface="Book Antiqua"/>
                <a:cs typeface="Book Antiqua"/>
              </a:rPr>
              <a:t>of</a:t>
            </a:r>
            <a:r>
              <a:rPr dirty="0" sz="1000" spc="15" b="1">
                <a:latin typeface="Book Antiqua"/>
                <a:cs typeface="Book Antiqua"/>
              </a:rPr>
              <a:t> </a:t>
            </a:r>
            <a:r>
              <a:rPr dirty="0" sz="1000" spc="-95" b="1">
                <a:latin typeface="Book Antiqua"/>
                <a:cs typeface="Book Antiqua"/>
              </a:rPr>
              <a:t>1-</a:t>
            </a:r>
            <a:r>
              <a:rPr dirty="0" sz="1000" spc="-25" b="1">
                <a:latin typeface="Book Antiqua"/>
                <a:cs typeface="Book Antiqua"/>
              </a:rPr>
              <a:t>10</a:t>
            </a:r>
            <a:endParaRPr sz="1000">
              <a:latin typeface="Book Antiqua"/>
              <a:cs typeface="Book Antiqua"/>
            </a:endParaRPr>
          </a:p>
          <a:p>
            <a:pPr marL="317500" indent="-304800">
              <a:lnSpc>
                <a:spcPct val="100000"/>
              </a:lnSpc>
              <a:spcBef>
                <a:spcPts val="150"/>
              </a:spcBef>
              <a:buFont typeface="Arial"/>
              <a:buChar char="●"/>
              <a:tabLst>
                <a:tab pos="317500" algn="l"/>
              </a:tabLst>
            </a:pPr>
            <a:r>
              <a:rPr dirty="0" sz="1000" spc="-80" b="1">
                <a:latin typeface="Book Antiqua"/>
                <a:cs typeface="Book Antiqua"/>
              </a:rPr>
              <a:t>MDC/MCID</a:t>
            </a:r>
            <a:r>
              <a:rPr dirty="0" sz="1000" spc="-20" b="1">
                <a:latin typeface="Book Antiqua"/>
                <a:cs typeface="Book Antiqua"/>
              </a:rPr>
              <a:t> </a:t>
            </a:r>
            <a:r>
              <a:rPr dirty="0" sz="1000" spc="-10" b="1">
                <a:latin typeface="Book Antiqua"/>
                <a:cs typeface="Book Antiqua"/>
              </a:rPr>
              <a:t>scores</a:t>
            </a:r>
            <a:endParaRPr sz="1000">
              <a:latin typeface="Book Antiqua"/>
              <a:cs typeface="Book Antiqua"/>
            </a:endParaRPr>
          </a:p>
          <a:p>
            <a:pPr marL="317500" indent="-304800">
              <a:lnSpc>
                <a:spcPct val="100000"/>
              </a:lnSpc>
              <a:spcBef>
                <a:spcPts val="150"/>
              </a:spcBef>
              <a:buFont typeface="Arial"/>
              <a:buChar char="●"/>
              <a:tabLst>
                <a:tab pos="317500" algn="l"/>
              </a:tabLst>
            </a:pPr>
            <a:r>
              <a:rPr dirty="0" sz="1000" spc="-80" b="1">
                <a:latin typeface="Book Antiqua"/>
                <a:cs typeface="Book Antiqua"/>
              </a:rPr>
              <a:t>Can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100" b="1">
                <a:latin typeface="Book Antiqua"/>
                <a:cs typeface="Book Antiqua"/>
              </a:rPr>
              <a:t>be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114" b="1">
                <a:latin typeface="Book Antiqua"/>
                <a:cs typeface="Book Antiqua"/>
              </a:rPr>
              <a:t>used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30" b="1">
                <a:latin typeface="Book Antiqua"/>
                <a:cs typeface="Book Antiqua"/>
              </a:rPr>
              <a:t>to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75" b="1">
                <a:latin typeface="Book Antiqua"/>
                <a:cs typeface="Book Antiqua"/>
              </a:rPr>
              <a:t>set</a:t>
            </a:r>
            <a:r>
              <a:rPr dirty="0" sz="1000" b="1">
                <a:latin typeface="Book Antiqua"/>
                <a:cs typeface="Book Antiqua"/>
              </a:rPr>
              <a:t> </a:t>
            </a:r>
            <a:r>
              <a:rPr dirty="0" sz="1000" spc="-90" b="1">
                <a:latin typeface="Book Antiqua"/>
                <a:cs typeface="Book Antiqua"/>
              </a:rPr>
              <a:t>goals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85" b="1">
                <a:latin typeface="Book Antiqua"/>
                <a:cs typeface="Book Antiqua"/>
              </a:rPr>
              <a:t>during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65" b="1">
                <a:latin typeface="Book Antiqua"/>
                <a:cs typeface="Book Antiqua"/>
              </a:rPr>
              <a:t>first</a:t>
            </a:r>
            <a:r>
              <a:rPr dirty="0" sz="1000" spc="-5" b="1">
                <a:latin typeface="Book Antiqua"/>
                <a:cs typeface="Book Antiqua"/>
              </a:rPr>
              <a:t> </a:t>
            </a:r>
            <a:r>
              <a:rPr dirty="0" sz="1000" spc="-75" b="1">
                <a:latin typeface="Book Antiqua"/>
                <a:cs typeface="Book Antiqua"/>
              </a:rPr>
              <a:t>session</a:t>
            </a:r>
            <a:endParaRPr sz="1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D6C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579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19049">
            <a:solidFill>
              <a:srgbClr val="2E3E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496646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19049">
            <a:solidFill>
              <a:srgbClr val="2E3E42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312" y="291693"/>
            <a:ext cx="6250775" cy="4541063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7032325" y="138937"/>
            <a:ext cx="1752600" cy="4846955"/>
            <a:chOff x="7032325" y="138937"/>
            <a:chExt cx="1752600" cy="4846955"/>
          </a:xfrm>
        </p:grpSpPr>
        <p:sp>
          <p:nvSpPr>
            <p:cNvPr id="7" name="object 7" descr=""/>
            <p:cNvSpPr/>
            <p:nvPr/>
          </p:nvSpPr>
          <p:spPr>
            <a:xfrm>
              <a:off x="7051375" y="157987"/>
              <a:ext cx="1714500" cy="4808855"/>
            </a:xfrm>
            <a:custGeom>
              <a:avLst/>
              <a:gdLst/>
              <a:ahLst/>
              <a:cxnLst/>
              <a:rect l="l" t="t" r="r" b="b"/>
              <a:pathLst>
                <a:path w="1714500" h="4808855">
                  <a:moveTo>
                    <a:pt x="1714499" y="4808699"/>
                  </a:moveTo>
                  <a:lnTo>
                    <a:pt x="0" y="4808699"/>
                  </a:lnTo>
                  <a:lnTo>
                    <a:pt x="0" y="0"/>
                  </a:lnTo>
                  <a:lnTo>
                    <a:pt x="1714499" y="0"/>
                  </a:lnTo>
                  <a:lnTo>
                    <a:pt x="1714499" y="48086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051375" y="157987"/>
              <a:ext cx="1714500" cy="4808855"/>
            </a:xfrm>
            <a:custGeom>
              <a:avLst/>
              <a:gdLst/>
              <a:ahLst/>
              <a:cxnLst/>
              <a:rect l="l" t="t" r="r" b="b"/>
              <a:pathLst>
                <a:path w="1714500" h="4808855">
                  <a:moveTo>
                    <a:pt x="0" y="0"/>
                  </a:moveTo>
                  <a:lnTo>
                    <a:pt x="1714499" y="0"/>
                  </a:lnTo>
                  <a:lnTo>
                    <a:pt x="1714499" y="4808699"/>
                  </a:lnTo>
                  <a:lnTo>
                    <a:pt x="0" y="48086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24958" y="337298"/>
            <a:ext cx="1568450" cy="1778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14999"/>
              </a:lnSpc>
              <a:spcBef>
                <a:spcPts val="100"/>
              </a:spcBef>
            </a:pPr>
            <a:r>
              <a:rPr dirty="0" sz="2000" spc="-10" b="0">
                <a:solidFill>
                  <a:srgbClr val="3D3D3D"/>
                </a:solidFill>
                <a:latin typeface="Garamond"/>
                <a:cs typeface="Garamond"/>
              </a:rPr>
              <a:t>Minimum detectable change</a:t>
            </a:r>
            <a:r>
              <a:rPr dirty="0" sz="2000" spc="-75" b="0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60" b="0">
                <a:solidFill>
                  <a:srgbClr val="3D3D3D"/>
                </a:solidFill>
                <a:latin typeface="Garamond"/>
                <a:cs typeface="Garamond"/>
              </a:rPr>
              <a:t>(90%CI) </a:t>
            </a:r>
            <a:r>
              <a:rPr dirty="0" sz="2000" b="0">
                <a:solidFill>
                  <a:srgbClr val="3D3D3D"/>
                </a:solidFill>
                <a:latin typeface="Garamond"/>
                <a:cs typeface="Garamond"/>
              </a:rPr>
              <a:t>for</a:t>
            </a:r>
            <a:r>
              <a:rPr dirty="0" sz="2000" spc="-85" b="0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10" b="0">
                <a:solidFill>
                  <a:srgbClr val="3D3D3D"/>
                </a:solidFill>
                <a:latin typeface="Garamond"/>
                <a:cs typeface="Garamond"/>
              </a:rPr>
              <a:t>average </a:t>
            </a:r>
            <a:r>
              <a:rPr dirty="0" sz="2000" spc="-20" b="0">
                <a:solidFill>
                  <a:srgbClr val="3D3D3D"/>
                </a:solidFill>
                <a:latin typeface="Garamond"/>
                <a:cs typeface="Garamond"/>
              </a:rPr>
              <a:t>score</a:t>
            </a:r>
            <a:r>
              <a:rPr dirty="0" sz="2000" spc="-90" b="0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415" b="0">
                <a:solidFill>
                  <a:srgbClr val="3D3D3D"/>
                </a:solidFill>
                <a:latin typeface="Garamond"/>
                <a:cs typeface="Garamond"/>
              </a:rPr>
              <a:t>=</a:t>
            </a:r>
            <a:r>
              <a:rPr dirty="0" sz="2000" spc="-35" b="0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150" b="0">
                <a:solidFill>
                  <a:srgbClr val="3D3D3D"/>
                </a:solidFill>
                <a:latin typeface="Garamond"/>
                <a:cs typeface="Garamond"/>
              </a:rPr>
              <a:t>2</a:t>
            </a:r>
            <a:r>
              <a:rPr dirty="0" sz="2000" spc="-35" b="0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10" b="0">
                <a:solidFill>
                  <a:srgbClr val="3D3D3D"/>
                </a:solidFill>
                <a:latin typeface="Garamond"/>
                <a:cs typeface="Garamond"/>
              </a:rPr>
              <a:t>points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124958" y="2089897"/>
            <a:ext cx="1568450" cy="263144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dirty="0" sz="2000" spc="-20">
                <a:solidFill>
                  <a:srgbClr val="3D3D3D"/>
                </a:solidFill>
                <a:latin typeface="Garamond"/>
                <a:cs typeface="Garamond"/>
              </a:rPr>
              <a:t>__________</a:t>
            </a:r>
            <a:endParaRPr sz="2000">
              <a:latin typeface="Garamond"/>
              <a:cs typeface="Garamond"/>
            </a:endParaRPr>
          </a:p>
          <a:p>
            <a:pPr algn="ctr" marL="12065" marR="5080" indent="59055">
              <a:lnSpc>
                <a:spcPct val="114999"/>
              </a:lnSpc>
              <a:spcBef>
                <a:spcPts val="600"/>
              </a:spcBef>
            </a:pPr>
            <a:r>
              <a:rPr dirty="0" sz="2000" spc="-10">
                <a:solidFill>
                  <a:srgbClr val="3D3D3D"/>
                </a:solidFill>
                <a:latin typeface="Garamond"/>
                <a:cs typeface="Garamond"/>
              </a:rPr>
              <a:t>Minimum detectable change</a:t>
            </a:r>
            <a:r>
              <a:rPr dirty="0" sz="2000" spc="-75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60">
                <a:solidFill>
                  <a:srgbClr val="3D3D3D"/>
                </a:solidFill>
                <a:latin typeface="Garamond"/>
                <a:cs typeface="Garamond"/>
              </a:rPr>
              <a:t>(90%CI) </a:t>
            </a:r>
            <a:r>
              <a:rPr dirty="0" sz="2000">
                <a:solidFill>
                  <a:srgbClr val="3D3D3D"/>
                </a:solidFill>
                <a:latin typeface="Garamond"/>
                <a:cs typeface="Garamond"/>
              </a:rPr>
              <a:t>for</a:t>
            </a:r>
            <a:r>
              <a:rPr dirty="0" sz="2000" spc="-85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10">
                <a:solidFill>
                  <a:srgbClr val="3D3D3D"/>
                </a:solidFill>
                <a:latin typeface="Garamond"/>
                <a:cs typeface="Garamond"/>
              </a:rPr>
              <a:t>single </a:t>
            </a:r>
            <a:r>
              <a:rPr dirty="0" sz="2000">
                <a:solidFill>
                  <a:srgbClr val="3D3D3D"/>
                </a:solidFill>
                <a:latin typeface="Garamond"/>
                <a:cs typeface="Garamond"/>
              </a:rPr>
              <a:t>activity</a:t>
            </a:r>
            <a:r>
              <a:rPr dirty="0" sz="2000" spc="70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20">
                <a:solidFill>
                  <a:srgbClr val="3D3D3D"/>
                </a:solidFill>
                <a:latin typeface="Garamond"/>
                <a:cs typeface="Garamond"/>
              </a:rPr>
              <a:t>score</a:t>
            </a:r>
            <a:r>
              <a:rPr dirty="0" sz="2000" spc="75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465">
                <a:solidFill>
                  <a:srgbClr val="3D3D3D"/>
                </a:solidFill>
                <a:latin typeface="Garamond"/>
                <a:cs typeface="Garamond"/>
              </a:rPr>
              <a:t>=</a:t>
            </a:r>
            <a:r>
              <a:rPr dirty="0" sz="2000" spc="-175">
                <a:solidFill>
                  <a:srgbClr val="3D3D3D"/>
                </a:solidFill>
                <a:latin typeface="Garamond"/>
                <a:cs typeface="Garamond"/>
              </a:rPr>
              <a:t> 3</a:t>
            </a:r>
            <a:r>
              <a:rPr dirty="0" sz="2000" spc="-30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10">
                <a:solidFill>
                  <a:srgbClr val="3D3D3D"/>
                </a:solidFill>
                <a:latin typeface="Garamond"/>
                <a:cs typeface="Garamond"/>
              </a:rPr>
              <a:t>points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739900" y="1217405"/>
            <a:ext cx="2317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80" i="1">
                <a:latin typeface="Calibri"/>
                <a:cs typeface="Calibri"/>
              </a:rPr>
              <a:t>Reading</a:t>
            </a:r>
            <a:r>
              <a:rPr dirty="0" sz="1800" spc="35" i="1">
                <a:latin typeface="Calibri"/>
                <a:cs typeface="Calibri"/>
              </a:rPr>
              <a:t> </a:t>
            </a:r>
            <a:r>
              <a:rPr dirty="0" sz="1800" spc="-140" i="1">
                <a:latin typeface="Calibri"/>
                <a:cs typeface="Calibri"/>
              </a:rPr>
              <a:t>a</a:t>
            </a:r>
            <a:r>
              <a:rPr dirty="0" sz="1800" spc="40" i="1">
                <a:latin typeface="Calibri"/>
                <a:cs typeface="Calibri"/>
              </a:rPr>
              <a:t> </a:t>
            </a:r>
            <a:r>
              <a:rPr dirty="0" sz="1800" spc="-130" i="1">
                <a:latin typeface="Calibri"/>
                <a:cs typeface="Calibri"/>
              </a:rPr>
              <a:t>Bible</a:t>
            </a:r>
            <a:r>
              <a:rPr dirty="0" sz="1800" spc="40" i="1">
                <a:latin typeface="Calibri"/>
                <a:cs typeface="Calibri"/>
              </a:rPr>
              <a:t> </a:t>
            </a:r>
            <a:r>
              <a:rPr dirty="0" sz="1800" spc="-175" i="1">
                <a:latin typeface="Calibri"/>
                <a:cs typeface="Calibri"/>
              </a:rPr>
              <a:t>verse/passage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881700" y="1796931"/>
            <a:ext cx="2416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5" i="1">
                <a:latin typeface="Calibri"/>
                <a:cs typeface="Calibri"/>
              </a:rPr>
              <a:t>Self</a:t>
            </a:r>
            <a:r>
              <a:rPr dirty="0" sz="1800" i="1">
                <a:latin typeface="Calibri"/>
                <a:cs typeface="Calibri"/>
              </a:rPr>
              <a:t> </a:t>
            </a:r>
            <a:r>
              <a:rPr dirty="0" sz="1800" spc="-175" i="1">
                <a:latin typeface="Calibri"/>
                <a:cs typeface="Calibri"/>
              </a:rPr>
              <a:t>monitoring</a:t>
            </a:r>
            <a:r>
              <a:rPr dirty="0" sz="1800" spc="25" i="1">
                <a:latin typeface="Calibri"/>
                <a:cs typeface="Calibri"/>
              </a:rPr>
              <a:t> </a:t>
            </a:r>
            <a:r>
              <a:rPr dirty="0" sz="1800" spc="-80" i="1">
                <a:latin typeface="Calibri"/>
                <a:cs typeface="Calibri"/>
              </a:rPr>
              <a:t>in</a:t>
            </a:r>
            <a:r>
              <a:rPr dirty="0" sz="1800" spc="15" i="1">
                <a:latin typeface="Calibri"/>
                <a:cs typeface="Calibri"/>
              </a:rPr>
              <a:t> </a:t>
            </a:r>
            <a:r>
              <a:rPr dirty="0" sz="1800" spc="-140" i="1">
                <a:latin typeface="Calibri"/>
                <a:cs typeface="Calibri"/>
              </a:rPr>
              <a:t>conversation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765687" y="2427443"/>
            <a:ext cx="2416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85" i="1">
                <a:latin typeface="Calibri"/>
                <a:cs typeface="Calibri"/>
              </a:rPr>
              <a:t>Typing</a:t>
            </a:r>
            <a:r>
              <a:rPr dirty="0" sz="1800" spc="50" i="1">
                <a:latin typeface="Calibri"/>
                <a:cs typeface="Calibri"/>
              </a:rPr>
              <a:t> </a:t>
            </a:r>
            <a:r>
              <a:rPr dirty="0" sz="1800" spc="-210" i="1">
                <a:latin typeface="Calibri"/>
                <a:cs typeface="Calibri"/>
              </a:rPr>
              <a:t>a</a:t>
            </a:r>
            <a:r>
              <a:rPr dirty="0" sz="1800" spc="55" i="1">
                <a:latin typeface="Calibri"/>
                <a:cs typeface="Calibri"/>
              </a:rPr>
              <a:t> </a:t>
            </a:r>
            <a:r>
              <a:rPr dirty="0" sz="1800" spc="-160" i="1">
                <a:latin typeface="Calibri"/>
                <a:cs typeface="Calibri"/>
              </a:rPr>
              <a:t>paragraph</a:t>
            </a:r>
            <a:r>
              <a:rPr dirty="0" sz="1800" spc="55" i="1">
                <a:latin typeface="Calibri"/>
                <a:cs typeface="Calibri"/>
              </a:rPr>
              <a:t> </a:t>
            </a:r>
            <a:r>
              <a:rPr dirty="0" sz="1800" spc="-135" i="1">
                <a:latin typeface="Calibri"/>
                <a:cs typeface="Calibri"/>
              </a:rPr>
              <a:t>(ex:</a:t>
            </a:r>
            <a:r>
              <a:rPr dirty="0" sz="1800" spc="55" i="1">
                <a:latin typeface="Calibri"/>
                <a:cs typeface="Calibri"/>
              </a:rPr>
              <a:t> </a:t>
            </a:r>
            <a:r>
              <a:rPr dirty="0" sz="1800" spc="-140" i="1">
                <a:latin typeface="Calibri"/>
                <a:cs typeface="Calibri"/>
              </a:rPr>
              <a:t>emaiL)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855925" y="3047355"/>
            <a:ext cx="3479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70" i="1">
                <a:latin typeface="Calibri"/>
                <a:cs typeface="Calibri"/>
              </a:rPr>
              <a:t>Talking</a:t>
            </a:r>
            <a:r>
              <a:rPr dirty="0" sz="1800" spc="50" i="1">
                <a:latin typeface="Calibri"/>
                <a:cs typeface="Calibri"/>
              </a:rPr>
              <a:t> </a:t>
            </a:r>
            <a:r>
              <a:rPr dirty="0" sz="1800" spc="-80" i="1">
                <a:latin typeface="Calibri"/>
                <a:cs typeface="Calibri"/>
              </a:rPr>
              <a:t>in</a:t>
            </a:r>
            <a:r>
              <a:rPr dirty="0" sz="1800" spc="55" i="1">
                <a:latin typeface="Calibri"/>
                <a:cs typeface="Calibri"/>
              </a:rPr>
              <a:t> </a:t>
            </a:r>
            <a:r>
              <a:rPr dirty="0" sz="1800" spc="-140" i="1">
                <a:latin typeface="Calibri"/>
                <a:cs typeface="Calibri"/>
              </a:rPr>
              <a:t>a</a:t>
            </a:r>
            <a:r>
              <a:rPr dirty="0" sz="1800" spc="55" i="1">
                <a:latin typeface="Calibri"/>
                <a:cs typeface="Calibri"/>
              </a:rPr>
              <a:t> </a:t>
            </a:r>
            <a:r>
              <a:rPr dirty="0" sz="1800" spc="-145" i="1">
                <a:latin typeface="Calibri"/>
                <a:cs typeface="Calibri"/>
              </a:rPr>
              <a:t>larger</a:t>
            </a:r>
            <a:r>
              <a:rPr dirty="0" sz="1800" spc="55" i="1">
                <a:latin typeface="Calibri"/>
                <a:cs typeface="Calibri"/>
              </a:rPr>
              <a:t> </a:t>
            </a:r>
            <a:r>
              <a:rPr dirty="0" sz="1800" spc="-165" i="1">
                <a:latin typeface="Calibri"/>
                <a:cs typeface="Calibri"/>
              </a:rPr>
              <a:t>group/noisier</a:t>
            </a:r>
            <a:r>
              <a:rPr dirty="0" sz="1800" spc="50" i="1">
                <a:latin typeface="Calibri"/>
                <a:cs typeface="Calibri"/>
              </a:rPr>
              <a:t> </a:t>
            </a:r>
            <a:r>
              <a:rPr dirty="0" sz="1800" spc="-155" i="1"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0849" y="1596712"/>
            <a:ext cx="169099" cy="15769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5425" y="2826949"/>
            <a:ext cx="169099" cy="15769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0849" y="3422650"/>
            <a:ext cx="169099" cy="157699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5125149" y="366979"/>
            <a:ext cx="9340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0" i="1">
                <a:latin typeface="Calibri"/>
                <a:cs typeface="Calibri"/>
              </a:rPr>
              <a:t>Client</a:t>
            </a:r>
            <a:r>
              <a:rPr dirty="0" sz="1500" spc="25" i="1">
                <a:latin typeface="Calibri"/>
                <a:cs typeface="Calibri"/>
              </a:rPr>
              <a:t> </a:t>
            </a:r>
            <a:r>
              <a:rPr dirty="0" sz="1500" spc="-180" i="1">
                <a:latin typeface="Calibri"/>
                <a:cs typeface="Calibri"/>
              </a:rPr>
              <a:t>example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174625" y="4408697"/>
            <a:ext cx="3403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85" i="1">
                <a:latin typeface="Calibri"/>
                <a:cs typeface="Calibri"/>
              </a:rPr>
              <a:t>3.25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35080" y="142869"/>
            <a:ext cx="1748789" cy="1374775"/>
            <a:chOff x="35080" y="142869"/>
            <a:chExt cx="1748789" cy="1374775"/>
          </a:xfrm>
        </p:grpSpPr>
        <p:sp>
          <p:nvSpPr>
            <p:cNvPr id="21" name="object 21" descr=""/>
            <p:cNvSpPr/>
            <p:nvPr/>
          </p:nvSpPr>
          <p:spPr>
            <a:xfrm>
              <a:off x="37467" y="145256"/>
              <a:ext cx="1744345" cy="1370330"/>
            </a:xfrm>
            <a:custGeom>
              <a:avLst/>
              <a:gdLst/>
              <a:ahLst/>
              <a:cxnLst/>
              <a:rect l="l" t="t" r="r" b="b"/>
              <a:pathLst>
                <a:path w="1744345" h="1370330">
                  <a:moveTo>
                    <a:pt x="397673" y="1369849"/>
                  </a:moveTo>
                  <a:lnTo>
                    <a:pt x="350587" y="1365871"/>
                  </a:lnTo>
                  <a:lnTo>
                    <a:pt x="307335" y="1347970"/>
                  </a:lnTo>
                  <a:lnTo>
                    <a:pt x="271211" y="1317508"/>
                  </a:lnTo>
                  <a:lnTo>
                    <a:pt x="245503" y="1275846"/>
                  </a:lnTo>
                  <a:lnTo>
                    <a:pt x="11305" y="710852"/>
                  </a:lnTo>
                  <a:lnTo>
                    <a:pt x="0" y="663220"/>
                  </a:lnTo>
                  <a:lnTo>
                    <a:pt x="3979" y="616131"/>
                  </a:lnTo>
                  <a:lnTo>
                    <a:pt x="21881" y="572878"/>
                  </a:lnTo>
                  <a:lnTo>
                    <a:pt x="52343" y="536751"/>
                  </a:lnTo>
                  <a:lnTo>
                    <a:pt x="94004" y="511041"/>
                  </a:lnTo>
                  <a:lnTo>
                    <a:pt x="1298604" y="11656"/>
                  </a:lnTo>
                  <a:lnTo>
                    <a:pt x="1357115" y="0"/>
                  </a:lnTo>
                  <a:lnTo>
                    <a:pt x="1386807" y="2901"/>
                  </a:lnTo>
                  <a:lnTo>
                    <a:pt x="1442189" y="25823"/>
                  </a:lnTo>
                  <a:lnTo>
                    <a:pt x="1484190" y="67801"/>
                  </a:lnTo>
                  <a:lnTo>
                    <a:pt x="1732603" y="659346"/>
                  </a:lnTo>
                  <a:lnTo>
                    <a:pt x="1743909" y="706978"/>
                  </a:lnTo>
                  <a:lnTo>
                    <a:pt x="1739929" y="754066"/>
                  </a:lnTo>
                  <a:lnTo>
                    <a:pt x="1722027" y="797319"/>
                  </a:lnTo>
                  <a:lnTo>
                    <a:pt x="1691565" y="833446"/>
                  </a:lnTo>
                  <a:lnTo>
                    <a:pt x="1649904" y="859156"/>
                  </a:lnTo>
                  <a:lnTo>
                    <a:pt x="445304" y="1358541"/>
                  </a:lnTo>
                  <a:lnTo>
                    <a:pt x="397673" y="1369849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7467" y="145256"/>
              <a:ext cx="1744345" cy="1370330"/>
            </a:xfrm>
            <a:custGeom>
              <a:avLst/>
              <a:gdLst/>
              <a:ahLst/>
              <a:cxnLst/>
              <a:rect l="l" t="t" r="r" b="b"/>
              <a:pathLst>
                <a:path w="1744345" h="1370330">
                  <a:moveTo>
                    <a:pt x="11305" y="710852"/>
                  </a:moveTo>
                  <a:lnTo>
                    <a:pt x="0" y="663220"/>
                  </a:lnTo>
                  <a:lnTo>
                    <a:pt x="3979" y="616131"/>
                  </a:lnTo>
                  <a:lnTo>
                    <a:pt x="21881" y="572878"/>
                  </a:lnTo>
                  <a:lnTo>
                    <a:pt x="52343" y="536751"/>
                  </a:lnTo>
                  <a:lnTo>
                    <a:pt x="94004" y="511041"/>
                  </a:lnTo>
                  <a:lnTo>
                    <a:pt x="1298604" y="11656"/>
                  </a:lnTo>
                  <a:lnTo>
                    <a:pt x="1357115" y="0"/>
                  </a:lnTo>
                  <a:lnTo>
                    <a:pt x="1386807" y="2901"/>
                  </a:lnTo>
                  <a:lnTo>
                    <a:pt x="1442189" y="25823"/>
                  </a:lnTo>
                  <a:lnTo>
                    <a:pt x="1484190" y="67801"/>
                  </a:lnTo>
                  <a:lnTo>
                    <a:pt x="1732603" y="659346"/>
                  </a:lnTo>
                  <a:lnTo>
                    <a:pt x="1743909" y="706978"/>
                  </a:lnTo>
                  <a:lnTo>
                    <a:pt x="1739929" y="754066"/>
                  </a:lnTo>
                  <a:lnTo>
                    <a:pt x="1722027" y="797319"/>
                  </a:lnTo>
                  <a:lnTo>
                    <a:pt x="1691565" y="833446"/>
                  </a:lnTo>
                  <a:lnTo>
                    <a:pt x="1649904" y="859156"/>
                  </a:lnTo>
                  <a:lnTo>
                    <a:pt x="445304" y="1358541"/>
                  </a:lnTo>
                  <a:lnTo>
                    <a:pt x="397673" y="1369849"/>
                  </a:lnTo>
                  <a:lnTo>
                    <a:pt x="350587" y="1365871"/>
                  </a:lnTo>
                  <a:lnTo>
                    <a:pt x="307335" y="1347970"/>
                  </a:lnTo>
                  <a:lnTo>
                    <a:pt x="271211" y="1317508"/>
                  </a:lnTo>
                  <a:lnTo>
                    <a:pt x="245503" y="1275846"/>
                  </a:lnTo>
                  <a:lnTo>
                    <a:pt x="11305" y="710852"/>
                  </a:lnTo>
                  <a:close/>
                </a:path>
              </a:pathLst>
            </a:custGeom>
            <a:ln w="477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 rot="20220000">
            <a:off x="415443" y="793693"/>
            <a:ext cx="882239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20"/>
              </a:lnSpc>
            </a:pPr>
            <a:r>
              <a:rPr dirty="0" sz="1600" spc="-20">
                <a:latin typeface="Calibri"/>
                <a:cs typeface="Calibri"/>
              </a:rPr>
              <a:t>Evaluation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7549" y="2201737"/>
            <a:ext cx="169099" cy="1576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D6C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579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19049">
            <a:solidFill>
              <a:srgbClr val="2E3E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496646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19049">
            <a:solidFill>
              <a:srgbClr val="2E3E42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312" y="291693"/>
            <a:ext cx="6250775" cy="4541063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7032325" y="138937"/>
            <a:ext cx="1752600" cy="4846955"/>
            <a:chOff x="7032325" y="138937"/>
            <a:chExt cx="1752600" cy="4846955"/>
          </a:xfrm>
        </p:grpSpPr>
        <p:sp>
          <p:nvSpPr>
            <p:cNvPr id="7" name="object 7" descr=""/>
            <p:cNvSpPr/>
            <p:nvPr/>
          </p:nvSpPr>
          <p:spPr>
            <a:xfrm>
              <a:off x="7051375" y="157987"/>
              <a:ext cx="1714500" cy="4808855"/>
            </a:xfrm>
            <a:custGeom>
              <a:avLst/>
              <a:gdLst/>
              <a:ahLst/>
              <a:cxnLst/>
              <a:rect l="l" t="t" r="r" b="b"/>
              <a:pathLst>
                <a:path w="1714500" h="4808855">
                  <a:moveTo>
                    <a:pt x="1714499" y="4808699"/>
                  </a:moveTo>
                  <a:lnTo>
                    <a:pt x="0" y="4808699"/>
                  </a:lnTo>
                  <a:lnTo>
                    <a:pt x="0" y="0"/>
                  </a:lnTo>
                  <a:lnTo>
                    <a:pt x="1714499" y="0"/>
                  </a:lnTo>
                  <a:lnTo>
                    <a:pt x="1714499" y="48086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051375" y="157987"/>
              <a:ext cx="1714500" cy="4808855"/>
            </a:xfrm>
            <a:custGeom>
              <a:avLst/>
              <a:gdLst/>
              <a:ahLst/>
              <a:cxnLst/>
              <a:rect l="l" t="t" r="r" b="b"/>
              <a:pathLst>
                <a:path w="1714500" h="4808855">
                  <a:moveTo>
                    <a:pt x="0" y="0"/>
                  </a:moveTo>
                  <a:lnTo>
                    <a:pt x="1714499" y="0"/>
                  </a:lnTo>
                  <a:lnTo>
                    <a:pt x="1714499" y="4808699"/>
                  </a:lnTo>
                  <a:lnTo>
                    <a:pt x="0" y="48086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24958" y="337298"/>
            <a:ext cx="1568450" cy="1778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14999"/>
              </a:lnSpc>
              <a:spcBef>
                <a:spcPts val="100"/>
              </a:spcBef>
            </a:pPr>
            <a:r>
              <a:rPr dirty="0" sz="2000" spc="-10" b="0">
                <a:solidFill>
                  <a:srgbClr val="3D3D3D"/>
                </a:solidFill>
                <a:latin typeface="Garamond"/>
                <a:cs typeface="Garamond"/>
              </a:rPr>
              <a:t>Minimum detectable change</a:t>
            </a:r>
            <a:r>
              <a:rPr dirty="0" sz="2000" spc="-75" b="0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60" b="0">
                <a:solidFill>
                  <a:srgbClr val="3D3D3D"/>
                </a:solidFill>
                <a:latin typeface="Garamond"/>
                <a:cs typeface="Garamond"/>
              </a:rPr>
              <a:t>(90%CI) </a:t>
            </a:r>
            <a:r>
              <a:rPr dirty="0" sz="2000" b="0">
                <a:solidFill>
                  <a:srgbClr val="3D3D3D"/>
                </a:solidFill>
                <a:latin typeface="Garamond"/>
                <a:cs typeface="Garamond"/>
              </a:rPr>
              <a:t>for</a:t>
            </a:r>
            <a:r>
              <a:rPr dirty="0" sz="2000" spc="-85" b="0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10" b="0">
                <a:solidFill>
                  <a:srgbClr val="3D3D3D"/>
                </a:solidFill>
                <a:latin typeface="Garamond"/>
                <a:cs typeface="Garamond"/>
              </a:rPr>
              <a:t>average </a:t>
            </a:r>
            <a:r>
              <a:rPr dirty="0" sz="2000" spc="-20" b="0">
                <a:solidFill>
                  <a:srgbClr val="3D3D3D"/>
                </a:solidFill>
                <a:latin typeface="Garamond"/>
                <a:cs typeface="Garamond"/>
              </a:rPr>
              <a:t>score</a:t>
            </a:r>
            <a:r>
              <a:rPr dirty="0" sz="2000" spc="-90" b="0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415" b="0">
                <a:solidFill>
                  <a:srgbClr val="3D3D3D"/>
                </a:solidFill>
                <a:latin typeface="Garamond"/>
                <a:cs typeface="Garamond"/>
              </a:rPr>
              <a:t>=</a:t>
            </a:r>
            <a:r>
              <a:rPr dirty="0" sz="2000" spc="-35" b="0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150" b="0">
                <a:solidFill>
                  <a:srgbClr val="3D3D3D"/>
                </a:solidFill>
                <a:latin typeface="Garamond"/>
                <a:cs typeface="Garamond"/>
              </a:rPr>
              <a:t>2</a:t>
            </a:r>
            <a:r>
              <a:rPr dirty="0" sz="2000" spc="-35" b="0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10" b="0">
                <a:solidFill>
                  <a:srgbClr val="3D3D3D"/>
                </a:solidFill>
                <a:latin typeface="Garamond"/>
                <a:cs typeface="Garamond"/>
              </a:rPr>
              <a:t>points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124958" y="2089897"/>
            <a:ext cx="1568450" cy="263144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dirty="0" sz="2000" spc="-20">
                <a:solidFill>
                  <a:srgbClr val="3D3D3D"/>
                </a:solidFill>
                <a:latin typeface="Garamond"/>
                <a:cs typeface="Garamond"/>
              </a:rPr>
              <a:t>__________</a:t>
            </a:r>
            <a:endParaRPr sz="2000">
              <a:latin typeface="Garamond"/>
              <a:cs typeface="Garamond"/>
            </a:endParaRPr>
          </a:p>
          <a:p>
            <a:pPr algn="ctr" marL="12065" marR="5080" indent="59055">
              <a:lnSpc>
                <a:spcPct val="114999"/>
              </a:lnSpc>
              <a:spcBef>
                <a:spcPts val="600"/>
              </a:spcBef>
            </a:pPr>
            <a:r>
              <a:rPr dirty="0" sz="2000" spc="-10">
                <a:solidFill>
                  <a:srgbClr val="3D3D3D"/>
                </a:solidFill>
                <a:latin typeface="Garamond"/>
                <a:cs typeface="Garamond"/>
              </a:rPr>
              <a:t>Minimum detectable change</a:t>
            </a:r>
            <a:r>
              <a:rPr dirty="0" sz="2000" spc="-75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60">
                <a:solidFill>
                  <a:srgbClr val="3D3D3D"/>
                </a:solidFill>
                <a:latin typeface="Garamond"/>
                <a:cs typeface="Garamond"/>
              </a:rPr>
              <a:t>(90%CI) </a:t>
            </a:r>
            <a:r>
              <a:rPr dirty="0" sz="2000">
                <a:solidFill>
                  <a:srgbClr val="3D3D3D"/>
                </a:solidFill>
                <a:latin typeface="Garamond"/>
                <a:cs typeface="Garamond"/>
              </a:rPr>
              <a:t>for</a:t>
            </a:r>
            <a:r>
              <a:rPr dirty="0" sz="2000" spc="-85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10">
                <a:solidFill>
                  <a:srgbClr val="3D3D3D"/>
                </a:solidFill>
                <a:latin typeface="Garamond"/>
                <a:cs typeface="Garamond"/>
              </a:rPr>
              <a:t>single </a:t>
            </a:r>
            <a:r>
              <a:rPr dirty="0" sz="2000">
                <a:solidFill>
                  <a:srgbClr val="3D3D3D"/>
                </a:solidFill>
                <a:latin typeface="Garamond"/>
                <a:cs typeface="Garamond"/>
              </a:rPr>
              <a:t>activity</a:t>
            </a:r>
            <a:r>
              <a:rPr dirty="0" sz="2000" spc="70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20">
                <a:solidFill>
                  <a:srgbClr val="3D3D3D"/>
                </a:solidFill>
                <a:latin typeface="Garamond"/>
                <a:cs typeface="Garamond"/>
              </a:rPr>
              <a:t>score</a:t>
            </a:r>
            <a:r>
              <a:rPr dirty="0" sz="2000" spc="75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465">
                <a:solidFill>
                  <a:srgbClr val="3D3D3D"/>
                </a:solidFill>
                <a:latin typeface="Garamond"/>
                <a:cs typeface="Garamond"/>
              </a:rPr>
              <a:t>=</a:t>
            </a:r>
            <a:r>
              <a:rPr dirty="0" sz="2000" spc="-175">
                <a:solidFill>
                  <a:srgbClr val="3D3D3D"/>
                </a:solidFill>
                <a:latin typeface="Garamond"/>
                <a:cs typeface="Garamond"/>
              </a:rPr>
              <a:t> 3</a:t>
            </a:r>
            <a:r>
              <a:rPr dirty="0" sz="2000" spc="-30">
                <a:solidFill>
                  <a:srgbClr val="3D3D3D"/>
                </a:solidFill>
                <a:latin typeface="Garamond"/>
                <a:cs typeface="Garamond"/>
              </a:rPr>
              <a:t> </a:t>
            </a:r>
            <a:r>
              <a:rPr dirty="0" sz="2000" spc="-10">
                <a:solidFill>
                  <a:srgbClr val="3D3D3D"/>
                </a:solidFill>
                <a:latin typeface="Garamond"/>
                <a:cs typeface="Garamond"/>
              </a:rPr>
              <a:t>points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739900" y="1217405"/>
            <a:ext cx="2317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80" i="1">
                <a:latin typeface="Calibri"/>
                <a:cs typeface="Calibri"/>
              </a:rPr>
              <a:t>Reading</a:t>
            </a:r>
            <a:r>
              <a:rPr dirty="0" sz="1800" spc="35" i="1">
                <a:latin typeface="Calibri"/>
                <a:cs typeface="Calibri"/>
              </a:rPr>
              <a:t> </a:t>
            </a:r>
            <a:r>
              <a:rPr dirty="0" sz="1800" spc="-140" i="1">
                <a:latin typeface="Calibri"/>
                <a:cs typeface="Calibri"/>
              </a:rPr>
              <a:t>a</a:t>
            </a:r>
            <a:r>
              <a:rPr dirty="0" sz="1800" spc="40" i="1">
                <a:latin typeface="Calibri"/>
                <a:cs typeface="Calibri"/>
              </a:rPr>
              <a:t> </a:t>
            </a:r>
            <a:r>
              <a:rPr dirty="0" sz="1800" spc="-130" i="1">
                <a:latin typeface="Calibri"/>
                <a:cs typeface="Calibri"/>
              </a:rPr>
              <a:t>Bible</a:t>
            </a:r>
            <a:r>
              <a:rPr dirty="0" sz="1800" spc="40" i="1">
                <a:latin typeface="Calibri"/>
                <a:cs typeface="Calibri"/>
              </a:rPr>
              <a:t> </a:t>
            </a:r>
            <a:r>
              <a:rPr dirty="0" sz="1800" spc="-175" i="1">
                <a:latin typeface="Calibri"/>
                <a:cs typeface="Calibri"/>
              </a:rPr>
              <a:t>verse/passage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881700" y="1796931"/>
            <a:ext cx="2416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5" i="1">
                <a:latin typeface="Calibri"/>
                <a:cs typeface="Calibri"/>
              </a:rPr>
              <a:t>Self</a:t>
            </a:r>
            <a:r>
              <a:rPr dirty="0" sz="1800" i="1">
                <a:latin typeface="Calibri"/>
                <a:cs typeface="Calibri"/>
              </a:rPr>
              <a:t> </a:t>
            </a:r>
            <a:r>
              <a:rPr dirty="0" sz="1800" spc="-175" i="1">
                <a:latin typeface="Calibri"/>
                <a:cs typeface="Calibri"/>
              </a:rPr>
              <a:t>monitoring</a:t>
            </a:r>
            <a:r>
              <a:rPr dirty="0" sz="1800" spc="25" i="1">
                <a:latin typeface="Calibri"/>
                <a:cs typeface="Calibri"/>
              </a:rPr>
              <a:t> </a:t>
            </a:r>
            <a:r>
              <a:rPr dirty="0" sz="1800" spc="-80" i="1">
                <a:latin typeface="Calibri"/>
                <a:cs typeface="Calibri"/>
              </a:rPr>
              <a:t>in</a:t>
            </a:r>
            <a:r>
              <a:rPr dirty="0" sz="1800" spc="15" i="1">
                <a:latin typeface="Calibri"/>
                <a:cs typeface="Calibri"/>
              </a:rPr>
              <a:t> </a:t>
            </a:r>
            <a:r>
              <a:rPr dirty="0" sz="1800" spc="-140" i="1">
                <a:latin typeface="Calibri"/>
                <a:cs typeface="Calibri"/>
              </a:rPr>
              <a:t>conversation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765687" y="2427443"/>
            <a:ext cx="2416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85" i="1">
                <a:latin typeface="Calibri"/>
                <a:cs typeface="Calibri"/>
              </a:rPr>
              <a:t>Typing</a:t>
            </a:r>
            <a:r>
              <a:rPr dirty="0" sz="1800" spc="50" i="1">
                <a:latin typeface="Calibri"/>
                <a:cs typeface="Calibri"/>
              </a:rPr>
              <a:t> </a:t>
            </a:r>
            <a:r>
              <a:rPr dirty="0" sz="1800" spc="-210" i="1">
                <a:latin typeface="Calibri"/>
                <a:cs typeface="Calibri"/>
              </a:rPr>
              <a:t>a</a:t>
            </a:r>
            <a:r>
              <a:rPr dirty="0" sz="1800" spc="55" i="1">
                <a:latin typeface="Calibri"/>
                <a:cs typeface="Calibri"/>
              </a:rPr>
              <a:t> </a:t>
            </a:r>
            <a:r>
              <a:rPr dirty="0" sz="1800" spc="-160" i="1">
                <a:latin typeface="Calibri"/>
                <a:cs typeface="Calibri"/>
              </a:rPr>
              <a:t>paragraph</a:t>
            </a:r>
            <a:r>
              <a:rPr dirty="0" sz="1800" spc="55" i="1">
                <a:latin typeface="Calibri"/>
                <a:cs typeface="Calibri"/>
              </a:rPr>
              <a:t> </a:t>
            </a:r>
            <a:r>
              <a:rPr dirty="0" sz="1800" spc="-135" i="1">
                <a:latin typeface="Calibri"/>
                <a:cs typeface="Calibri"/>
              </a:rPr>
              <a:t>(ex:</a:t>
            </a:r>
            <a:r>
              <a:rPr dirty="0" sz="1800" spc="55" i="1">
                <a:latin typeface="Calibri"/>
                <a:cs typeface="Calibri"/>
              </a:rPr>
              <a:t> </a:t>
            </a:r>
            <a:r>
              <a:rPr dirty="0" sz="1800" spc="-140" i="1">
                <a:latin typeface="Calibri"/>
                <a:cs typeface="Calibri"/>
              </a:rPr>
              <a:t>emaiL)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855925" y="3047355"/>
            <a:ext cx="3479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70" i="1">
                <a:latin typeface="Calibri"/>
                <a:cs typeface="Calibri"/>
              </a:rPr>
              <a:t>Talking</a:t>
            </a:r>
            <a:r>
              <a:rPr dirty="0" sz="1800" spc="50" i="1">
                <a:latin typeface="Calibri"/>
                <a:cs typeface="Calibri"/>
              </a:rPr>
              <a:t> </a:t>
            </a:r>
            <a:r>
              <a:rPr dirty="0" sz="1800" spc="-80" i="1">
                <a:latin typeface="Calibri"/>
                <a:cs typeface="Calibri"/>
              </a:rPr>
              <a:t>in</a:t>
            </a:r>
            <a:r>
              <a:rPr dirty="0" sz="1800" spc="55" i="1">
                <a:latin typeface="Calibri"/>
                <a:cs typeface="Calibri"/>
              </a:rPr>
              <a:t> </a:t>
            </a:r>
            <a:r>
              <a:rPr dirty="0" sz="1800" spc="-140" i="1">
                <a:latin typeface="Calibri"/>
                <a:cs typeface="Calibri"/>
              </a:rPr>
              <a:t>a</a:t>
            </a:r>
            <a:r>
              <a:rPr dirty="0" sz="1800" spc="55" i="1">
                <a:latin typeface="Calibri"/>
                <a:cs typeface="Calibri"/>
              </a:rPr>
              <a:t> </a:t>
            </a:r>
            <a:r>
              <a:rPr dirty="0" sz="1800" spc="-145" i="1">
                <a:latin typeface="Calibri"/>
                <a:cs typeface="Calibri"/>
              </a:rPr>
              <a:t>larger</a:t>
            </a:r>
            <a:r>
              <a:rPr dirty="0" sz="1800" spc="55" i="1">
                <a:latin typeface="Calibri"/>
                <a:cs typeface="Calibri"/>
              </a:rPr>
              <a:t> </a:t>
            </a:r>
            <a:r>
              <a:rPr dirty="0" sz="1800" spc="-165" i="1">
                <a:latin typeface="Calibri"/>
                <a:cs typeface="Calibri"/>
              </a:rPr>
              <a:t>group/noisier</a:t>
            </a:r>
            <a:r>
              <a:rPr dirty="0" sz="1800" spc="50" i="1">
                <a:latin typeface="Calibri"/>
                <a:cs typeface="Calibri"/>
              </a:rPr>
              <a:t> </a:t>
            </a:r>
            <a:r>
              <a:rPr dirty="0" sz="1800" spc="-155" i="1"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4987" y="1596700"/>
            <a:ext cx="169099" cy="15769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8725" y="2826949"/>
            <a:ext cx="169099" cy="15769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8725" y="3479374"/>
            <a:ext cx="169099" cy="157699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5125149" y="366979"/>
            <a:ext cx="9340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0" i="1">
                <a:latin typeface="Calibri"/>
                <a:cs typeface="Calibri"/>
              </a:rPr>
              <a:t>Client</a:t>
            </a:r>
            <a:r>
              <a:rPr dirty="0" sz="1500" spc="25" i="1">
                <a:latin typeface="Calibri"/>
                <a:cs typeface="Calibri"/>
              </a:rPr>
              <a:t> </a:t>
            </a:r>
            <a:r>
              <a:rPr dirty="0" sz="1500" spc="-180" i="1">
                <a:latin typeface="Calibri"/>
                <a:cs typeface="Calibri"/>
              </a:rPr>
              <a:t>example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174625" y="4408697"/>
            <a:ext cx="11683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 i="1"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35080" y="142869"/>
            <a:ext cx="1748789" cy="1374775"/>
            <a:chOff x="35080" y="142869"/>
            <a:chExt cx="1748789" cy="1374775"/>
          </a:xfrm>
        </p:grpSpPr>
        <p:sp>
          <p:nvSpPr>
            <p:cNvPr id="21" name="object 21" descr=""/>
            <p:cNvSpPr/>
            <p:nvPr/>
          </p:nvSpPr>
          <p:spPr>
            <a:xfrm>
              <a:off x="37467" y="145256"/>
              <a:ext cx="1744345" cy="1370330"/>
            </a:xfrm>
            <a:custGeom>
              <a:avLst/>
              <a:gdLst/>
              <a:ahLst/>
              <a:cxnLst/>
              <a:rect l="l" t="t" r="r" b="b"/>
              <a:pathLst>
                <a:path w="1744345" h="1370330">
                  <a:moveTo>
                    <a:pt x="397673" y="1369849"/>
                  </a:moveTo>
                  <a:lnTo>
                    <a:pt x="350587" y="1365871"/>
                  </a:lnTo>
                  <a:lnTo>
                    <a:pt x="307335" y="1347970"/>
                  </a:lnTo>
                  <a:lnTo>
                    <a:pt x="271211" y="1317508"/>
                  </a:lnTo>
                  <a:lnTo>
                    <a:pt x="245503" y="1275846"/>
                  </a:lnTo>
                  <a:lnTo>
                    <a:pt x="11305" y="710852"/>
                  </a:lnTo>
                  <a:lnTo>
                    <a:pt x="0" y="663220"/>
                  </a:lnTo>
                  <a:lnTo>
                    <a:pt x="3979" y="616131"/>
                  </a:lnTo>
                  <a:lnTo>
                    <a:pt x="21881" y="572878"/>
                  </a:lnTo>
                  <a:lnTo>
                    <a:pt x="52343" y="536751"/>
                  </a:lnTo>
                  <a:lnTo>
                    <a:pt x="94004" y="511041"/>
                  </a:lnTo>
                  <a:lnTo>
                    <a:pt x="1298604" y="11656"/>
                  </a:lnTo>
                  <a:lnTo>
                    <a:pt x="1357115" y="0"/>
                  </a:lnTo>
                  <a:lnTo>
                    <a:pt x="1386807" y="2901"/>
                  </a:lnTo>
                  <a:lnTo>
                    <a:pt x="1442189" y="25823"/>
                  </a:lnTo>
                  <a:lnTo>
                    <a:pt x="1484190" y="67801"/>
                  </a:lnTo>
                  <a:lnTo>
                    <a:pt x="1732603" y="659346"/>
                  </a:lnTo>
                  <a:lnTo>
                    <a:pt x="1743909" y="706978"/>
                  </a:lnTo>
                  <a:lnTo>
                    <a:pt x="1739929" y="754066"/>
                  </a:lnTo>
                  <a:lnTo>
                    <a:pt x="1722027" y="797319"/>
                  </a:lnTo>
                  <a:lnTo>
                    <a:pt x="1691565" y="833446"/>
                  </a:lnTo>
                  <a:lnTo>
                    <a:pt x="1649904" y="859156"/>
                  </a:lnTo>
                  <a:lnTo>
                    <a:pt x="445304" y="1358541"/>
                  </a:lnTo>
                  <a:lnTo>
                    <a:pt x="397673" y="1369849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7467" y="145256"/>
              <a:ext cx="1744345" cy="1370330"/>
            </a:xfrm>
            <a:custGeom>
              <a:avLst/>
              <a:gdLst/>
              <a:ahLst/>
              <a:cxnLst/>
              <a:rect l="l" t="t" r="r" b="b"/>
              <a:pathLst>
                <a:path w="1744345" h="1370330">
                  <a:moveTo>
                    <a:pt x="11305" y="710852"/>
                  </a:moveTo>
                  <a:lnTo>
                    <a:pt x="0" y="663220"/>
                  </a:lnTo>
                  <a:lnTo>
                    <a:pt x="3979" y="616131"/>
                  </a:lnTo>
                  <a:lnTo>
                    <a:pt x="21881" y="572878"/>
                  </a:lnTo>
                  <a:lnTo>
                    <a:pt x="52343" y="536751"/>
                  </a:lnTo>
                  <a:lnTo>
                    <a:pt x="94004" y="511041"/>
                  </a:lnTo>
                  <a:lnTo>
                    <a:pt x="1298604" y="11656"/>
                  </a:lnTo>
                  <a:lnTo>
                    <a:pt x="1357115" y="0"/>
                  </a:lnTo>
                  <a:lnTo>
                    <a:pt x="1386807" y="2901"/>
                  </a:lnTo>
                  <a:lnTo>
                    <a:pt x="1442189" y="25823"/>
                  </a:lnTo>
                  <a:lnTo>
                    <a:pt x="1484190" y="67801"/>
                  </a:lnTo>
                  <a:lnTo>
                    <a:pt x="1732603" y="659346"/>
                  </a:lnTo>
                  <a:lnTo>
                    <a:pt x="1743909" y="706978"/>
                  </a:lnTo>
                  <a:lnTo>
                    <a:pt x="1739929" y="754066"/>
                  </a:lnTo>
                  <a:lnTo>
                    <a:pt x="1722027" y="797319"/>
                  </a:lnTo>
                  <a:lnTo>
                    <a:pt x="1691565" y="833446"/>
                  </a:lnTo>
                  <a:lnTo>
                    <a:pt x="1649904" y="859156"/>
                  </a:lnTo>
                  <a:lnTo>
                    <a:pt x="445304" y="1358541"/>
                  </a:lnTo>
                  <a:lnTo>
                    <a:pt x="397673" y="1369849"/>
                  </a:lnTo>
                  <a:lnTo>
                    <a:pt x="350587" y="1365871"/>
                  </a:lnTo>
                  <a:lnTo>
                    <a:pt x="307335" y="1347970"/>
                  </a:lnTo>
                  <a:lnTo>
                    <a:pt x="271211" y="1317508"/>
                  </a:lnTo>
                  <a:lnTo>
                    <a:pt x="245503" y="1275846"/>
                  </a:lnTo>
                  <a:lnTo>
                    <a:pt x="11305" y="710852"/>
                  </a:lnTo>
                  <a:close/>
                </a:path>
              </a:pathLst>
            </a:custGeom>
            <a:ln w="477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 rot="20220000">
            <a:off x="407417" y="740585"/>
            <a:ext cx="114779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20"/>
              </a:lnSpc>
            </a:pPr>
            <a:r>
              <a:rPr dirty="0" sz="1600" spc="-10">
                <a:latin typeface="Calibri"/>
                <a:cs typeface="Calibri"/>
              </a:rPr>
              <a:t>Progress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note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0849" y="2201724"/>
            <a:ext cx="169099" cy="1576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310202"/>
            <a:ext cx="9144000" cy="3630929"/>
          </a:xfrm>
          <a:custGeom>
            <a:avLst/>
            <a:gdLst/>
            <a:ahLst/>
            <a:cxnLst/>
            <a:rect l="l" t="t" r="r" b="b"/>
            <a:pathLst>
              <a:path w="9144000" h="3630929">
                <a:moveTo>
                  <a:pt x="0" y="819387"/>
                </a:moveTo>
                <a:lnTo>
                  <a:pt x="29947" y="775111"/>
                </a:lnTo>
                <a:lnTo>
                  <a:pt x="56182" y="738619"/>
                </a:lnTo>
                <a:lnTo>
                  <a:pt x="83290" y="702809"/>
                </a:lnTo>
                <a:lnTo>
                  <a:pt x="111256" y="667698"/>
                </a:lnTo>
                <a:lnTo>
                  <a:pt x="140063" y="633302"/>
                </a:lnTo>
                <a:lnTo>
                  <a:pt x="169698" y="599635"/>
                </a:lnTo>
                <a:lnTo>
                  <a:pt x="200143" y="566713"/>
                </a:lnTo>
                <a:lnTo>
                  <a:pt x="231384" y="534553"/>
                </a:lnTo>
                <a:lnTo>
                  <a:pt x="263404" y="503168"/>
                </a:lnTo>
                <a:lnTo>
                  <a:pt x="296190" y="472576"/>
                </a:lnTo>
                <a:lnTo>
                  <a:pt x="329724" y="442792"/>
                </a:lnTo>
                <a:lnTo>
                  <a:pt x="363991" y="413831"/>
                </a:lnTo>
                <a:lnTo>
                  <a:pt x="398977" y="385708"/>
                </a:lnTo>
                <a:lnTo>
                  <a:pt x="434664" y="358440"/>
                </a:lnTo>
                <a:lnTo>
                  <a:pt x="471039" y="332042"/>
                </a:lnTo>
                <a:lnTo>
                  <a:pt x="508085" y="306529"/>
                </a:lnTo>
                <a:lnTo>
                  <a:pt x="545787" y="281918"/>
                </a:lnTo>
                <a:lnTo>
                  <a:pt x="584130" y="258224"/>
                </a:lnTo>
                <a:lnTo>
                  <a:pt x="623097" y="235461"/>
                </a:lnTo>
                <a:lnTo>
                  <a:pt x="662673" y="213647"/>
                </a:lnTo>
                <a:lnTo>
                  <a:pt x="702843" y="192796"/>
                </a:lnTo>
                <a:lnTo>
                  <a:pt x="743592" y="172924"/>
                </a:lnTo>
                <a:lnTo>
                  <a:pt x="784903" y="154047"/>
                </a:lnTo>
                <a:lnTo>
                  <a:pt x="826762" y="136180"/>
                </a:lnTo>
                <a:lnTo>
                  <a:pt x="869152" y="119339"/>
                </a:lnTo>
                <a:lnTo>
                  <a:pt x="912059" y="103539"/>
                </a:lnTo>
                <a:lnTo>
                  <a:pt x="955466" y="88796"/>
                </a:lnTo>
                <a:lnTo>
                  <a:pt x="999358" y="75126"/>
                </a:lnTo>
                <a:lnTo>
                  <a:pt x="1043721" y="62544"/>
                </a:lnTo>
                <a:lnTo>
                  <a:pt x="1088537" y="51066"/>
                </a:lnTo>
                <a:lnTo>
                  <a:pt x="1133792" y="40706"/>
                </a:lnTo>
                <a:lnTo>
                  <a:pt x="1179470" y="31482"/>
                </a:lnTo>
                <a:lnTo>
                  <a:pt x="1225556" y="23409"/>
                </a:lnTo>
                <a:lnTo>
                  <a:pt x="1272034" y="16501"/>
                </a:lnTo>
                <a:lnTo>
                  <a:pt x="1318888" y="10775"/>
                </a:lnTo>
                <a:lnTo>
                  <a:pt x="1366104" y="6246"/>
                </a:lnTo>
                <a:lnTo>
                  <a:pt x="1413665" y="2931"/>
                </a:lnTo>
                <a:lnTo>
                  <a:pt x="1461556" y="843"/>
                </a:lnTo>
                <a:lnTo>
                  <a:pt x="1509762" y="0"/>
                </a:lnTo>
                <a:lnTo>
                  <a:pt x="1557968" y="843"/>
                </a:lnTo>
                <a:lnTo>
                  <a:pt x="1605859" y="2931"/>
                </a:lnTo>
                <a:lnTo>
                  <a:pt x="1653421" y="6246"/>
                </a:lnTo>
                <a:lnTo>
                  <a:pt x="1700636" y="10775"/>
                </a:lnTo>
                <a:lnTo>
                  <a:pt x="1747491" y="16501"/>
                </a:lnTo>
                <a:lnTo>
                  <a:pt x="1793969" y="23409"/>
                </a:lnTo>
                <a:lnTo>
                  <a:pt x="1840054" y="31482"/>
                </a:lnTo>
                <a:lnTo>
                  <a:pt x="1885733" y="40706"/>
                </a:lnTo>
                <a:lnTo>
                  <a:pt x="1930988" y="51066"/>
                </a:lnTo>
                <a:lnTo>
                  <a:pt x="1975804" y="62544"/>
                </a:lnTo>
                <a:lnTo>
                  <a:pt x="2020166" y="75126"/>
                </a:lnTo>
                <a:lnTo>
                  <a:pt x="2064059" y="88796"/>
                </a:lnTo>
                <a:lnTo>
                  <a:pt x="2107466" y="103539"/>
                </a:lnTo>
                <a:lnTo>
                  <a:pt x="2150372" y="119339"/>
                </a:lnTo>
                <a:lnTo>
                  <a:pt x="2192763" y="136180"/>
                </a:lnTo>
                <a:lnTo>
                  <a:pt x="2234621" y="154047"/>
                </a:lnTo>
                <a:lnTo>
                  <a:pt x="2275933" y="172924"/>
                </a:lnTo>
                <a:lnTo>
                  <a:pt x="2316681" y="192796"/>
                </a:lnTo>
                <a:lnTo>
                  <a:pt x="2356851" y="213647"/>
                </a:lnTo>
                <a:lnTo>
                  <a:pt x="2396428" y="235461"/>
                </a:lnTo>
                <a:lnTo>
                  <a:pt x="2435395" y="258224"/>
                </a:lnTo>
                <a:lnTo>
                  <a:pt x="2473737" y="281918"/>
                </a:lnTo>
                <a:lnTo>
                  <a:pt x="2511439" y="306529"/>
                </a:lnTo>
                <a:lnTo>
                  <a:pt x="2548485" y="332042"/>
                </a:lnTo>
                <a:lnTo>
                  <a:pt x="2584860" y="358440"/>
                </a:lnTo>
                <a:lnTo>
                  <a:pt x="2620548" y="385708"/>
                </a:lnTo>
                <a:lnTo>
                  <a:pt x="2655533" y="413831"/>
                </a:lnTo>
                <a:lnTo>
                  <a:pt x="2689801" y="442792"/>
                </a:lnTo>
                <a:lnTo>
                  <a:pt x="2723335" y="472576"/>
                </a:lnTo>
                <a:lnTo>
                  <a:pt x="2756120" y="503168"/>
                </a:lnTo>
                <a:lnTo>
                  <a:pt x="2788141" y="534553"/>
                </a:lnTo>
                <a:lnTo>
                  <a:pt x="2819382" y="566713"/>
                </a:lnTo>
                <a:lnTo>
                  <a:pt x="2849827" y="599635"/>
                </a:lnTo>
                <a:lnTo>
                  <a:pt x="2879461" y="633302"/>
                </a:lnTo>
                <a:lnTo>
                  <a:pt x="2908269" y="667698"/>
                </a:lnTo>
                <a:lnTo>
                  <a:pt x="2936235" y="702809"/>
                </a:lnTo>
                <a:lnTo>
                  <a:pt x="2963343" y="738619"/>
                </a:lnTo>
                <a:lnTo>
                  <a:pt x="2989578" y="775111"/>
                </a:lnTo>
                <a:lnTo>
                  <a:pt x="3014925" y="812271"/>
                </a:lnTo>
                <a:lnTo>
                  <a:pt x="3039367" y="850082"/>
                </a:lnTo>
                <a:lnTo>
                  <a:pt x="3062890" y="888530"/>
                </a:lnTo>
                <a:lnTo>
                  <a:pt x="3085478" y="927599"/>
                </a:lnTo>
                <a:lnTo>
                  <a:pt x="3107115" y="967272"/>
                </a:lnTo>
                <a:lnTo>
                  <a:pt x="3127786" y="1007535"/>
                </a:lnTo>
                <a:lnTo>
                  <a:pt x="3147476" y="1048372"/>
                </a:lnTo>
                <a:lnTo>
                  <a:pt x="3166168" y="1089767"/>
                </a:lnTo>
                <a:lnTo>
                  <a:pt x="3183848" y="1131705"/>
                </a:lnTo>
                <a:lnTo>
                  <a:pt x="3200499" y="1174170"/>
                </a:lnTo>
                <a:lnTo>
                  <a:pt x="3216107" y="1217147"/>
                </a:lnTo>
                <a:lnTo>
                  <a:pt x="3230655" y="1260620"/>
                </a:lnTo>
                <a:lnTo>
                  <a:pt x="3244129" y="1304573"/>
                </a:lnTo>
                <a:lnTo>
                  <a:pt x="3256512" y="1348991"/>
                </a:lnTo>
                <a:lnTo>
                  <a:pt x="3267790" y="1393858"/>
                </a:lnTo>
                <a:lnTo>
                  <a:pt x="3277947" y="1439159"/>
                </a:lnTo>
                <a:lnTo>
                  <a:pt x="3286966" y="1484878"/>
                </a:lnTo>
                <a:lnTo>
                  <a:pt x="3294834" y="1530999"/>
                </a:lnTo>
                <a:lnTo>
                  <a:pt x="3301534" y="1577507"/>
                </a:lnTo>
                <a:lnTo>
                  <a:pt x="3307050" y="1624387"/>
                </a:lnTo>
                <a:lnTo>
                  <a:pt x="3311367" y="1671622"/>
                </a:lnTo>
                <a:lnTo>
                  <a:pt x="3314470" y="1719198"/>
                </a:lnTo>
                <a:lnTo>
                  <a:pt x="3316344" y="1767098"/>
                </a:lnTo>
                <a:lnTo>
                  <a:pt x="3316971" y="1815307"/>
                </a:lnTo>
                <a:lnTo>
                  <a:pt x="3316344" y="1863516"/>
                </a:lnTo>
                <a:lnTo>
                  <a:pt x="3314470" y="1911416"/>
                </a:lnTo>
                <a:lnTo>
                  <a:pt x="3311367" y="1958992"/>
                </a:lnTo>
                <a:lnTo>
                  <a:pt x="3307050" y="2006227"/>
                </a:lnTo>
                <a:lnTo>
                  <a:pt x="3301534" y="2053107"/>
                </a:lnTo>
                <a:lnTo>
                  <a:pt x="3294834" y="2099615"/>
                </a:lnTo>
                <a:lnTo>
                  <a:pt x="3286966" y="2145736"/>
                </a:lnTo>
                <a:lnTo>
                  <a:pt x="3277947" y="2191455"/>
                </a:lnTo>
                <a:lnTo>
                  <a:pt x="3267790" y="2236756"/>
                </a:lnTo>
                <a:lnTo>
                  <a:pt x="3256512" y="2281623"/>
                </a:lnTo>
                <a:lnTo>
                  <a:pt x="3244129" y="2326041"/>
                </a:lnTo>
                <a:lnTo>
                  <a:pt x="3230655" y="2369994"/>
                </a:lnTo>
                <a:lnTo>
                  <a:pt x="3216107" y="2413467"/>
                </a:lnTo>
                <a:lnTo>
                  <a:pt x="3200499" y="2456444"/>
                </a:lnTo>
                <a:lnTo>
                  <a:pt x="3183848" y="2498909"/>
                </a:lnTo>
                <a:lnTo>
                  <a:pt x="3166168" y="2540847"/>
                </a:lnTo>
                <a:lnTo>
                  <a:pt x="3147476" y="2582242"/>
                </a:lnTo>
                <a:lnTo>
                  <a:pt x="3127786" y="2623079"/>
                </a:lnTo>
                <a:lnTo>
                  <a:pt x="3107115" y="2663342"/>
                </a:lnTo>
                <a:lnTo>
                  <a:pt x="3085478" y="2703015"/>
                </a:lnTo>
                <a:lnTo>
                  <a:pt x="3062890" y="2742084"/>
                </a:lnTo>
                <a:lnTo>
                  <a:pt x="3039367" y="2780532"/>
                </a:lnTo>
                <a:lnTo>
                  <a:pt x="3014925" y="2818343"/>
                </a:lnTo>
                <a:lnTo>
                  <a:pt x="2989578" y="2855503"/>
                </a:lnTo>
                <a:lnTo>
                  <a:pt x="2963343" y="2891995"/>
                </a:lnTo>
                <a:lnTo>
                  <a:pt x="2936235" y="2927805"/>
                </a:lnTo>
                <a:lnTo>
                  <a:pt x="2908269" y="2962916"/>
                </a:lnTo>
                <a:lnTo>
                  <a:pt x="2879461" y="2997312"/>
                </a:lnTo>
                <a:lnTo>
                  <a:pt x="2849827" y="3030979"/>
                </a:lnTo>
                <a:lnTo>
                  <a:pt x="2819382" y="3063901"/>
                </a:lnTo>
                <a:lnTo>
                  <a:pt x="2788141" y="3096061"/>
                </a:lnTo>
                <a:lnTo>
                  <a:pt x="2756120" y="3127446"/>
                </a:lnTo>
                <a:lnTo>
                  <a:pt x="2723335" y="3158038"/>
                </a:lnTo>
                <a:lnTo>
                  <a:pt x="2689801" y="3187822"/>
                </a:lnTo>
                <a:lnTo>
                  <a:pt x="2655533" y="3216784"/>
                </a:lnTo>
                <a:lnTo>
                  <a:pt x="2620548" y="3244906"/>
                </a:lnTo>
                <a:lnTo>
                  <a:pt x="2584860" y="3272174"/>
                </a:lnTo>
                <a:lnTo>
                  <a:pt x="2548485" y="3298572"/>
                </a:lnTo>
                <a:lnTo>
                  <a:pt x="2511439" y="3324085"/>
                </a:lnTo>
                <a:lnTo>
                  <a:pt x="2473737" y="3348696"/>
                </a:lnTo>
                <a:lnTo>
                  <a:pt x="2435395" y="3372391"/>
                </a:lnTo>
                <a:lnTo>
                  <a:pt x="2396428" y="3395153"/>
                </a:lnTo>
                <a:lnTo>
                  <a:pt x="2356851" y="3416967"/>
                </a:lnTo>
                <a:lnTo>
                  <a:pt x="2316681" y="3437818"/>
                </a:lnTo>
                <a:lnTo>
                  <a:pt x="2275933" y="3457690"/>
                </a:lnTo>
                <a:lnTo>
                  <a:pt x="2234621" y="3476567"/>
                </a:lnTo>
                <a:lnTo>
                  <a:pt x="2192763" y="3494434"/>
                </a:lnTo>
                <a:lnTo>
                  <a:pt x="2150372" y="3511275"/>
                </a:lnTo>
                <a:lnTo>
                  <a:pt x="2107466" y="3527075"/>
                </a:lnTo>
                <a:lnTo>
                  <a:pt x="2064059" y="3541818"/>
                </a:lnTo>
                <a:lnTo>
                  <a:pt x="2020166" y="3555488"/>
                </a:lnTo>
                <a:lnTo>
                  <a:pt x="1975804" y="3568070"/>
                </a:lnTo>
                <a:lnTo>
                  <a:pt x="1930988" y="3579549"/>
                </a:lnTo>
                <a:lnTo>
                  <a:pt x="1885733" y="3589908"/>
                </a:lnTo>
                <a:lnTo>
                  <a:pt x="1840054" y="3599132"/>
                </a:lnTo>
                <a:lnTo>
                  <a:pt x="1793969" y="3607205"/>
                </a:lnTo>
                <a:lnTo>
                  <a:pt x="1747491" y="3614113"/>
                </a:lnTo>
                <a:lnTo>
                  <a:pt x="1700636" y="3619839"/>
                </a:lnTo>
                <a:lnTo>
                  <a:pt x="1653421" y="3624368"/>
                </a:lnTo>
                <a:lnTo>
                  <a:pt x="1605859" y="3627683"/>
                </a:lnTo>
                <a:lnTo>
                  <a:pt x="1557968" y="3629771"/>
                </a:lnTo>
                <a:lnTo>
                  <a:pt x="1509762" y="3630614"/>
                </a:lnTo>
                <a:lnTo>
                  <a:pt x="1461556" y="3629771"/>
                </a:lnTo>
                <a:lnTo>
                  <a:pt x="1413665" y="3627683"/>
                </a:lnTo>
                <a:lnTo>
                  <a:pt x="1366104" y="3624368"/>
                </a:lnTo>
                <a:lnTo>
                  <a:pt x="1318888" y="3619839"/>
                </a:lnTo>
                <a:lnTo>
                  <a:pt x="1272034" y="3614113"/>
                </a:lnTo>
                <a:lnTo>
                  <a:pt x="1225556" y="3607205"/>
                </a:lnTo>
                <a:lnTo>
                  <a:pt x="1179470" y="3599132"/>
                </a:lnTo>
                <a:lnTo>
                  <a:pt x="1133792" y="3589908"/>
                </a:lnTo>
                <a:lnTo>
                  <a:pt x="1088537" y="3579549"/>
                </a:lnTo>
                <a:lnTo>
                  <a:pt x="1043721" y="3568070"/>
                </a:lnTo>
                <a:lnTo>
                  <a:pt x="999358" y="3555488"/>
                </a:lnTo>
                <a:lnTo>
                  <a:pt x="955466" y="3541818"/>
                </a:lnTo>
                <a:lnTo>
                  <a:pt x="912059" y="3527075"/>
                </a:lnTo>
                <a:lnTo>
                  <a:pt x="869152" y="3511275"/>
                </a:lnTo>
                <a:lnTo>
                  <a:pt x="826762" y="3494434"/>
                </a:lnTo>
                <a:lnTo>
                  <a:pt x="784903" y="3476567"/>
                </a:lnTo>
                <a:lnTo>
                  <a:pt x="743592" y="3457690"/>
                </a:lnTo>
                <a:lnTo>
                  <a:pt x="702843" y="3437818"/>
                </a:lnTo>
                <a:lnTo>
                  <a:pt x="662673" y="3416967"/>
                </a:lnTo>
                <a:lnTo>
                  <a:pt x="623097" y="3395153"/>
                </a:lnTo>
                <a:lnTo>
                  <a:pt x="584130" y="3372391"/>
                </a:lnTo>
                <a:lnTo>
                  <a:pt x="545787" y="3348696"/>
                </a:lnTo>
                <a:lnTo>
                  <a:pt x="508085" y="3324085"/>
                </a:lnTo>
                <a:lnTo>
                  <a:pt x="471039" y="3298572"/>
                </a:lnTo>
                <a:lnTo>
                  <a:pt x="434664" y="3272174"/>
                </a:lnTo>
                <a:lnTo>
                  <a:pt x="398977" y="3244906"/>
                </a:lnTo>
                <a:lnTo>
                  <a:pt x="363991" y="3216784"/>
                </a:lnTo>
                <a:lnTo>
                  <a:pt x="329724" y="3187822"/>
                </a:lnTo>
                <a:lnTo>
                  <a:pt x="296190" y="3158038"/>
                </a:lnTo>
                <a:lnTo>
                  <a:pt x="263404" y="3127446"/>
                </a:lnTo>
                <a:lnTo>
                  <a:pt x="231384" y="3096061"/>
                </a:lnTo>
                <a:lnTo>
                  <a:pt x="200143" y="3063901"/>
                </a:lnTo>
                <a:lnTo>
                  <a:pt x="169698" y="3030979"/>
                </a:lnTo>
                <a:lnTo>
                  <a:pt x="140063" y="2997312"/>
                </a:lnTo>
                <a:lnTo>
                  <a:pt x="111256" y="2962916"/>
                </a:lnTo>
                <a:lnTo>
                  <a:pt x="83290" y="2927805"/>
                </a:lnTo>
                <a:lnTo>
                  <a:pt x="56182" y="2891995"/>
                </a:lnTo>
                <a:lnTo>
                  <a:pt x="29947" y="2855503"/>
                </a:lnTo>
                <a:lnTo>
                  <a:pt x="4600" y="2818343"/>
                </a:lnTo>
                <a:lnTo>
                  <a:pt x="0" y="2811227"/>
                </a:lnTo>
              </a:path>
              <a:path w="9144000" h="3630929">
                <a:moveTo>
                  <a:pt x="4572025" y="0"/>
                </a:moveTo>
                <a:lnTo>
                  <a:pt x="4620231" y="843"/>
                </a:lnTo>
                <a:lnTo>
                  <a:pt x="4668122" y="2931"/>
                </a:lnTo>
                <a:lnTo>
                  <a:pt x="4715684" y="6247"/>
                </a:lnTo>
                <a:lnTo>
                  <a:pt x="4762899" y="10775"/>
                </a:lnTo>
                <a:lnTo>
                  <a:pt x="4809754" y="16501"/>
                </a:lnTo>
                <a:lnTo>
                  <a:pt x="4856232" y="23409"/>
                </a:lnTo>
                <a:lnTo>
                  <a:pt x="4902317" y="31482"/>
                </a:lnTo>
                <a:lnTo>
                  <a:pt x="4947996" y="40707"/>
                </a:lnTo>
                <a:lnTo>
                  <a:pt x="4993251" y="51066"/>
                </a:lnTo>
                <a:lnTo>
                  <a:pt x="5038067" y="62544"/>
                </a:lnTo>
                <a:lnTo>
                  <a:pt x="5082429" y="75126"/>
                </a:lnTo>
                <a:lnTo>
                  <a:pt x="5126322" y="88796"/>
                </a:lnTo>
                <a:lnTo>
                  <a:pt x="5169729" y="103539"/>
                </a:lnTo>
                <a:lnTo>
                  <a:pt x="5212635" y="119339"/>
                </a:lnTo>
                <a:lnTo>
                  <a:pt x="5255026" y="136180"/>
                </a:lnTo>
                <a:lnTo>
                  <a:pt x="5296884" y="154047"/>
                </a:lnTo>
                <a:lnTo>
                  <a:pt x="5338196" y="172924"/>
                </a:lnTo>
                <a:lnTo>
                  <a:pt x="5378944" y="192796"/>
                </a:lnTo>
                <a:lnTo>
                  <a:pt x="5419114" y="213647"/>
                </a:lnTo>
                <a:lnTo>
                  <a:pt x="5458691" y="235461"/>
                </a:lnTo>
                <a:lnTo>
                  <a:pt x="5497658" y="258224"/>
                </a:lnTo>
                <a:lnTo>
                  <a:pt x="5536000" y="281918"/>
                </a:lnTo>
                <a:lnTo>
                  <a:pt x="5573702" y="306530"/>
                </a:lnTo>
                <a:lnTo>
                  <a:pt x="5610748" y="332042"/>
                </a:lnTo>
                <a:lnTo>
                  <a:pt x="5647123" y="358440"/>
                </a:lnTo>
                <a:lnTo>
                  <a:pt x="5682811" y="385708"/>
                </a:lnTo>
                <a:lnTo>
                  <a:pt x="5717796" y="413831"/>
                </a:lnTo>
                <a:lnTo>
                  <a:pt x="5752064" y="442792"/>
                </a:lnTo>
                <a:lnTo>
                  <a:pt x="5785598" y="472576"/>
                </a:lnTo>
                <a:lnTo>
                  <a:pt x="5818383" y="503168"/>
                </a:lnTo>
                <a:lnTo>
                  <a:pt x="5850404" y="534553"/>
                </a:lnTo>
                <a:lnTo>
                  <a:pt x="5881645" y="566713"/>
                </a:lnTo>
                <a:lnTo>
                  <a:pt x="5912090" y="599635"/>
                </a:lnTo>
                <a:lnTo>
                  <a:pt x="5941724" y="633302"/>
                </a:lnTo>
                <a:lnTo>
                  <a:pt x="5970532" y="667699"/>
                </a:lnTo>
                <a:lnTo>
                  <a:pt x="5998498" y="702809"/>
                </a:lnTo>
                <a:lnTo>
                  <a:pt x="6025606" y="738619"/>
                </a:lnTo>
                <a:lnTo>
                  <a:pt x="6051841" y="775111"/>
                </a:lnTo>
                <a:lnTo>
                  <a:pt x="6077188" y="812271"/>
                </a:lnTo>
                <a:lnTo>
                  <a:pt x="6101630" y="850082"/>
                </a:lnTo>
                <a:lnTo>
                  <a:pt x="6125153" y="888530"/>
                </a:lnTo>
                <a:lnTo>
                  <a:pt x="6147741" y="927599"/>
                </a:lnTo>
                <a:lnTo>
                  <a:pt x="6169378" y="967272"/>
                </a:lnTo>
                <a:lnTo>
                  <a:pt x="6190049" y="1007535"/>
                </a:lnTo>
                <a:lnTo>
                  <a:pt x="6209739" y="1048372"/>
                </a:lnTo>
                <a:lnTo>
                  <a:pt x="6228431" y="1089767"/>
                </a:lnTo>
                <a:lnTo>
                  <a:pt x="6246111" y="1131705"/>
                </a:lnTo>
                <a:lnTo>
                  <a:pt x="6262762" y="1174171"/>
                </a:lnTo>
                <a:lnTo>
                  <a:pt x="6278370" y="1217147"/>
                </a:lnTo>
                <a:lnTo>
                  <a:pt x="6292918" y="1260620"/>
                </a:lnTo>
                <a:lnTo>
                  <a:pt x="6306392" y="1304573"/>
                </a:lnTo>
                <a:lnTo>
                  <a:pt x="6318775" y="1348991"/>
                </a:lnTo>
                <a:lnTo>
                  <a:pt x="6330053" y="1393858"/>
                </a:lnTo>
                <a:lnTo>
                  <a:pt x="6340210" y="1439159"/>
                </a:lnTo>
                <a:lnTo>
                  <a:pt x="6349229" y="1484878"/>
                </a:lnTo>
                <a:lnTo>
                  <a:pt x="6357097" y="1530999"/>
                </a:lnTo>
                <a:lnTo>
                  <a:pt x="6363797" y="1577507"/>
                </a:lnTo>
                <a:lnTo>
                  <a:pt x="6369313" y="1624387"/>
                </a:lnTo>
                <a:lnTo>
                  <a:pt x="6373630" y="1671622"/>
                </a:lnTo>
                <a:lnTo>
                  <a:pt x="6376733" y="1719198"/>
                </a:lnTo>
                <a:lnTo>
                  <a:pt x="6378607" y="1767098"/>
                </a:lnTo>
                <a:lnTo>
                  <a:pt x="6379234" y="1815307"/>
                </a:lnTo>
                <a:lnTo>
                  <a:pt x="6378607" y="1863516"/>
                </a:lnTo>
                <a:lnTo>
                  <a:pt x="6376733" y="1911416"/>
                </a:lnTo>
                <a:lnTo>
                  <a:pt x="6373630" y="1958992"/>
                </a:lnTo>
                <a:lnTo>
                  <a:pt x="6369313" y="2006227"/>
                </a:lnTo>
                <a:lnTo>
                  <a:pt x="6363797" y="2053107"/>
                </a:lnTo>
                <a:lnTo>
                  <a:pt x="6357097" y="2099615"/>
                </a:lnTo>
                <a:lnTo>
                  <a:pt x="6349229" y="2145736"/>
                </a:lnTo>
                <a:lnTo>
                  <a:pt x="6340210" y="2191455"/>
                </a:lnTo>
                <a:lnTo>
                  <a:pt x="6330053" y="2236756"/>
                </a:lnTo>
                <a:lnTo>
                  <a:pt x="6318775" y="2281623"/>
                </a:lnTo>
                <a:lnTo>
                  <a:pt x="6306392" y="2326041"/>
                </a:lnTo>
                <a:lnTo>
                  <a:pt x="6292918" y="2369994"/>
                </a:lnTo>
                <a:lnTo>
                  <a:pt x="6278370" y="2413467"/>
                </a:lnTo>
                <a:lnTo>
                  <a:pt x="6262762" y="2456444"/>
                </a:lnTo>
                <a:lnTo>
                  <a:pt x="6246111" y="2498909"/>
                </a:lnTo>
                <a:lnTo>
                  <a:pt x="6228431" y="2540847"/>
                </a:lnTo>
                <a:lnTo>
                  <a:pt x="6209739" y="2582242"/>
                </a:lnTo>
                <a:lnTo>
                  <a:pt x="6190049" y="2623079"/>
                </a:lnTo>
                <a:lnTo>
                  <a:pt x="6169378" y="2663342"/>
                </a:lnTo>
                <a:lnTo>
                  <a:pt x="6147741" y="2703015"/>
                </a:lnTo>
                <a:lnTo>
                  <a:pt x="6125153" y="2742084"/>
                </a:lnTo>
                <a:lnTo>
                  <a:pt x="6101630" y="2780532"/>
                </a:lnTo>
                <a:lnTo>
                  <a:pt x="6077188" y="2818343"/>
                </a:lnTo>
                <a:lnTo>
                  <a:pt x="6051841" y="2855503"/>
                </a:lnTo>
                <a:lnTo>
                  <a:pt x="6025606" y="2891995"/>
                </a:lnTo>
                <a:lnTo>
                  <a:pt x="5998498" y="2927805"/>
                </a:lnTo>
                <a:lnTo>
                  <a:pt x="5970532" y="2962916"/>
                </a:lnTo>
                <a:lnTo>
                  <a:pt x="5941724" y="2997312"/>
                </a:lnTo>
                <a:lnTo>
                  <a:pt x="5912090" y="3030979"/>
                </a:lnTo>
                <a:lnTo>
                  <a:pt x="5881645" y="3063901"/>
                </a:lnTo>
                <a:lnTo>
                  <a:pt x="5850404" y="3096062"/>
                </a:lnTo>
                <a:lnTo>
                  <a:pt x="5818383" y="3127446"/>
                </a:lnTo>
                <a:lnTo>
                  <a:pt x="5785598" y="3158038"/>
                </a:lnTo>
                <a:lnTo>
                  <a:pt x="5752064" y="3187822"/>
                </a:lnTo>
                <a:lnTo>
                  <a:pt x="5717796" y="3216784"/>
                </a:lnTo>
                <a:lnTo>
                  <a:pt x="5682811" y="3244906"/>
                </a:lnTo>
                <a:lnTo>
                  <a:pt x="5647123" y="3272174"/>
                </a:lnTo>
                <a:lnTo>
                  <a:pt x="5610748" y="3298572"/>
                </a:lnTo>
                <a:lnTo>
                  <a:pt x="5573702" y="3324085"/>
                </a:lnTo>
                <a:lnTo>
                  <a:pt x="5536000" y="3348696"/>
                </a:lnTo>
                <a:lnTo>
                  <a:pt x="5497658" y="3372391"/>
                </a:lnTo>
                <a:lnTo>
                  <a:pt x="5458691" y="3395153"/>
                </a:lnTo>
                <a:lnTo>
                  <a:pt x="5419114" y="3416967"/>
                </a:lnTo>
                <a:lnTo>
                  <a:pt x="5378944" y="3437818"/>
                </a:lnTo>
                <a:lnTo>
                  <a:pt x="5338196" y="3457690"/>
                </a:lnTo>
                <a:lnTo>
                  <a:pt x="5296884" y="3476567"/>
                </a:lnTo>
                <a:lnTo>
                  <a:pt x="5255026" y="3494434"/>
                </a:lnTo>
                <a:lnTo>
                  <a:pt x="5212635" y="3511275"/>
                </a:lnTo>
                <a:lnTo>
                  <a:pt x="5169729" y="3527075"/>
                </a:lnTo>
                <a:lnTo>
                  <a:pt x="5126322" y="3541818"/>
                </a:lnTo>
                <a:lnTo>
                  <a:pt x="5082429" y="3555488"/>
                </a:lnTo>
                <a:lnTo>
                  <a:pt x="5038067" y="3568070"/>
                </a:lnTo>
                <a:lnTo>
                  <a:pt x="4993251" y="3579549"/>
                </a:lnTo>
                <a:lnTo>
                  <a:pt x="4947996" y="3589908"/>
                </a:lnTo>
                <a:lnTo>
                  <a:pt x="4902317" y="3599132"/>
                </a:lnTo>
                <a:lnTo>
                  <a:pt x="4856232" y="3607205"/>
                </a:lnTo>
                <a:lnTo>
                  <a:pt x="4809754" y="3614113"/>
                </a:lnTo>
                <a:lnTo>
                  <a:pt x="4762899" y="3619839"/>
                </a:lnTo>
                <a:lnTo>
                  <a:pt x="4715684" y="3624368"/>
                </a:lnTo>
                <a:lnTo>
                  <a:pt x="4668122" y="3627684"/>
                </a:lnTo>
                <a:lnTo>
                  <a:pt x="4620231" y="3629771"/>
                </a:lnTo>
                <a:lnTo>
                  <a:pt x="4572025" y="3630615"/>
                </a:lnTo>
                <a:lnTo>
                  <a:pt x="4523819" y="3629771"/>
                </a:lnTo>
                <a:lnTo>
                  <a:pt x="4475928" y="3627684"/>
                </a:lnTo>
                <a:lnTo>
                  <a:pt x="4428367" y="3624368"/>
                </a:lnTo>
                <a:lnTo>
                  <a:pt x="4381151" y="3619839"/>
                </a:lnTo>
                <a:lnTo>
                  <a:pt x="4334297" y="3614113"/>
                </a:lnTo>
                <a:lnTo>
                  <a:pt x="4287819" y="3607205"/>
                </a:lnTo>
                <a:lnTo>
                  <a:pt x="4241733" y="3599132"/>
                </a:lnTo>
                <a:lnTo>
                  <a:pt x="4196055" y="3589908"/>
                </a:lnTo>
                <a:lnTo>
                  <a:pt x="4150800" y="3579549"/>
                </a:lnTo>
                <a:lnTo>
                  <a:pt x="4105984" y="3568070"/>
                </a:lnTo>
                <a:lnTo>
                  <a:pt x="4061621" y="3555488"/>
                </a:lnTo>
                <a:lnTo>
                  <a:pt x="4017729" y="3541818"/>
                </a:lnTo>
                <a:lnTo>
                  <a:pt x="3974322" y="3527075"/>
                </a:lnTo>
                <a:lnTo>
                  <a:pt x="3931415" y="3511275"/>
                </a:lnTo>
                <a:lnTo>
                  <a:pt x="3889025" y="3494434"/>
                </a:lnTo>
                <a:lnTo>
                  <a:pt x="3847166" y="3476567"/>
                </a:lnTo>
                <a:lnTo>
                  <a:pt x="3805855" y="3457690"/>
                </a:lnTo>
                <a:lnTo>
                  <a:pt x="3765106" y="3437818"/>
                </a:lnTo>
                <a:lnTo>
                  <a:pt x="3724936" y="3416967"/>
                </a:lnTo>
                <a:lnTo>
                  <a:pt x="3685360" y="3395153"/>
                </a:lnTo>
                <a:lnTo>
                  <a:pt x="3646393" y="3372391"/>
                </a:lnTo>
                <a:lnTo>
                  <a:pt x="3608050" y="3348696"/>
                </a:lnTo>
                <a:lnTo>
                  <a:pt x="3570348" y="3324085"/>
                </a:lnTo>
                <a:lnTo>
                  <a:pt x="3533302" y="3298572"/>
                </a:lnTo>
                <a:lnTo>
                  <a:pt x="3496928" y="3272174"/>
                </a:lnTo>
                <a:lnTo>
                  <a:pt x="3461240" y="3244906"/>
                </a:lnTo>
                <a:lnTo>
                  <a:pt x="3426254" y="3216784"/>
                </a:lnTo>
                <a:lnTo>
                  <a:pt x="3391987" y="3187822"/>
                </a:lnTo>
                <a:lnTo>
                  <a:pt x="3358453" y="3158038"/>
                </a:lnTo>
                <a:lnTo>
                  <a:pt x="3325667" y="3127446"/>
                </a:lnTo>
                <a:lnTo>
                  <a:pt x="3293647" y="3096062"/>
                </a:lnTo>
                <a:lnTo>
                  <a:pt x="3262406" y="3063901"/>
                </a:lnTo>
                <a:lnTo>
                  <a:pt x="3231961" y="3030979"/>
                </a:lnTo>
                <a:lnTo>
                  <a:pt x="3202326" y="2997312"/>
                </a:lnTo>
                <a:lnTo>
                  <a:pt x="3173519" y="2962916"/>
                </a:lnTo>
                <a:lnTo>
                  <a:pt x="3145553" y="2927805"/>
                </a:lnTo>
                <a:lnTo>
                  <a:pt x="3118445" y="2891995"/>
                </a:lnTo>
                <a:lnTo>
                  <a:pt x="3092210" y="2855503"/>
                </a:lnTo>
                <a:lnTo>
                  <a:pt x="3066863" y="2818343"/>
                </a:lnTo>
                <a:lnTo>
                  <a:pt x="3042420" y="2780532"/>
                </a:lnTo>
                <a:lnTo>
                  <a:pt x="3018897" y="2742084"/>
                </a:lnTo>
                <a:lnTo>
                  <a:pt x="2996310" y="2703015"/>
                </a:lnTo>
                <a:lnTo>
                  <a:pt x="2974672" y="2663342"/>
                </a:lnTo>
                <a:lnTo>
                  <a:pt x="2954001" y="2623079"/>
                </a:lnTo>
                <a:lnTo>
                  <a:pt x="2934312" y="2582242"/>
                </a:lnTo>
                <a:lnTo>
                  <a:pt x="2915620" y="2540847"/>
                </a:lnTo>
                <a:lnTo>
                  <a:pt x="2897940" y="2498909"/>
                </a:lnTo>
                <a:lnTo>
                  <a:pt x="2881289" y="2456444"/>
                </a:lnTo>
                <a:lnTo>
                  <a:pt x="2865681" y="2413467"/>
                </a:lnTo>
                <a:lnTo>
                  <a:pt x="2851132" y="2369994"/>
                </a:lnTo>
                <a:lnTo>
                  <a:pt x="2837659" y="2326041"/>
                </a:lnTo>
                <a:lnTo>
                  <a:pt x="2825275" y="2281623"/>
                </a:lnTo>
                <a:lnTo>
                  <a:pt x="2813997" y="2236756"/>
                </a:lnTo>
                <a:lnTo>
                  <a:pt x="2803841" y="2191455"/>
                </a:lnTo>
                <a:lnTo>
                  <a:pt x="2794821" y="2145736"/>
                </a:lnTo>
                <a:lnTo>
                  <a:pt x="2786954" y="2099615"/>
                </a:lnTo>
                <a:lnTo>
                  <a:pt x="2780254" y="2053107"/>
                </a:lnTo>
                <a:lnTo>
                  <a:pt x="2774738" y="2006227"/>
                </a:lnTo>
                <a:lnTo>
                  <a:pt x="2770420" y="1958992"/>
                </a:lnTo>
                <a:lnTo>
                  <a:pt x="2767317" y="1911416"/>
                </a:lnTo>
                <a:lnTo>
                  <a:pt x="2765444" y="1863516"/>
                </a:lnTo>
                <a:lnTo>
                  <a:pt x="2764816" y="1815307"/>
                </a:lnTo>
                <a:lnTo>
                  <a:pt x="2765444" y="1767098"/>
                </a:lnTo>
                <a:lnTo>
                  <a:pt x="2767317" y="1719198"/>
                </a:lnTo>
                <a:lnTo>
                  <a:pt x="2770420" y="1671622"/>
                </a:lnTo>
                <a:lnTo>
                  <a:pt x="2774738" y="1624387"/>
                </a:lnTo>
                <a:lnTo>
                  <a:pt x="2780254" y="1577507"/>
                </a:lnTo>
                <a:lnTo>
                  <a:pt x="2786954" y="1530999"/>
                </a:lnTo>
                <a:lnTo>
                  <a:pt x="2794821" y="1484878"/>
                </a:lnTo>
                <a:lnTo>
                  <a:pt x="2803841" y="1439159"/>
                </a:lnTo>
                <a:lnTo>
                  <a:pt x="2813997" y="1393858"/>
                </a:lnTo>
                <a:lnTo>
                  <a:pt x="2825275" y="1348991"/>
                </a:lnTo>
                <a:lnTo>
                  <a:pt x="2837659" y="1304573"/>
                </a:lnTo>
                <a:lnTo>
                  <a:pt x="2851132" y="1260620"/>
                </a:lnTo>
                <a:lnTo>
                  <a:pt x="2865681" y="1217147"/>
                </a:lnTo>
                <a:lnTo>
                  <a:pt x="2881289" y="1174171"/>
                </a:lnTo>
                <a:lnTo>
                  <a:pt x="2897940" y="1131705"/>
                </a:lnTo>
                <a:lnTo>
                  <a:pt x="2915620" y="1089767"/>
                </a:lnTo>
                <a:lnTo>
                  <a:pt x="2934312" y="1048372"/>
                </a:lnTo>
                <a:lnTo>
                  <a:pt x="2954001" y="1007535"/>
                </a:lnTo>
                <a:lnTo>
                  <a:pt x="2974672" y="967272"/>
                </a:lnTo>
                <a:lnTo>
                  <a:pt x="2996310" y="927599"/>
                </a:lnTo>
                <a:lnTo>
                  <a:pt x="3018897" y="888530"/>
                </a:lnTo>
                <a:lnTo>
                  <a:pt x="3042420" y="850082"/>
                </a:lnTo>
                <a:lnTo>
                  <a:pt x="3066863" y="812271"/>
                </a:lnTo>
                <a:lnTo>
                  <a:pt x="3092210" y="775111"/>
                </a:lnTo>
                <a:lnTo>
                  <a:pt x="3118445" y="738619"/>
                </a:lnTo>
                <a:lnTo>
                  <a:pt x="3145553" y="702809"/>
                </a:lnTo>
                <a:lnTo>
                  <a:pt x="3173519" y="667699"/>
                </a:lnTo>
                <a:lnTo>
                  <a:pt x="3202326" y="633302"/>
                </a:lnTo>
                <a:lnTo>
                  <a:pt x="3231961" y="599635"/>
                </a:lnTo>
                <a:lnTo>
                  <a:pt x="3262406" y="566713"/>
                </a:lnTo>
                <a:lnTo>
                  <a:pt x="3293647" y="534553"/>
                </a:lnTo>
                <a:lnTo>
                  <a:pt x="3325667" y="503168"/>
                </a:lnTo>
                <a:lnTo>
                  <a:pt x="3358453" y="472576"/>
                </a:lnTo>
                <a:lnTo>
                  <a:pt x="3391987" y="442792"/>
                </a:lnTo>
                <a:lnTo>
                  <a:pt x="3426254" y="413831"/>
                </a:lnTo>
                <a:lnTo>
                  <a:pt x="3461240" y="385708"/>
                </a:lnTo>
                <a:lnTo>
                  <a:pt x="3496928" y="358440"/>
                </a:lnTo>
                <a:lnTo>
                  <a:pt x="3533302" y="332042"/>
                </a:lnTo>
                <a:lnTo>
                  <a:pt x="3570348" y="306530"/>
                </a:lnTo>
                <a:lnTo>
                  <a:pt x="3608050" y="281918"/>
                </a:lnTo>
                <a:lnTo>
                  <a:pt x="3646393" y="258224"/>
                </a:lnTo>
                <a:lnTo>
                  <a:pt x="3685360" y="235461"/>
                </a:lnTo>
                <a:lnTo>
                  <a:pt x="3724936" y="213647"/>
                </a:lnTo>
                <a:lnTo>
                  <a:pt x="3765106" y="192796"/>
                </a:lnTo>
                <a:lnTo>
                  <a:pt x="3805855" y="172924"/>
                </a:lnTo>
                <a:lnTo>
                  <a:pt x="3847166" y="154047"/>
                </a:lnTo>
                <a:lnTo>
                  <a:pt x="3889025" y="136180"/>
                </a:lnTo>
                <a:lnTo>
                  <a:pt x="3931415" y="119339"/>
                </a:lnTo>
                <a:lnTo>
                  <a:pt x="3974322" y="103539"/>
                </a:lnTo>
                <a:lnTo>
                  <a:pt x="4017729" y="88796"/>
                </a:lnTo>
                <a:lnTo>
                  <a:pt x="4061621" y="75126"/>
                </a:lnTo>
                <a:lnTo>
                  <a:pt x="4105984" y="62544"/>
                </a:lnTo>
                <a:lnTo>
                  <a:pt x="4150800" y="51066"/>
                </a:lnTo>
                <a:lnTo>
                  <a:pt x="4196055" y="40707"/>
                </a:lnTo>
                <a:lnTo>
                  <a:pt x="4241733" y="31482"/>
                </a:lnTo>
                <a:lnTo>
                  <a:pt x="4287819" y="23409"/>
                </a:lnTo>
                <a:lnTo>
                  <a:pt x="4334297" y="16501"/>
                </a:lnTo>
                <a:lnTo>
                  <a:pt x="4381151" y="10775"/>
                </a:lnTo>
                <a:lnTo>
                  <a:pt x="4428367" y="6247"/>
                </a:lnTo>
                <a:lnTo>
                  <a:pt x="4475928" y="2931"/>
                </a:lnTo>
                <a:lnTo>
                  <a:pt x="4523819" y="843"/>
                </a:lnTo>
                <a:lnTo>
                  <a:pt x="4572025" y="0"/>
                </a:lnTo>
                <a:close/>
              </a:path>
              <a:path w="9144000" h="3630929">
                <a:moveTo>
                  <a:pt x="9143999" y="2811306"/>
                </a:moveTo>
                <a:lnTo>
                  <a:pt x="9114104" y="2855503"/>
                </a:lnTo>
                <a:lnTo>
                  <a:pt x="9087868" y="2891995"/>
                </a:lnTo>
                <a:lnTo>
                  <a:pt x="9060760" y="2927805"/>
                </a:lnTo>
                <a:lnTo>
                  <a:pt x="9032795" y="2962916"/>
                </a:lnTo>
                <a:lnTo>
                  <a:pt x="9003987" y="2997312"/>
                </a:lnTo>
                <a:lnTo>
                  <a:pt x="8974352" y="3030979"/>
                </a:lnTo>
                <a:lnTo>
                  <a:pt x="8943907" y="3063901"/>
                </a:lnTo>
                <a:lnTo>
                  <a:pt x="8912666" y="3096061"/>
                </a:lnTo>
                <a:lnTo>
                  <a:pt x="8880646" y="3127446"/>
                </a:lnTo>
                <a:lnTo>
                  <a:pt x="8847861" y="3158038"/>
                </a:lnTo>
                <a:lnTo>
                  <a:pt x="8814326" y="3187822"/>
                </a:lnTo>
                <a:lnTo>
                  <a:pt x="8780059" y="3216784"/>
                </a:lnTo>
                <a:lnTo>
                  <a:pt x="8745074" y="3244906"/>
                </a:lnTo>
                <a:lnTo>
                  <a:pt x="8709386" y="3272174"/>
                </a:lnTo>
                <a:lnTo>
                  <a:pt x="8673011" y="3298572"/>
                </a:lnTo>
                <a:lnTo>
                  <a:pt x="8635965" y="3324085"/>
                </a:lnTo>
                <a:lnTo>
                  <a:pt x="8598263" y="3348696"/>
                </a:lnTo>
                <a:lnTo>
                  <a:pt x="8559921" y="3372391"/>
                </a:lnTo>
                <a:lnTo>
                  <a:pt x="8520953" y="3395153"/>
                </a:lnTo>
                <a:lnTo>
                  <a:pt x="8481377" y="3416967"/>
                </a:lnTo>
                <a:lnTo>
                  <a:pt x="8441207" y="3437818"/>
                </a:lnTo>
                <a:lnTo>
                  <a:pt x="8400458" y="3457690"/>
                </a:lnTo>
                <a:lnTo>
                  <a:pt x="8359147" y="3476567"/>
                </a:lnTo>
                <a:lnTo>
                  <a:pt x="8317288" y="3494434"/>
                </a:lnTo>
                <a:lnTo>
                  <a:pt x="8274898" y="3511275"/>
                </a:lnTo>
                <a:lnTo>
                  <a:pt x="8231991" y="3527075"/>
                </a:lnTo>
                <a:lnTo>
                  <a:pt x="8188584" y="3541818"/>
                </a:lnTo>
                <a:lnTo>
                  <a:pt x="8144692" y="3555488"/>
                </a:lnTo>
                <a:lnTo>
                  <a:pt x="8100330" y="3568070"/>
                </a:lnTo>
                <a:lnTo>
                  <a:pt x="8055513" y="3579549"/>
                </a:lnTo>
                <a:lnTo>
                  <a:pt x="8010258" y="3589908"/>
                </a:lnTo>
                <a:lnTo>
                  <a:pt x="7964580" y="3599132"/>
                </a:lnTo>
                <a:lnTo>
                  <a:pt x="7918494" y="3607205"/>
                </a:lnTo>
                <a:lnTo>
                  <a:pt x="7872016" y="3614113"/>
                </a:lnTo>
                <a:lnTo>
                  <a:pt x="7825162" y="3619839"/>
                </a:lnTo>
                <a:lnTo>
                  <a:pt x="7777946" y="3624368"/>
                </a:lnTo>
                <a:lnTo>
                  <a:pt x="7730385" y="3627683"/>
                </a:lnTo>
                <a:lnTo>
                  <a:pt x="7682494" y="3629771"/>
                </a:lnTo>
                <a:lnTo>
                  <a:pt x="7634288" y="3630614"/>
                </a:lnTo>
                <a:lnTo>
                  <a:pt x="7586082" y="3629771"/>
                </a:lnTo>
                <a:lnTo>
                  <a:pt x="7538191" y="3627683"/>
                </a:lnTo>
                <a:lnTo>
                  <a:pt x="7490629" y="3624368"/>
                </a:lnTo>
                <a:lnTo>
                  <a:pt x="7443414" y="3619839"/>
                </a:lnTo>
                <a:lnTo>
                  <a:pt x="7396559" y="3614113"/>
                </a:lnTo>
                <a:lnTo>
                  <a:pt x="7350081" y="3607205"/>
                </a:lnTo>
                <a:lnTo>
                  <a:pt x="7303995" y="3599132"/>
                </a:lnTo>
                <a:lnTo>
                  <a:pt x="7258317" y="3589908"/>
                </a:lnTo>
                <a:lnTo>
                  <a:pt x="7213062" y="3579549"/>
                </a:lnTo>
                <a:lnTo>
                  <a:pt x="7168246" y="3568070"/>
                </a:lnTo>
                <a:lnTo>
                  <a:pt x="7123884" y="3555488"/>
                </a:lnTo>
                <a:lnTo>
                  <a:pt x="7079991" y="3541818"/>
                </a:lnTo>
                <a:lnTo>
                  <a:pt x="7036584" y="3527075"/>
                </a:lnTo>
                <a:lnTo>
                  <a:pt x="6993677" y="3511275"/>
                </a:lnTo>
                <a:lnTo>
                  <a:pt x="6951287" y="3494434"/>
                </a:lnTo>
                <a:lnTo>
                  <a:pt x="6909428" y="3476567"/>
                </a:lnTo>
                <a:lnTo>
                  <a:pt x="6868117" y="3457690"/>
                </a:lnTo>
                <a:lnTo>
                  <a:pt x="6827369" y="3437818"/>
                </a:lnTo>
                <a:lnTo>
                  <a:pt x="6787198" y="3416967"/>
                </a:lnTo>
                <a:lnTo>
                  <a:pt x="6747622" y="3395153"/>
                </a:lnTo>
                <a:lnTo>
                  <a:pt x="6708655" y="3372391"/>
                </a:lnTo>
                <a:lnTo>
                  <a:pt x="6670313" y="3348696"/>
                </a:lnTo>
                <a:lnTo>
                  <a:pt x="6632611" y="3324085"/>
                </a:lnTo>
                <a:lnTo>
                  <a:pt x="6595564" y="3298572"/>
                </a:lnTo>
                <a:lnTo>
                  <a:pt x="6559190" y="3272174"/>
                </a:lnTo>
                <a:lnTo>
                  <a:pt x="6523502" y="3244906"/>
                </a:lnTo>
                <a:lnTo>
                  <a:pt x="6488516" y="3216784"/>
                </a:lnTo>
                <a:lnTo>
                  <a:pt x="6454249" y="3187822"/>
                </a:lnTo>
                <a:lnTo>
                  <a:pt x="6420715" y="3158038"/>
                </a:lnTo>
                <a:lnTo>
                  <a:pt x="6387930" y="3127446"/>
                </a:lnTo>
                <a:lnTo>
                  <a:pt x="6355909" y="3096061"/>
                </a:lnTo>
                <a:lnTo>
                  <a:pt x="6324668" y="3063901"/>
                </a:lnTo>
                <a:lnTo>
                  <a:pt x="6294223" y="3030979"/>
                </a:lnTo>
                <a:lnTo>
                  <a:pt x="6264589" y="2997312"/>
                </a:lnTo>
                <a:lnTo>
                  <a:pt x="6235781" y="2962916"/>
                </a:lnTo>
                <a:lnTo>
                  <a:pt x="6207815" y="2927805"/>
                </a:lnTo>
                <a:lnTo>
                  <a:pt x="6180707" y="2891995"/>
                </a:lnTo>
                <a:lnTo>
                  <a:pt x="6154472" y="2855503"/>
                </a:lnTo>
                <a:lnTo>
                  <a:pt x="6129125" y="2818343"/>
                </a:lnTo>
                <a:lnTo>
                  <a:pt x="6104683" y="2780532"/>
                </a:lnTo>
                <a:lnTo>
                  <a:pt x="6081160" y="2742084"/>
                </a:lnTo>
                <a:lnTo>
                  <a:pt x="6058572" y="2703015"/>
                </a:lnTo>
                <a:lnTo>
                  <a:pt x="6036935" y="2663342"/>
                </a:lnTo>
                <a:lnTo>
                  <a:pt x="6016264" y="2623079"/>
                </a:lnTo>
                <a:lnTo>
                  <a:pt x="5996574" y="2582242"/>
                </a:lnTo>
                <a:lnTo>
                  <a:pt x="5977882" y="2540847"/>
                </a:lnTo>
                <a:lnTo>
                  <a:pt x="5960202" y="2498909"/>
                </a:lnTo>
                <a:lnTo>
                  <a:pt x="5943551" y="2456444"/>
                </a:lnTo>
                <a:lnTo>
                  <a:pt x="5927943" y="2413467"/>
                </a:lnTo>
                <a:lnTo>
                  <a:pt x="5913395" y="2369994"/>
                </a:lnTo>
                <a:lnTo>
                  <a:pt x="5899921" y="2326041"/>
                </a:lnTo>
                <a:lnTo>
                  <a:pt x="5887537" y="2281623"/>
                </a:lnTo>
                <a:lnTo>
                  <a:pt x="5876260" y="2236756"/>
                </a:lnTo>
                <a:lnTo>
                  <a:pt x="5866103" y="2191455"/>
                </a:lnTo>
                <a:lnTo>
                  <a:pt x="5857083" y="2145736"/>
                </a:lnTo>
                <a:lnTo>
                  <a:pt x="5849216" y="2099615"/>
                </a:lnTo>
                <a:lnTo>
                  <a:pt x="5842516" y="2053107"/>
                </a:lnTo>
                <a:lnTo>
                  <a:pt x="5837000" y="2006227"/>
                </a:lnTo>
                <a:lnTo>
                  <a:pt x="5832683" y="1958992"/>
                </a:lnTo>
                <a:lnTo>
                  <a:pt x="5829580" y="1911416"/>
                </a:lnTo>
                <a:lnTo>
                  <a:pt x="5827706" y="1863516"/>
                </a:lnTo>
                <a:lnTo>
                  <a:pt x="5827078" y="1815307"/>
                </a:lnTo>
                <a:lnTo>
                  <a:pt x="5827706" y="1767098"/>
                </a:lnTo>
                <a:lnTo>
                  <a:pt x="5829580" y="1719198"/>
                </a:lnTo>
                <a:lnTo>
                  <a:pt x="5832683" y="1671622"/>
                </a:lnTo>
                <a:lnTo>
                  <a:pt x="5837000" y="1624387"/>
                </a:lnTo>
                <a:lnTo>
                  <a:pt x="5842516" y="1577507"/>
                </a:lnTo>
                <a:lnTo>
                  <a:pt x="5849216" y="1530999"/>
                </a:lnTo>
                <a:lnTo>
                  <a:pt x="5857083" y="1484878"/>
                </a:lnTo>
                <a:lnTo>
                  <a:pt x="5866103" y="1439159"/>
                </a:lnTo>
                <a:lnTo>
                  <a:pt x="5876260" y="1393858"/>
                </a:lnTo>
                <a:lnTo>
                  <a:pt x="5887537" y="1348991"/>
                </a:lnTo>
                <a:lnTo>
                  <a:pt x="5899921" y="1304573"/>
                </a:lnTo>
                <a:lnTo>
                  <a:pt x="5913395" y="1260620"/>
                </a:lnTo>
                <a:lnTo>
                  <a:pt x="5927943" y="1217147"/>
                </a:lnTo>
                <a:lnTo>
                  <a:pt x="5943551" y="1174170"/>
                </a:lnTo>
                <a:lnTo>
                  <a:pt x="5960202" y="1131705"/>
                </a:lnTo>
                <a:lnTo>
                  <a:pt x="5977882" y="1089767"/>
                </a:lnTo>
                <a:lnTo>
                  <a:pt x="5996574" y="1048372"/>
                </a:lnTo>
                <a:lnTo>
                  <a:pt x="6016264" y="1007535"/>
                </a:lnTo>
                <a:lnTo>
                  <a:pt x="6036935" y="967272"/>
                </a:lnTo>
                <a:lnTo>
                  <a:pt x="6058572" y="927599"/>
                </a:lnTo>
                <a:lnTo>
                  <a:pt x="6081160" y="888530"/>
                </a:lnTo>
                <a:lnTo>
                  <a:pt x="6104683" y="850082"/>
                </a:lnTo>
                <a:lnTo>
                  <a:pt x="6129125" y="812271"/>
                </a:lnTo>
                <a:lnTo>
                  <a:pt x="6154472" y="775111"/>
                </a:lnTo>
                <a:lnTo>
                  <a:pt x="6180707" y="738619"/>
                </a:lnTo>
                <a:lnTo>
                  <a:pt x="6207815" y="702809"/>
                </a:lnTo>
                <a:lnTo>
                  <a:pt x="6235781" y="667698"/>
                </a:lnTo>
                <a:lnTo>
                  <a:pt x="6264589" y="633302"/>
                </a:lnTo>
                <a:lnTo>
                  <a:pt x="6294223" y="599635"/>
                </a:lnTo>
                <a:lnTo>
                  <a:pt x="6324668" y="566713"/>
                </a:lnTo>
                <a:lnTo>
                  <a:pt x="6355909" y="534553"/>
                </a:lnTo>
                <a:lnTo>
                  <a:pt x="6387930" y="503168"/>
                </a:lnTo>
                <a:lnTo>
                  <a:pt x="6420715" y="472576"/>
                </a:lnTo>
                <a:lnTo>
                  <a:pt x="6454249" y="442792"/>
                </a:lnTo>
                <a:lnTo>
                  <a:pt x="6488516" y="413831"/>
                </a:lnTo>
                <a:lnTo>
                  <a:pt x="6523502" y="385708"/>
                </a:lnTo>
                <a:lnTo>
                  <a:pt x="6559190" y="358440"/>
                </a:lnTo>
                <a:lnTo>
                  <a:pt x="6595564" y="332042"/>
                </a:lnTo>
                <a:lnTo>
                  <a:pt x="6632611" y="306529"/>
                </a:lnTo>
                <a:lnTo>
                  <a:pt x="6670313" y="281918"/>
                </a:lnTo>
                <a:lnTo>
                  <a:pt x="6708655" y="258224"/>
                </a:lnTo>
                <a:lnTo>
                  <a:pt x="6747622" y="235461"/>
                </a:lnTo>
                <a:lnTo>
                  <a:pt x="6787198" y="213647"/>
                </a:lnTo>
                <a:lnTo>
                  <a:pt x="6827369" y="192796"/>
                </a:lnTo>
                <a:lnTo>
                  <a:pt x="6868117" y="172924"/>
                </a:lnTo>
                <a:lnTo>
                  <a:pt x="6909428" y="154047"/>
                </a:lnTo>
                <a:lnTo>
                  <a:pt x="6951287" y="136180"/>
                </a:lnTo>
                <a:lnTo>
                  <a:pt x="6993677" y="119339"/>
                </a:lnTo>
                <a:lnTo>
                  <a:pt x="7036584" y="103539"/>
                </a:lnTo>
                <a:lnTo>
                  <a:pt x="7079991" y="88796"/>
                </a:lnTo>
                <a:lnTo>
                  <a:pt x="7123884" y="75126"/>
                </a:lnTo>
                <a:lnTo>
                  <a:pt x="7168246" y="62544"/>
                </a:lnTo>
                <a:lnTo>
                  <a:pt x="7213062" y="51066"/>
                </a:lnTo>
                <a:lnTo>
                  <a:pt x="7258317" y="40706"/>
                </a:lnTo>
                <a:lnTo>
                  <a:pt x="7303995" y="31482"/>
                </a:lnTo>
                <a:lnTo>
                  <a:pt x="7350081" y="23409"/>
                </a:lnTo>
                <a:lnTo>
                  <a:pt x="7396559" y="16501"/>
                </a:lnTo>
                <a:lnTo>
                  <a:pt x="7443414" y="10775"/>
                </a:lnTo>
                <a:lnTo>
                  <a:pt x="7490629" y="6246"/>
                </a:lnTo>
                <a:lnTo>
                  <a:pt x="7538191" y="2931"/>
                </a:lnTo>
                <a:lnTo>
                  <a:pt x="7586082" y="843"/>
                </a:lnTo>
                <a:lnTo>
                  <a:pt x="7634288" y="0"/>
                </a:lnTo>
                <a:lnTo>
                  <a:pt x="7682494" y="843"/>
                </a:lnTo>
                <a:lnTo>
                  <a:pt x="7730385" y="2931"/>
                </a:lnTo>
                <a:lnTo>
                  <a:pt x="7777946" y="6246"/>
                </a:lnTo>
                <a:lnTo>
                  <a:pt x="7825162" y="10775"/>
                </a:lnTo>
                <a:lnTo>
                  <a:pt x="7872016" y="16501"/>
                </a:lnTo>
                <a:lnTo>
                  <a:pt x="7918494" y="23409"/>
                </a:lnTo>
                <a:lnTo>
                  <a:pt x="7964580" y="31482"/>
                </a:lnTo>
                <a:lnTo>
                  <a:pt x="8010258" y="40706"/>
                </a:lnTo>
                <a:lnTo>
                  <a:pt x="8055513" y="51066"/>
                </a:lnTo>
                <a:lnTo>
                  <a:pt x="8100330" y="62544"/>
                </a:lnTo>
                <a:lnTo>
                  <a:pt x="8144692" y="75126"/>
                </a:lnTo>
                <a:lnTo>
                  <a:pt x="8188584" y="88796"/>
                </a:lnTo>
                <a:lnTo>
                  <a:pt x="8231991" y="103539"/>
                </a:lnTo>
                <a:lnTo>
                  <a:pt x="8274898" y="119339"/>
                </a:lnTo>
                <a:lnTo>
                  <a:pt x="8317288" y="136180"/>
                </a:lnTo>
                <a:lnTo>
                  <a:pt x="8359147" y="154047"/>
                </a:lnTo>
                <a:lnTo>
                  <a:pt x="8400458" y="172924"/>
                </a:lnTo>
                <a:lnTo>
                  <a:pt x="8441207" y="192796"/>
                </a:lnTo>
                <a:lnTo>
                  <a:pt x="8481377" y="213647"/>
                </a:lnTo>
                <a:lnTo>
                  <a:pt x="8520953" y="235461"/>
                </a:lnTo>
                <a:lnTo>
                  <a:pt x="8559921" y="258224"/>
                </a:lnTo>
                <a:lnTo>
                  <a:pt x="8598263" y="281918"/>
                </a:lnTo>
                <a:lnTo>
                  <a:pt x="8635965" y="306529"/>
                </a:lnTo>
                <a:lnTo>
                  <a:pt x="8673011" y="332042"/>
                </a:lnTo>
                <a:lnTo>
                  <a:pt x="8709386" y="358440"/>
                </a:lnTo>
                <a:lnTo>
                  <a:pt x="8745074" y="385708"/>
                </a:lnTo>
                <a:lnTo>
                  <a:pt x="8780059" y="413831"/>
                </a:lnTo>
                <a:lnTo>
                  <a:pt x="8814326" y="442792"/>
                </a:lnTo>
                <a:lnTo>
                  <a:pt x="8847861" y="472576"/>
                </a:lnTo>
                <a:lnTo>
                  <a:pt x="8880646" y="503168"/>
                </a:lnTo>
                <a:lnTo>
                  <a:pt x="8912666" y="534553"/>
                </a:lnTo>
                <a:lnTo>
                  <a:pt x="8943907" y="566713"/>
                </a:lnTo>
                <a:lnTo>
                  <a:pt x="8974352" y="599635"/>
                </a:lnTo>
                <a:lnTo>
                  <a:pt x="9003987" y="633302"/>
                </a:lnTo>
                <a:lnTo>
                  <a:pt x="9032795" y="667698"/>
                </a:lnTo>
                <a:lnTo>
                  <a:pt x="9060760" y="702809"/>
                </a:lnTo>
                <a:lnTo>
                  <a:pt x="9087868" y="738619"/>
                </a:lnTo>
                <a:lnTo>
                  <a:pt x="9114104" y="775111"/>
                </a:lnTo>
                <a:lnTo>
                  <a:pt x="9139450" y="812271"/>
                </a:lnTo>
                <a:lnTo>
                  <a:pt x="9143999" y="819308"/>
                </a:lnTo>
              </a:path>
            </a:pathLst>
          </a:custGeom>
          <a:ln w="14299">
            <a:solidFill>
              <a:srgbClr val="2E3E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350" y="361393"/>
            <a:ext cx="8115300" cy="692785"/>
          </a:xfrm>
          <a:prstGeom prst="rect"/>
          <a:solidFill>
            <a:srgbClr val="E6B8AE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ts val="5220"/>
              </a:lnSpc>
            </a:pPr>
            <a:r>
              <a:rPr dirty="0" sz="4500" spc="-310">
                <a:solidFill>
                  <a:srgbClr val="2E3E42"/>
                </a:solidFill>
              </a:rPr>
              <a:t>Treatments</a:t>
            </a:r>
            <a:r>
              <a:rPr dirty="0" sz="4500" spc="-80">
                <a:solidFill>
                  <a:srgbClr val="2E3E42"/>
                </a:solidFill>
              </a:rPr>
              <a:t> </a:t>
            </a:r>
            <a:r>
              <a:rPr dirty="0" sz="4500" spc="-565">
                <a:solidFill>
                  <a:srgbClr val="2E3E42"/>
                </a:solidFill>
              </a:rPr>
              <a:t>&amp;</a:t>
            </a:r>
            <a:r>
              <a:rPr dirty="0" sz="4500" spc="-70">
                <a:solidFill>
                  <a:srgbClr val="2E3E42"/>
                </a:solidFill>
              </a:rPr>
              <a:t> </a:t>
            </a:r>
            <a:r>
              <a:rPr dirty="0" sz="4500" spc="-310">
                <a:solidFill>
                  <a:srgbClr val="2E3E42"/>
                </a:solidFill>
              </a:rPr>
              <a:t>Strategies</a:t>
            </a:r>
            <a:endParaRPr sz="4500"/>
          </a:p>
        </p:txBody>
      </p:sp>
      <p:sp>
        <p:nvSpPr>
          <p:cNvPr id="4" name="object 4" descr=""/>
          <p:cNvSpPr txBox="1"/>
          <p:nvPr/>
        </p:nvSpPr>
        <p:spPr>
          <a:xfrm>
            <a:off x="3752547" y="2883084"/>
            <a:ext cx="16395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75" b="1">
                <a:latin typeface="Book Antiqua"/>
                <a:cs typeface="Book Antiqua"/>
              </a:rPr>
              <a:t>Meaningful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4050" y="2883088"/>
            <a:ext cx="23056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75" b="1">
                <a:latin typeface="Book Antiqua"/>
                <a:cs typeface="Book Antiqua"/>
              </a:rPr>
              <a:t>Person-centered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639397" y="2886909"/>
            <a:ext cx="218313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20" b="1">
                <a:latin typeface="Book Antiqua"/>
                <a:cs typeface="Book Antiqua"/>
              </a:rPr>
              <a:t>Evidence-</a:t>
            </a:r>
            <a:r>
              <a:rPr dirty="0" sz="2800" spc="-229" b="1">
                <a:latin typeface="Book Antiqua"/>
                <a:cs typeface="Book Antiqua"/>
              </a:rPr>
              <a:t>based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07287" y="141487"/>
          <a:ext cx="8888095" cy="4993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1185"/>
                <a:gridCol w="4401185"/>
              </a:tblGrid>
              <a:tr h="589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200" spc="-175" b="1">
                          <a:latin typeface="Book Antiqua"/>
                          <a:cs typeface="Book Antiqua"/>
                        </a:rPr>
                        <a:t>Instead</a:t>
                      </a:r>
                      <a:r>
                        <a:rPr dirty="0" sz="22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2200" spc="-175" b="1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dirty="0" sz="22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2200" spc="-55" b="1">
                          <a:latin typeface="Book Antiqua"/>
                          <a:cs typeface="Book Antiqua"/>
                        </a:rPr>
                        <a:t>this….</a:t>
                      </a:r>
                      <a:endParaRPr sz="2200">
                        <a:latin typeface="Book Antiqua"/>
                        <a:cs typeface="Book Antiqua"/>
                      </a:endParaRPr>
                    </a:p>
                  </a:txBody>
                  <a:tcPr marL="0" marR="0" marB="0" marT="7429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300" spc="-200" b="1">
                          <a:latin typeface="Book Antiqua"/>
                          <a:cs typeface="Book Antiqua"/>
                        </a:rPr>
                        <a:t>Try</a:t>
                      </a:r>
                      <a:r>
                        <a:rPr dirty="0" sz="2300" spc="-2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2300" spc="-10" b="1">
                          <a:latin typeface="Book Antiqua"/>
                          <a:cs typeface="Book Antiqua"/>
                        </a:rPr>
                        <a:t>this!</a:t>
                      </a:r>
                      <a:endParaRPr sz="2300">
                        <a:latin typeface="Book Antiqua"/>
                        <a:cs typeface="Book Antiqua"/>
                      </a:endParaRPr>
                    </a:p>
                  </a:txBody>
                  <a:tcPr marL="0" marR="0" marB="0" marT="73660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</a:tr>
              <a:tr h="103568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600" spc="-120" b="1">
                          <a:latin typeface="Book Antiqua"/>
                          <a:cs typeface="Book Antiqua"/>
                        </a:rPr>
                        <a:t>“Client</a:t>
                      </a:r>
                      <a:r>
                        <a:rPr dirty="0" sz="16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155" b="1">
                          <a:latin typeface="Book Antiqua"/>
                          <a:cs typeface="Book Antiqua"/>
                        </a:rPr>
                        <a:t>will</a:t>
                      </a:r>
                      <a:r>
                        <a:rPr dirty="0" sz="16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105" b="1">
                          <a:latin typeface="Book Antiqua"/>
                          <a:cs typeface="Book Antiqua"/>
                        </a:rPr>
                        <a:t>recall</a:t>
                      </a:r>
                      <a:r>
                        <a:rPr dirty="0" sz="16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160" b="1">
                          <a:latin typeface="Book Antiqua"/>
                          <a:cs typeface="Book Antiqua"/>
                        </a:rPr>
                        <a:t>5</a:t>
                      </a:r>
                      <a:r>
                        <a:rPr dirty="0" sz="16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125" b="1">
                          <a:latin typeface="Book Antiqua"/>
                          <a:cs typeface="Book Antiqua"/>
                        </a:rPr>
                        <a:t>unrelated</a:t>
                      </a:r>
                      <a:r>
                        <a:rPr dirty="0" sz="16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10" b="1">
                          <a:latin typeface="Book Antiqua"/>
                          <a:cs typeface="Book Antiqua"/>
                        </a:rPr>
                        <a:t>words”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B="0" marT="77470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96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100" b="1">
                          <a:latin typeface="Book Antiqua"/>
                          <a:cs typeface="Book Antiqua"/>
                        </a:rPr>
                        <a:t>“Client</a:t>
                      </a:r>
                      <a:r>
                        <a:rPr dirty="0" sz="14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30" b="1">
                          <a:latin typeface="Book Antiqua"/>
                          <a:cs typeface="Book Antiqua"/>
                        </a:rPr>
                        <a:t>will</a:t>
                      </a:r>
                      <a:r>
                        <a:rPr dirty="0" sz="14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90" b="1">
                          <a:latin typeface="Book Antiqua"/>
                          <a:cs typeface="Book Antiqua"/>
                        </a:rPr>
                        <a:t>recall</a:t>
                      </a:r>
                      <a:r>
                        <a:rPr dirty="0" sz="14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25" b="1">
                          <a:latin typeface="Book Antiqua"/>
                          <a:cs typeface="Book Antiqua"/>
                        </a:rPr>
                        <a:t>sequence</a:t>
                      </a:r>
                      <a:r>
                        <a:rPr dirty="0" sz="14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90" b="1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dirty="0" sz="14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90" b="1">
                          <a:latin typeface="Book Antiqua"/>
                          <a:cs typeface="Book Antiqua"/>
                        </a:rPr>
                        <a:t>activating</a:t>
                      </a:r>
                      <a:r>
                        <a:rPr dirty="0" sz="14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05" b="1">
                          <a:latin typeface="Book Antiqua"/>
                          <a:cs typeface="Book Antiqua"/>
                        </a:rPr>
                        <a:t>hospital</a:t>
                      </a:r>
                      <a:r>
                        <a:rPr dirty="0" sz="14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20" b="1">
                          <a:latin typeface="Book Antiqua"/>
                          <a:cs typeface="Book Antiqua"/>
                        </a:rPr>
                        <a:t>call </a:t>
                      </a:r>
                      <a:r>
                        <a:rPr dirty="0" sz="1400" spc="-110" b="1">
                          <a:latin typeface="Book Antiqua"/>
                          <a:cs typeface="Book Antiqua"/>
                        </a:rPr>
                        <a:t>button”</a:t>
                      </a:r>
                      <a:r>
                        <a:rPr dirty="0" sz="14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60" b="1">
                          <a:latin typeface="Book Antiqua"/>
                          <a:cs typeface="Book Antiqua"/>
                        </a:rPr>
                        <a:t>or</a:t>
                      </a:r>
                      <a:r>
                        <a:rPr dirty="0" sz="14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20" b="1">
                          <a:latin typeface="Book Antiqua"/>
                          <a:cs typeface="Book Antiqua"/>
                        </a:rPr>
                        <a:t>“Jill</a:t>
                      </a:r>
                      <a:r>
                        <a:rPr dirty="0" sz="14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30" b="1">
                          <a:latin typeface="Book Antiqua"/>
                          <a:cs typeface="Book Antiqua"/>
                        </a:rPr>
                        <a:t>will</a:t>
                      </a:r>
                      <a:r>
                        <a:rPr dirty="0" sz="14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90" b="1">
                          <a:latin typeface="Book Antiqua"/>
                          <a:cs typeface="Book Antiqua"/>
                        </a:rPr>
                        <a:t>recall</a:t>
                      </a:r>
                      <a:r>
                        <a:rPr dirty="0" sz="14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85" b="1">
                          <a:latin typeface="Book Antiqua"/>
                          <a:cs typeface="Book Antiqua"/>
                        </a:rPr>
                        <a:t>first</a:t>
                      </a:r>
                      <a:r>
                        <a:rPr dirty="0" sz="14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b="1">
                          <a:latin typeface="Book Antiqua"/>
                          <a:cs typeface="Book Antiqua"/>
                        </a:rPr>
                        <a:t>6 </a:t>
                      </a:r>
                      <a:r>
                        <a:rPr dirty="0" sz="1400" spc="-120" b="1">
                          <a:latin typeface="Book Antiqua"/>
                          <a:cs typeface="Book Antiqua"/>
                        </a:rPr>
                        <a:t>steps</a:t>
                      </a:r>
                      <a:r>
                        <a:rPr dirty="0" sz="14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20" b="1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dirty="0" sz="14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05" b="1">
                          <a:latin typeface="Book Antiqua"/>
                          <a:cs typeface="Book Antiqua"/>
                        </a:rPr>
                        <a:t>teaching</a:t>
                      </a:r>
                      <a:r>
                        <a:rPr dirty="0" sz="14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20" b="1">
                          <a:latin typeface="Book Antiqua"/>
                          <a:cs typeface="Book Antiqua"/>
                        </a:rPr>
                        <a:t>a</a:t>
                      </a:r>
                      <a:r>
                        <a:rPr dirty="0" sz="14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25" b="1">
                          <a:latin typeface="Book Antiqua"/>
                          <a:cs typeface="Book Antiqua"/>
                        </a:rPr>
                        <a:t>sun </a:t>
                      </a:r>
                      <a:r>
                        <a:rPr dirty="0" sz="1400" spc="-105" b="1">
                          <a:latin typeface="Book Antiqua"/>
                          <a:cs typeface="Book Antiqua"/>
                        </a:rPr>
                        <a:t>salutation”</a:t>
                      </a:r>
                      <a:r>
                        <a:rPr dirty="0" sz="14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60" b="1">
                          <a:latin typeface="Book Antiqua"/>
                          <a:cs typeface="Book Antiqua"/>
                        </a:rPr>
                        <a:t>or</a:t>
                      </a:r>
                      <a:r>
                        <a:rPr dirty="0" sz="14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00" b="1">
                          <a:latin typeface="Book Antiqua"/>
                          <a:cs typeface="Book Antiqua"/>
                        </a:rPr>
                        <a:t>“Client</a:t>
                      </a:r>
                      <a:r>
                        <a:rPr dirty="0" sz="14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30" b="1">
                          <a:latin typeface="Book Antiqua"/>
                          <a:cs typeface="Book Antiqua"/>
                        </a:rPr>
                        <a:t>will</a:t>
                      </a:r>
                      <a:r>
                        <a:rPr dirty="0" sz="14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20" b="1">
                          <a:latin typeface="Book Antiqua"/>
                          <a:cs typeface="Book Antiqua"/>
                        </a:rPr>
                        <a:t>independently</a:t>
                      </a:r>
                      <a:r>
                        <a:rPr dirty="0" sz="14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20" b="1">
                          <a:latin typeface="Book Antiqua"/>
                          <a:cs typeface="Book Antiqua"/>
                        </a:rPr>
                        <a:t>navigate</a:t>
                      </a:r>
                      <a:r>
                        <a:rPr dirty="0" sz="14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80" b="1">
                          <a:latin typeface="Book Antiqua"/>
                          <a:cs typeface="Book Antiqua"/>
                        </a:rPr>
                        <a:t>calendar </a:t>
                      </a:r>
                      <a:r>
                        <a:rPr dirty="0" sz="1400" spc="-135" b="1">
                          <a:latin typeface="Book Antiqua"/>
                          <a:cs typeface="Book Antiqua"/>
                        </a:rPr>
                        <a:t>app</a:t>
                      </a:r>
                      <a:r>
                        <a:rPr dirty="0" sz="14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14" b="1">
                          <a:latin typeface="Book Antiqua"/>
                          <a:cs typeface="Book Antiqua"/>
                        </a:rPr>
                        <a:t>on</a:t>
                      </a:r>
                      <a:r>
                        <a:rPr dirty="0" sz="14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0" b="1">
                          <a:latin typeface="Book Antiqua"/>
                          <a:cs typeface="Book Antiqua"/>
                        </a:rPr>
                        <a:t>phone”</a:t>
                      </a:r>
                      <a:endParaRPr sz="14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</a:tr>
              <a:tr h="868044">
                <a:tc>
                  <a:txBody>
                    <a:bodyPr/>
                    <a:lstStyle/>
                    <a:p>
                      <a:pPr marL="85725" marR="45021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600" spc="-145" b="1">
                          <a:latin typeface="Book Antiqua"/>
                          <a:cs typeface="Book Antiqua"/>
                        </a:rPr>
                        <a:t>Memorizing</a:t>
                      </a:r>
                      <a:r>
                        <a:rPr dirty="0" sz="16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145" b="1">
                          <a:latin typeface="Book Antiqua"/>
                          <a:cs typeface="Book Antiqua"/>
                        </a:rPr>
                        <a:t>word</a:t>
                      </a:r>
                      <a:r>
                        <a:rPr dirty="0" sz="16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125" b="1">
                          <a:latin typeface="Book Antiqua"/>
                          <a:cs typeface="Book Antiqua"/>
                        </a:rPr>
                        <a:t>lists</a:t>
                      </a:r>
                      <a:r>
                        <a:rPr dirty="0" sz="16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150" b="1">
                          <a:latin typeface="Book Antiqua"/>
                          <a:cs typeface="Book Antiqua"/>
                        </a:rPr>
                        <a:t>so</a:t>
                      </a:r>
                      <a:r>
                        <a:rPr dirty="0" sz="16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95" b="1">
                          <a:latin typeface="Book Antiqua"/>
                          <a:cs typeface="Book Antiqua"/>
                        </a:rPr>
                        <a:t>client</a:t>
                      </a:r>
                      <a:r>
                        <a:rPr dirty="0" sz="16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110" b="1">
                          <a:latin typeface="Book Antiqua"/>
                          <a:cs typeface="Book Antiqua"/>
                        </a:rPr>
                        <a:t>can</a:t>
                      </a:r>
                      <a:r>
                        <a:rPr dirty="0" sz="16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125" b="1">
                          <a:latin typeface="Book Antiqua"/>
                          <a:cs typeface="Book Antiqua"/>
                        </a:rPr>
                        <a:t>remember</a:t>
                      </a:r>
                      <a:r>
                        <a:rPr dirty="0" sz="16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50" b="1">
                          <a:latin typeface="Book Antiqua"/>
                          <a:cs typeface="Book Antiqua"/>
                        </a:rPr>
                        <a:t>a </a:t>
                      </a:r>
                      <a:r>
                        <a:rPr dirty="0" sz="1600" spc="-110" b="1">
                          <a:latin typeface="Book Antiqua"/>
                          <a:cs typeface="Book Antiqua"/>
                        </a:rPr>
                        <a:t>grocery/errands</a:t>
                      </a:r>
                      <a:r>
                        <a:rPr dirty="0" sz="16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20" b="1">
                          <a:latin typeface="Book Antiqua"/>
                          <a:cs typeface="Book Antiqua"/>
                        </a:rPr>
                        <a:t>list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B="0" marT="77470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20979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Teach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metacognitive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strategy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writing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items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65" b="1">
                          <a:latin typeface="Book Antiqua"/>
                          <a:cs typeface="Book Antiqua"/>
                        </a:rPr>
                        <a:t>down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80" b="1">
                          <a:latin typeface="Book Antiqua"/>
                          <a:cs typeface="Book Antiqua"/>
                        </a:rPr>
                        <a:t>as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soon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50" b="1">
                          <a:latin typeface="Book Antiqua"/>
                          <a:cs typeface="Book Antiqua"/>
                        </a:rPr>
                        <a:t>as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they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think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0" b="1">
                          <a:latin typeface="Book Antiqua"/>
                          <a:cs typeface="Book Antiqua"/>
                        </a:rPr>
                        <a:t>them,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60" b="1">
                          <a:latin typeface="Book Antiqua"/>
                          <a:cs typeface="Book Antiqua"/>
                        </a:rPr>
                        <a:t>or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75" b="1">
                          <a:latin typeface="Book Antiqua"/>
                          <a:cs typeface="Book Antiqua"/>
                        </a:rPr>
                        <a:t>practice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55" b="1">
                          <a:latin typeface="Book Antiqua"/>
                          <a:cs typeface="Book Antiqua"/>
                        </a:rPr>
                        <a:t>using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internal </a:t>
                      </a:r>
                      <a:r>
                        <a:rPr dirty="0" sz="1500" spc="-110" b="1">
                          <a:latin typeface="Book Antiqua"/>
                          <a:cs typeface="Book Antiqua"/>
                        </a:rPr>
                        <a:t>rehearsal</a:t>
                      </a:r>
                      <a:r>
                        <a:rPr dirty="0" sz="1500" spc="-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until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they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0" b="1">
                          <a:latin typeface="Book Antiqua"/>
                          <a:cs typeface="Book Antiqua"/>
                        </a:rPr>
                        <a:t>can</a:t>
                      </a:r>
                      <a:r>
                        <a:rPr dirty="0" sz="1500" spc="-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0" b="1">
                          <a:latin typeface="Book Antiqua"/>
                          <a:cs typeface="Book Antiqua"/>
                        </a:rPr>
                        <a:t>write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50" b="1">
                          <a:latin typeface="Book Antiqua"/>
                          <a:cs typeface="Book Antiqua"/>
                        </a:rPr>
                        <a:t>it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20" b="1">
                          <a:latin typeface="Book Antiqua"/>
                          <a:cs typeface="Book Antiqua"/>
                        </a:rPr>
                        <a:t>down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600" spc="-160" b="1">
                          <a:latin typeface="Book Antiqua"/>
                          <a:cs typeface="Book Antiqua"/>
                        </a:rPr>
                        <a:t>Using</a:t>
                      </a:r>
                      <a:r>
                        <a:rPr dirty="0" sz="16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130" b="1">
                          <a:latin typeface="Book Antiqua"/>
                          <a:cs typeface="Book Antiqua"/>
                        </a:rPr>
                        <a:t>box</a:t>
                      </a:r>
                      <a:r>
                        <a:rPr dirty="0" sz="16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105" b="1">
                          <a:latin typeface="Book Antiqua"/>
                          <a:cs typeface="Book Antiqua"/>
                        </a:rPr>
                        <a:t>picture</a:t>
                      </a:r>
                      <a:r>
                        <a:rPr dirty="0" sz="16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120" b="1">
                          <a:latin typeface="Book Antiqua"/>
                          <a:cs typeface="Book Antiqua"/>
                        </a:rPr>
                        <a:t>cards</a:t>
                      </a:r>
                      <a:r>
                        <a:rPr dirty="0" sz="16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100" b="1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dirty="0" sz="16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600" spc="-10" b="1">
                          <a:latin typeface="Book Antiqua"/>
                          <a:cs typeface="Book Antiqua"/>
                        </a:rPr>
                        <a:t>naming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B="0" marT="77470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448309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50" b="1">
                          <a:latin typeface="Book Antiqua"/>
                          <a:cs typeface="Book Antiqua"/>
                        </a:rPr>
                        <a:t>Name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5" b="1">
                          <a:latin typeface="Book Antiqua"/>
                          <a:cs typeface="Book Antiqua"/>
                        </a:rPr>
                        <a:t>photos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from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90" b="1">
                          <a:latin typeface="Book Antiqua"/>
                          <a:cs typeface="Book Antiqua"/>
                        </a:rPr>
                        <a:t>their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0" b="1">
                          <a:latin typeface="Book Antiqua"/>
                          <a:cs typeface="Book Antiqua"/>
                        </a:rPr>
                        <a:t>smartphone,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items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60" b="1">
                          <a:latin typeface="Book Antiqua"/>
                          <a:cs typeface="Book Antiqua"/>
                        </a:rPr>
                        <a:t>their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room,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5" b="1">
                          <a:latin typeface="Book Antiqua"/>
                          <a:cs typeface="Book Antiqua"/>
                        </a:rPr>
                        <a:t>Google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50" b="1">
                          <a:latin typeface="Book Antiqua"/>
                          <a:cs typeface="Book Antiqua"/>
                        </a:rPr>
                        <a:t>map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places,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team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20" b="1">
                          <a:latin typeface="Book Antiqua"/>
                          <a:cs typeface="Book Antiqua"/>
                        </a:rPr>
                        <a:t>logos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</a:tr>
              <a:tr h="43751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Workbook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0" b="1">
                          <a:latin typeface="Book Antiqua"/>
                          <a:cs typeface="Book Antiqua"/>
                        </a:rPr>
                        <a:t>auditory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5" b="1">
                          <a:latin typeface="Book Antiqua"/>
                          <a:cs typeface="Book Antiqua"/>
                        </a:rPr>
                        <a:t>comp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55" b="1">
                          <a:latin typeface="Book Antiqua"/>
                          <a:cs typeface="Book Antiqua"/>
                        </a:rPr>
                        <a:t>passages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60" b="1">
                          <a:latin typeface="Book Antiqua"/>
                          <a:cs typeface="Book Antiqua"/>
                        </a:rPr>
                        <a:t>or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y/n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questions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TED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talks,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0" b="1">
                          <a:latin typeface="Book Antiqua"/>
                          <a:cs typeface="Book Antiqua"/>
                        </a:rPr>
                        <a:t>podcasts,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70" b="1">
                          <a:latin typeface="Book Antiqua"/>
                          <a:cs typeface="Book Antiqua"/>
                        </a:rPr>
                        <a:t>news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clips,</a:t>
                      </a:r>
                      <a:r>
                        <a:rPr dirty="0" sz="1500" spc="2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conversation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supports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10" b="1">
                          <a:latin typeface="Book Antiqua"/>
                          <a:cs typeface="Book Antiqua"/>
                        </a:rPr>
                        <a:t>Generic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workbooks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90" b="1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0" b="1">
                          <a:latin typeface="Book Antiqua"/>
                          <a:cs typeface="Book Antiqua"/>
                        </a:rPr>
                        <a:t>adolescent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language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6416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50" b="1">
                          <a:latin typeface="Book Antiqua"/>
                          <a:cs typeface="Book Antiqua"/>
                        </a:rPr>
                        <a:t>Use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90" b="1">
                          <a:latin typeface="Book Antiqua"/>
                          <a:cs typeface="Book Antiqua"/>
                        </a:rPr>
                        <a:t>their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5" b="1">
                          <a:latin typeface="Book Antiqua"/>
                          <a:cs typeface="Book Antiqua"/>
                        </a:rPr>
                        <a:t>homework/schoolwork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60" b="1">
                          <a:latin typeface="Book Antiqua"/>
                          <a:cs typeface="Book Antiqua"/>
                        </a:rPr>
                        <a:t>or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60" b="1">
                          <a:latin typeface="Book Antiqua"/>
                          <a:cs typeface="Book Antiqua"/>
                        </a:rPr>
                        <a:t>have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them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read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50" b="1">
                          <a:latin typeface="Book Antiqua"/>
                          <a:cs typeface="Book Antiqua"/>
                        </a:rPr>
                        <a:t>&amp; </a:t>
                      </a:r>
                      <a:r>
                        <a:rPr dirty="0" sz="1500" spc="-95" b="1">
                          <a:latin typeface="Book Antiqua"/>
                          <a:cs typeface="Book Antiqua"/>
                        </a:rPr>
                        <a:t>teach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65" b="1">
                          <a:latin typeface="Book Antiqua"/>
                          <a:cs typeface="Book Antiqua"/>
                        </a:rPr>
                        <a:t>you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0" b="1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5" b="1">
                          <a:latin typeface="Book Antiqua"/>
                          <a:cs typeface="Book Antiqua"/>
                        </a:rPr>
                        <a:t>rules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45" b="1">
                          <a:latin typeface="Book Antiqua"/>
                          <a:cs typeface="Book Antiqua"/>
                        </a:rPr>
                        <a:t>to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an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5" b="1">
                          <a:latin typeface="Book Antiqua"/>
                          <a:cs typeface="Book Antiqua"/>
                        </a:rPr>
                        <a:t>age-</a:t>
                      </a:r>
                      <a:r>
                        <a:rPr dirty="0" sz="1500" spc="-100" b="1">
                          <a:latin typeface="Book Antiqua"/>
                          <a:cs typeface="Book Antiqua"/>
                        </a:rPr>
                        <a:t>appropriate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20" b="1">
                          <a:latin typeface="Book Antiqua"/>
                          <a:cs typeface="Book Antiqua"/>
                        </a:rPr>
                        <a:t>game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85725" marR="51943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“Client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5" b="1">
                          <a:latin typeface="Book Antiqua"/>
                          <a:cs typeface="Book Antiqua"/>
                        </a:rPr>
                        <a:t>will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50" b="1">
                          <a:latin typeface="Book Antiqua"/>
                          <a:cs typeface="Book Antiqua"/>
                        </a:rPr>
                        <a:t>name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X </a:t>
                      </a:r>
                      <a:r>
                        <a:rPr dirty="0" sz="1500" spc="-135" b="1">
                          <a:latin typeface="Book Antiqua"/>
                          <a:cs typeface="Book Antiqua"/>
                        </a:rPr>
                        <a:t>number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items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a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65" b="1">
                          <a:latin typeface="Book Antiqua"/>
                          <a:cs typeface="Book Antiqua"/>
                        </a:rPr>
                        <a:t>concrete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category”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143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-150" b="1">
                          <a:latin typeface="Book Antiqua"/>
                          <a:cs typeface="Book Antiqua"/>
                        </a:rPr>
                        <a:t>“Using</a:t>
                      </a:r>
                      <a:r>
                        <a:rPr dirty="0" sz="1400" spc="2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25" b="1">
                          <a:latin typeface="Book Antiqua"/>
                          <a:cs typeface="Book Antiqua"/>
                        </a:rPr>
                        <a:t>word</a:t>
                      </a:r>
                      <a:r>
                        <a:rPr dirty="0" sz="1400" spc="3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25" b="1">
                          <a:latin typeface="Book Antiqua"/>
                          <a:cs typeface="Book Antiqua"/>
                        </a:rPr>
                        <a:t>finding</a:t>
                      </a:r>
                      <a:r>
                        <a:rPr dirty="0" sz="1400" spc="2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05" b="1">
                          <a:latin typeface="Book Antiqua"/>
                          <a:cs typeface="Book Antiqua"/>
                        </a:rPr>
                        <a:t>strategies</a:t>
                      </a:r>
                      <a:r>
                        <a:rPr dirty="0" sz="1400" spc="3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40" b="1">
                          <a:latin typeface="Book Antiqua"/>
                          <a:cs typeface="Book Antiqua"/>
                        </a:rPr>
                        <a:t>as</a:t>
                      </a:r>
                      <a:r>
                        <a:rPr dirty="0" sz="1400" spc="3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00" b="1">
                          <a:latin typeface="Book Antiqua"/>
                          <a:cs typeface="Book Antiqua"/>
                        </a:rPr>
                        <a:t>indicated,</a:t>
                      </a:r>
                      <a:r>
                        <a:rPr dirty="0" sz="1400" spc="2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85" b="1">
                          <a:latin typeface="Book Antiqua"/>
                          <a:cs typeface="Book Antiqua"/>
                        </a:rPr>
                        <a:t>client</a:t>
                      </a:r>
                      <a:r>
                        <a:rPr dirty="0" sz="1400" spc="3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30" b="1">
                          <a:latin typeface="Book Antiqua"/>
                          <a:cs typeface="Book Antiqua"/>
                        </a:rPr>
                        <a:t>will</a:t>
                      </a:r>
                      <a:r>
                        <a:rPr dirty="0" sz="1400" spc="2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95" b="1">
                          <a:latin typeface="Book Antiqua"/>
                          <a:cs typeface="Book Antiqua"/>
                        </a:rPr>
                        <a:t>name </a:t>
                      </a:r>
                      <a:r>
                        <a:rPr dirty="0" sz="1400" b="1">
                          <a:latin typeface="Book Antiqua"/>
                          <a:cs typeface="Book Antiqua"/>
                        </a:rPr>
                        <a:t>X</a:t>
                      </a:r>
                      <a:r>
                        <a:rPr dirty="0" sz="1400" spc="-9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25" b="1">
                          <a:latin typeface="Book Antiqua"/>
                          <a:cs typeface="Book Antiqua"/>
                        </a:rPr>
                        <a:t>number</a:t>
                      </a:r>
                      <a:r>
                        <a:rPr dirty="0" sz="1400" spc="-2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b="1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dirty="0" sz="1400" spc="27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35" b="1">
                          <a:latin typeface="Book Antiqua"/>
                          <a:cs typeface="Book Antiqua"/>
                        </a:rPr>
                        <a:t>family</a:t>
                      </a:r>
                      <a:r>
                        <a:rPr dirty="0" sz="1400" spc="-2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00" b="1">
                          <a:latin typeface="Book Antiqua"/>
                          <a:cs typeface="Book Antiqua"/>
                        </a:rPr>
                        <a:t>members/preferred</a:t>
                      </a:r>
                      <a:r>
                        <a:rPr dirty="0" sz="1400" spc="-2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40" b="1">
                          <a:latin typeface="Book Antiqua"/>
                          <a:cs typeface="Book Antiqua"/>
                        </a:rPr>
                        <a:t>activities/desired </a:t>
                      </a:r>
                      <a:r>
                        <a:rPr dirty="0" sz="1400" spc="-85" b="1">
                          <a:latin typeface="Book Antiqua"/>
                          <a:cs typeface="Book Antiqua"/>
                        </a:rPr>
                        <a:t>restaurant</a:t>
                      </a:r>
                      <a:r>
                        <a:rPr dirty="0" sz="14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130" b="1">
                          <a:latin typeface="Book Antiqua"/>
                          <a:cs typeface="Book Antiqua"/>
                        </a:rPr>
                        <a:t>items”</a:t>
                      </a:r>
                      <a:r>
                        <a:rPr dirty="0" sz="14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400" spc="-20" b="1">
                          <a:latin typeface="Book Antiqua"/>
                          <a:cs typeface="Book Antiqua"/>
                        </a:rPr>
                        <a:t>etc.</a:t>
                      </a:r>
                      <a:endParaRPr sz="1400">
                        <a:latin typeface="Book Antiqua"/>
                        <a:cs typeface="Book Antiqu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solidFill>
                      <a:srgbClr val="E6B8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75687" y="270837"/>
          <a:ext cx="8559165" cy="4681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6720"/>
                <a:gridCol w="4236720"/>
              </a:tblGrid>
              <a:tr h="589280">
                <a:tc>
                  <a:txBody>
                    <a:bodyPr/>
                    <a:lstStyle/>
                    <a:p>
                      <a:pPr marL="120523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200" spc="-175" b="1">
                          <a:latin typeface="Book Antiqua"/>
                          <a:cs typeface="Book Antiqua"/>
                        </a:rPr>
                        <a:t>Instead</a:t>
                      </a:r>
                      <a:r>
                        <a:rPr dirty="0" sz="22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2200" spc="-175" b="1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dirty="0" sz="22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2200" spc="-55" b="1">
                          <a:latin typeface="Book Antiqua"/>
                          <a:cs typeface="Book Antiqua"/>
                        </a:rPr>
                        <a:t>this….</a:t>
                      </a:r>
                      <a:endParaRPr sz="2200">
                        <a:latin typeface="Book Antiqua"/>
                        <a:cs typeface="Book Antiqua"/>
                      </a:endParaRPr>
                    </a:p>
                  </a:txBody>
                  <a:tcPr marL="0" marR="0" marB="0" marT="7429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300" spc="-200" b="1">
                          <a:latin typeface="Book Antiqua"/>
                          <a:cs typeface="Book Antiqua"/>
                        </a:rPr>
                        <a:t>Try</a:t>
                      </a:r>
                      <a:r>
                        <a:rPr dirty="0" sz="2300" spc="-2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2300" spc="-10" b="1">
                          <a:latin typeface="Book Antiqua"/>
                          <a:cs typeface="Book Antiqua"/>
                        </a:rPr>
                        <a:t>this!</a:t>
                      </a:r>
                      <a:endParaRPr sz="2300">
                        <a:latin typeface="Book Antiqua"/>
                        <a:cs typeface="Book Antiqua"/>
                      </a:endParaRPr>
                    </a:p>
                  </a:txBody>
                  <a:tcPr marL="0" marR="0" marB="0" marT="73660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</a:tr>
              <a:tr h="868044">
                <a:tc>
                  <a:txBody>
                    <a:bodyPr/>
                    <a:lstStyle/>
                    <a:p>
                      <a:pPr marL="85725" marR="67119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Dysarthria</a:t>
                      </a:r>
                      <a:r>
                        <a:rPr dirty="0" sz="1500" spc="4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worksheets</a:t>
                      </a:r>
                      <a:r>
                        <a:rPr dirty="0" sz="1500" spc="3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5" b="1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dirty="0" sz="1500" spc="4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workbook</a:t>
                      </a:r>
                      <a:r>
                        <a:rPr dirty="0" sz="1500" spc="4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55" b="1">
                          <a:latin typeface="Book Antiqua"/>
                          <a:cs typeface="Book Antiqua"/>
                        </a:rPr>
                        <a:t>pages</a:t>
                      </a:r>
                      <a:r>
                        <a:rPr dirty="0" sz="1500" spc="4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25" b="1">
                          <a:latin typeface="Book Antiqua"/>
                          <a:cs typeface="Book Antiqua"/>
                        </a:rPr>
                        <a:t>or </a:t>
                      </a:r>
                      <a:r>
                        <a:rPr dirty="0" sz="1500" spc="-90" b="1">
                          <a:latin typeface="Book Antiqua"/>
                          <a:cs typeface="Book Antiqua"/>
                        </a:rPr>
                        <a:t>pre-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made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90" b="1">
                          <a:latin typeface="Book Antiqua"/>
                          <a:cs typeface="Book Antiqua"/>
                        </a:rPr>
                        <a:t>pediatric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90" b="1">
                          <a:latin typeface="Book Antiqua"/>
                          <a:cs typeface="Book Antiqua"/>
                        </a:rPr>
                        <a:t>articulation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20" b="1">
                          <a:latin typeface="Book Antiqua"/>
                          <a:cs typeface="Book Antiqua"/>
                        </a:rPr>
                        <a:t>pages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4921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90" b="1">
                          <a:latin typeface="Book Antiqua"/>
                          <a:cs typeface="Book Antiqua"/>
                        </a:rPr>
                        <a:t>Create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a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0" b="1">
                          <a:latin typeface="Book Antiqua"/>
                          <a:cs typeface="Book Antiqua"/>
                        </a:rPr>
                        <a:t>list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most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meaningful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words/phrases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90" b="1">
                          <a:latin typeface="Book Antiqua"/>
                          <a:cs typeface="Book Antiqua"/>
                        </a:rPr>
                        <a:t>and </a:t>
                      </a:r>
                      <a:r>
                        <a:rPr dirty="0" sz="1500" spc="-75" b="1">
                          <a:latin typeface="Book Antiqua"/>
                          <a:cs typeface="Book Antiqua"/>
                        </a:rPr>
                        <a:t>practice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5" b="1">
                          <a:latin typeface="Book Antiqua"/>
                          <a:cs typeface="Book Antiqua"/>
                        </a:rPr>
                        <a:t>with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50" b="1">
                          <a:latin typeface="Book Antiqua"/>
                          <a:cs typeface="Book Antiqua"/>
                        </a:rPr>
                        <a:t>high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repetitions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(remember-</a:t>
                      </a:r>
                      <a:r>
                        <a:rPr dirty="0" sz="1500" spc="-40" b="1">
                          <a:latin typeface="Book Antiqua"/>
                          <a:cs typeface="Book Antiqua"/>
                        </a:rPr>
                        <a:t>neuroplasticity!)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Reading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comprehension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55" b="1">
                          <a:latin typeface="Book Antiqua"/>
                          <a:cs typeface="Book Antiqua"/>
                        </a:rPr>
                        <a:t>passages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from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25" b="1">
                          <a:latin typeface="Book Antiqua"/>
                          <a:cs typeface="Book Antiqua"/>
                        </a:rPr>
                        <a:t>workbooks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4139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TalkPath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55" b="1">
                          <a:latin typeface="Book Antiqua"/>
                          <a:cs typeface="Book Antiqua"/>
                        </a:rPr>
                        <a:t>News,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95" b="1">
                          <a:latin typeface="Book Antiqua"/>
                          <a:cs typeface="Book Antiqua"/>
                        </a:rPr>
                        <a:t>Chat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GPT,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60" b="1">
                          <a:latin typeface="Book Antiqua"/>
                          <a:cs typeface="Book Antiqua"/>
                        </a:rPr>
                        <a:t>or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client’s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favorite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0" b="1">
                          <a:latin typeface="Book Antiqua"/>
                          <a:cs typeface="Book Antiqua"/>
                        </a:rPr>
                        <a:t>reading material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from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20" b="1">
                          <a:latin typeface="Book Antiqua"/>
                          <a:cs typeface="Book Antiqua"/>
                        </a:rPr>
                        <a:t>home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60" b="1">
                          <a:latin typeface="Book Antiqua"/>
                          <a:cs typeface="Book Antiqua"/>
                        </a:rPr>
                        <a:t>Sudoku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5" b="1">
                          <a:latin typeface="Book Antiqua"/>
                          <a:cs typeface="Book Antiqua"/>
                        </a:rPr>
                        <a:t>puzzle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90" b="1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5" b="1">
                          <a:latin typeface="Book Antiqua"/>
                          <a:cs typeface="Book Antiqua"/>
                        </a:rPr>
                        <a:t>problem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solving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0066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25" b="1">
                          <a:latin typeface="Book Antiqua"/>
                          <a:cs typeface="Book Antiqua"/>
                        </a:rPr>
                        <a:t>Problem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5" b="1">
                          <a:latin typeface="Book Antiqua"/>
                          <a:cs typeface="Book Antiqua"/>
                        </a:rPr>
                        <a:t>solving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90" b="1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50" b="1">
                          <a:latin typeface="Book Antiqua"/>
                          <a:cs typeface="Book Antiqua"/>
                        </a:rPr>
                        <a:t>any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meaningful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task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determined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case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50" b="1">
                          <a:latin typeface="Book Antiqua"/>
                          <a:cs typeface="Book Antiqua"/>
                        </a:rPr>
                        <a:t>history/interview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</a:tr>
              <a:tr h="868044">
                <a:tc>
                  <a:txBody>
                    <a:bodyPr/>
                    <a:lstStyle/>
                    <a:p>
                      <a:pPr marL="85725" marR="1174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Playing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65" b="1">
                          <a:latin typeface="Book Antiqua"/>
                          <a:cs typeface="Book Antiqua"/>
                        </a:rPr>
                        <a:t>games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90" b="1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adult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cognitive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therapy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5" b="1">
                          <a:latin typeface="Book Antiqua"/>
                          <a:cs typeface="Book Antiqua"/>
                        </a:rPr>
                        <a:t>(unless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85" b="1">
                          <a:latin typeface="Book Antiqua"/>
                          <a:cs typeface="Book Antiqua"/>
                        </a:rPr>
                        <a:t>they </a:t>
                      </a:r>
                      <a:r>
                        <a:rPr dirty="0" sz="1500" spc="-160" b="1">
                          <a:latin typeface="Book Antiqua"/>
                          <a:cs typeface="Book Antiqua"/>
                        </a:rPr>
                        <a:t>have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a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personal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goal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games)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562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Organize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email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inbox,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develop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system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90" b="1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5" b="1">
                          <a:latin typeface="Book Antiqua"/>
                          <a:cs typeface="Book Antiqua"/>
                        </a:rPr>
                        <a:t>checking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50" b="1">
                          <a:latin typeface="Book Antiqua"/>
                          <a:cs typeface="Book Antiqua"/>
                        </a:rPr>
                        <a:t>&amp;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sorting</a:t>
                      </a:r>
                      <a:r>
                        <a:rPr dirty="0" sz="1500" spc="4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mail,</a:t>
                      </a:r>
                      <a:r>
                        <a:rPr dirty="0" sz="1500" spc="4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5" b="1">
                          <a:latin typeface="Book Antiqua"/>
                          <a:cs typeface="Book Antiqua"/>
                        </a:rPr>
                        <a:t>wheelchair</a:t>
                      </a:r>
                      <a:r>
                        <a:rPr dirty="0" sz="1500" spc="4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0" b="1">
                          <a:latin typeface="Book Antiqua"/>
                          <a:cs typeface="Book Antiqua"/>
                        </a:rPr>
                        <a:t>transfer</a:t>
                      </a:r>
                      <a:r>
                        <a:rPr dirty="0" sz="1500" spc="4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sequence,</a:t>
                      </a:r>
                      <a:r>
                        <a:rPr dirty="0" sz="1500" spc="4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cooking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tasks,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50" b="1">
                          <a:latin typeface="Book Antiqua"/>
                          <a:cs typeface="Book Antiqua"/>
                        </a:rPr>
                        <a:t>sending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0" b="1">
                          <a:latin typeface="Book Antiqua"/>
                          <a:cs typeface="Book Antiqua"/>
                        </a:rPr>
                        <a:t>cards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45" b="1">
                          <a:latin typeface="Book Antiqua"/>
                          <a:cs typeface="Book Antiqua"/>
                        </a:rPr>
                        <a:t>to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friends,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5" b="1">
                          <a:latin typeface="Book Antiqua"/>
                          <a:cs typeface="Book Antiqua"/>
                        </a:rPr>
                        <a:t>accessing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5" b="1">
                          <a:latin typeface="Book Antiqua"/>
                          <a:cs typeface="Book Antiqua"/>
                        </a:rPr>
                        <a:t>phone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20" b="1">
                          <a:latin typeface="Book Antiqua"/>
                          <a:cs typeface="Book Antiqua"/>
                        </a:rPr>
                        <a:t>apps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</a:tr>
              <a:tr h="43751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Sequencing</a:t>
                      </a:r>
                      <a:r>
                        <a:rPr dirty="0" sz="1500" spc="-2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30" b="1">
                          <a:latin typeface="Book Antiqua"/>
                          <a:cs typeface="Book Antiqua"/>
                        </a:rPr>
                        <a:t>worksheets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35" b="1">
                          <a:latin typeface="Book Antiqua"/>
                          <a:cs typeface="Book Antiqua"/>
                        </a:rPr>
                        <a:t>Goal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Plan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65" b="1">
                          <a:latin typeface="Book Antiqua"/>
                          <a:cs typeface="Book Antiqua"/>
                        </a:rPr>
                        <a:t>Do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50" b="1">
                          <a:latin typeface="Book Antiqua"/>
                          <a:cs typeface="Book Antiqua"/>
                        </a:rPr>
                        <a:t>Review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90" b="1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a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meaningful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20" b="1">
                          <a:latin typeface="Book Antiqua"/>
                          <a:cs typeface="Book Antiqua"/>
                        </a:rPr>
                        <a:t>task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“Client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5" b="1">
                          <a:latin typeface="Book Antiqua"/>
                          <a:cs typeface="Book Antiqua"/>
                        </a:rPr>
                        <a:t>will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0" b="1">
                          <a:latin typeface="Book Antiqua"/>
                          <a:cs typeface="Book Antiqua"/>
                        </a:rPr>
                        <a:t>perform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50" b="1">
                          <a:latin typeface="Book Antiqua"/>
                          <a:cs typeface="Book Antiqua"/>
                        </a:rPr>
                        <a:t>10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effortful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60" b="1">
                          <a:latin typeface="Book Antiqua"/>
                          <a:cs typeface="Book Antiqua"/>
                        </a:rPr>
                        <a:t>swallow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exercises”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762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50" b="1">
                          <a:latin typeface="Book Antiqua"/>
                          <a:cs typeface="Book Antiqua"/>
                        </a:rPr>
                        <a:t>Review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neuroplasticity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principles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45" b="1">
                          <a:latin typeface="Book Antiqua"/>
                          <a:cs typeface="Book Antiqua"/>
                        </a:rPr>
                        <a:t>to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0" b="1">
                          <a:latin typeface="Book Antiqua"/>
                          <a:cs typeface="Book Antiqua"/>
                        </a:rPr>
                        <a:t>determine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5" b="1">
                          <a:latin typeface="Book Antiqua"/>
                          <a:cs typeface="Book Antiqua"/>
                        </a:rPr>
                        <a:t>#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35" b="1">
                          <a:latin typeface="Book Antiqua"/>
                          <a:cs typeface="Book Antiqua"/>
                        </a:rPr>
                        <a:t>of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reps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50" b="1">
                          <a:latin typeface="Book Antiqua"/>
                          <a:cs typeface="Book Antiqua"/>
                        </a:rPr>
                        <a:t>needed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45" b="1">
                          <a:latin typeface="Book Antiqua"/>
                          <a:cs typeface="Book Antiqua"/>
                        </a:rPr>
                        <a:t>to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0" b="1">
                          <a:latin typeface="Book Antiqua"/>
                          <a:cs typeface="Book Antiqua"/>
                        </a:rPr>
                        <a:t>actually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75" b="1">
                          <a:latin typeface="Book Antiqua"/>
                          <a:cs typeface="Book Antiqua"/>
                        </a:rPr>
                        <a:t>tax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0" b="1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system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D6C6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910151" y="335245"/>
            <a:ext cx="4980305" cy="4609465"/>
            <a:chOff x="910151" y="335245"/>
            <a:chExt cx="4980305" cy="4609465"/>
          </a:xfrm>
        </p:grpSpPr>
        <p:sp>
          <p:nvSpPr>
            <p:cNvPr id="4" name="object 4" descr=""/>
            <p:cNvSpPr/>
            <p:nvPr/>
          </p:nvSpPr>
          <p:spPr>
            <a:xfrm>
              <a:off x="910151" y="2617055"/>
              <a:ext cx="2505075" cy="2327275"/>
            </a:xfrm>
            <a:custGeom>
              <a:avLst/>
              <a:gdLst/>
              <a:ahLst/>
              <a:cxnLst/>
              <a:rect l="l" t="t" r="r" b="b"/>
              <a:pathLst>
                <a:path w="2505075" h="2327275">
                  <a:moveTo>
                    <a:pt x="2504699" y="2327099"/>
                  </a:moveTo>
                  <a:lnTo>
                    <a:pt x="413386" y="2327099"/>
                  </a:lnTo>
                  <a:lnTo>
                    <a:pt x="366741" y="2324461"/>
                  </a:lnTo>
                  <a:lnTo>
                    <a:pt x="321050" y="2316657"/>
                  </a:lnTo>
                  <a:lnTo>
                    <a:pt x="276719" y="2303855"/>
                  </a:lnTo>
                  <a:lnTo>
                    <a:pt x="234152" y="2286223"/>
                  </a:lnTo>
                  <a:lnTo>
                    <a:pt x="193752" y="2263928"/>
                  </a:lnTo>
                  <a:lnTo>
                    <a:pt x="155926" y="2237139"/>
                  </a:lnTo>
                  <a:lnTo>
                    <a:pt x="121077" y="2206021"/>
                  </a:lnTo>
                  <a:lnTo>
                    <a:pt x="89960" y="2171173"/>
                  </a:lnTo>
                  <a:lnTo>
                    <a:pt x="63171" y="2133347"/>
                  </a:lnTo>
                  <a:lnTo>
                    <a:pt x="40876" y="2092947"/>
                  </a:lnTo>
                  <a:lnTo>
                    <a:pt x="23244" y="2050380"/>
                  </a:lnTo>
                  <a:lnTo>
                    <a:pt x="10442" y="2006049"/>
                  </a:lnTo>
                  <a:lnTo>
                    <a:pt x="2638" y="1960358"/>
                  </a:lnTo>
                  <a:lnTo>
                    <a:pt x="0" y="1913713"/>
                  </a:lnTo>
                  <a:lnTo>
                    <a:pt x="0" y="0"/>
                  </a:lnTo>
                  <a:lnTo>
                    <a:pt x="2091313" y="0"/>
                  </a:lnTo>
                  <a:lnTo>
                    <a:pt x="2139523" y="2781"/>
                  </a:lnTo>
                  <a:lnTo>
                    <a:pt x="2186099" y="10917"/>
                  </a:lnTo>
                  <a:lnTo>
                    <a:pt x="2230732" y="24099"/>
                  </a:lnTo>
                  <a:lnTo>
                    <a:pt x="2273110" y="42017"/>
                  </a:lnTo>
                  <a:lnTo>
                    <a:pt x="2312925" y="64359"/>
                  </a:lnTo>
                  <a:lnTo>
                    <a:pt x="2349865" y="90816"/>
                  </a:lnTo>
                  <a:lnTo>
                    <a:pt x="2383621" y="121078"/>
                  </a:lnTo>
                  <a:lnTo>
                    <a:pt x="2413883" y="154834"/>
                  </a:lnTo>
                  <a:lnTo>
                    <a:pt x="2440340" y="191774"/>
                  </a:lnTo>
                  <a:lnTo>
                    <a:pt x="2462682" y="231589"/>
                  </a:lnTo>
                  <a:lnTo>
                    <a:pt x="2480600" y="273967"/>
                  </a:lnTo>
                  <a:lnTo>
                    <a:pt x="2493782" y="318600"/>
                  </a:lnTo>
                  <a:lnTo>
                    <a:pt x="2501918" y="365176"/>
                  </a:lnTo>
                  <a:lnTo>
                    <a:pt x="2504699" y="413385"/>
                  </a:lnTo>
                  <a:lnTo>
                    <a:pt x="2504699" y="2327099"/>
                  </a:lnTo>
                  <a:close/>
                </a:path>
              </a:pathLst>
            </a:custGeom>
            <a:solidFill>
              <a:srgbClr val="D8D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6000" y="335254"/>
              <a:ext cx="4968875" cy="4586605"/>
            </a:xfrm>
            <a:custGeom>
              <a:avLst/>
              <a:gdLst/>
              <a:ahLst/>
              <a:cxnLst/>
              <a:rect l="l" t="t" r="r" b="b"/>
              <a:pathLst>
                <a:path w="4968875" h="4586605">
                  <a:moveTo>
                    <a:pt x="2492997" y="0"/>
                  </a:moveTo>
                  <a:lnTo>
                    <a:pt x="405333" y="0"/>
                  </a:lnTo>
                  <a:lnTo>
                    <a:pt x="352056" y="3517"/>
                  </a:lnTo>
                  <a:lnTo>
                    <a:pt x="300139" y="13881"/>
                  </a:lnTo>
                  <a:lnTo>
                    <a:pt x="250215" y="30848"/>
                  </a:lnTo>
                  <a:lnTo>
                    <a:pt x="202920" y="54152"/>
                  </a:lnTo>
                  <a:lnTo>
                    <a:pt x="158877" y="83527"/>
                  </a:lnTo>
                  <a:lnTo>
                    <a:pt x="118719" y="118719"/>
                  </a:lnTo>
                  <a:lnTo>
                    <a:pt x="83527" y="158877"/>
                  </a:lnTo>
                  <a:lnTo>
                    <a:pt x="54152" y="202920"/>
                  </a:lnTo>
                  <a:lnTo>
                    <a:pt x="30848" y="250215"/>
                  </a:lnTo>
                  <a:lnTo>
                    <a:pt x="13881" y="300139"/>
                  </a:lnTo>
                  <a:lnTo>
                    <a:pt x="3505" y="352056"/>
                  </a:lnTo>
                  <a:lnTo>
                    <a:pt x="0" y="405333"/>
                  </a:lnTo>
                  <a:lnTo>
                    <a:pt x="0" y="2281796"/>
                  </a:lnTo>
                  <a:lnTo>
                    <a:pt x="2087651" y="2281796"/>
                  </a:lnTo>
                  <a:lnTo>
                    <a:pt x="2134933" y="2279065"/>
                  </a:lnTo>
                  <a:lnTo>
                    <a:pt x="2180602" y="2271090"/>
                  </a:lnTo>
                  <a:lnTo>
                    <a:pt x="2224354" y="2258161"/>
                  </a:lnTo>
                  <a:lnTo>
                    <a:pt x="2265908" y="2240597"/>
                  </a:lnTo>
                  <a:lnTo>
                    <a:pt x="2304948" y="2218690"/>
                  </a:lnTo>
                  <a:lnTo>
                    <a:pt x="2341168" y="2192744"/>
                  </a:lnTo>
                  <a:lnTo>
                    <a:pt x="2374277" y="2163076"/>
                  </a:lnTo>
                  <a:lnTo>
                    <a:pt x="2403945" y="2129980"/>
                  </a:lnTo>
                  <a:lnTo>
                    <a:pt x="2429891" y="2093760"/>
                  </a:lnTo>
                  <a:lnTo>
                    <a:pt x="2451798" y="2054720"/>
                  </a:lnTo>
                  <a:lnTo>
                    <a:pt x="2469362" y="2013165"/>
                  </a:lnTo>
                  <a:lnTo>
                    <a:pt x="2482291" y="1969401"/>
                  </a:lnTo>
                  <a:lnTo>
                    <a:pt x="2490266" y="1923732"/>
                  </a:lnTo>
                  <a:lnTo>
                    <a:pt x="2492997" y="1876463"/>
                  </a:lnTo>
                  <a:lnTo>
                    <a:pt x="2492997" y="0"/>
                  </a:lnTo>
                  <a:close/>
                </a:path>
                <a:path w="4968875" h="4586605">
                  <a:moveTo>
                    <a:pt x="4968430" y="2309418"/>
                  </a:moveTo>
                  <a:lnTo>
                    <a:pt x="4963465" y="2304453"/>
                  </a:lnTo>
                  <a:lnTo>
                    <a:pt x="2880766" y="2304453"/>
                  </a:lnTo>
                  <a:lnTo>
                    <a:pt x="2833497" y="2307171"/>
                  </a:lnTo>
                  <a:lnTo>
                    <a:pt x="2787827" y="2315146"/>
                  </a:lnTo>
                  <a:lnTo>
                    <a:pt x="2744063" y="2328075"/>
                  </a:lnTo>
                  <a:lnTo>
                    <a:pt x="2702509" y="2345652"/>
                  </a:lnTo>
                  <a:lnTo>
                    <a:pt x="2663469" y="2367559"/>
                  </a:lnTo>
                  <a:lnTo>
                    <a:pt x="2627249" y="2393492"/>
                  </a:lnTo>
                  <a:lnTo>
                    <a:pt x="2594152" y="2423172"/>
                  </a:lnTo>
                  <a:lnTo>
                    <a:pt x="2564485" y="2456269"/>
                  </a:lnTo>
                  <a:lnTo>
                    <a:pt x="2538539" y="2492489"/>
                  </a:lnTo>
                  <a:lnTo>
                    <a:pt x="2516632" y="2531529"/>
                  </a:lnTo>
                  <a:lnTo>
                    <a:pt x="2499068" y="2573083"/>
                  </a:lnTo>
                  <a:lnTo>
                    <a:pt x="2486139" y="2616847"/>
                  </a:lnTo>
                  <a:lnTo>
                    <a:pt x="2478163" y="2662517"/>
                  </a:lnTo>
                  <a:lnTo>
                    <a:pt x="2475433" y="2709786"/>
                  </a:lnTo>
                  <a:lnTo>
                    <a:pt x="2475433" y="4581283"/>
                  </a:lnTo>
                  <a:lnTo>
                    <a:pt x="2480399" y="4586249"/>
                  </a:lnTo>
                  <a:lnTo>
                    <a:pt x="4563097" y="4586249"/>
                  </a:lnTo>
                  <a:lnTo>
                    <a:pt x="4616374" y="4582731"/>
                  </a:lnTo>
                  <a:lnTo>
                    <a:pt x="4668291" y="4572355"/>
                  </a:lnTo>
                  <a:lnTo>
                    <a:pt x="4718215" y="4555388"/>
                  </a:lnTo>
                  <a:lnTo>
                    <a:pt x="4765510" y="4532096"/>
                  </a:lnTo>
                  <a:lnTo>
                    <a:pt x="4809553" y="4502709"/>
                  </a:lnTo>
                  <a:lnTo>
                    <a:pt x="4849711" y="4467530"/>
                  </a:lnTo>
                  <a:lnTo>
                    <a:pt x="4884902" y="4427372"/>
                  </a:lnTo>
                  <a:lnTo>
                    <a:pt x="4914277" y="4383329"/>
                  </a:lnTo>
                  <a:lnTo>
                    <a:pt x="4937582" y="4336021"/>
                  </a:lnTo>
                  <a:lnTo>
                    <a:pt x="4954549" y="4286097"/>
                  </a:lnTo>
                  <a:lnTo>
                    <a:pt x="4964912" y="4234192"/>
                  </a:lnTo>
                  <a:lnTo>
                    <a:pt x="4968430" y="4180903"/>
                  </a:lnTo>
                  <a:lnTo>
                    <a:pt x="4968430" y="2309418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385601" y="335256"/>
              <a:ext cx="2505075" cy="2327275"/>
            </a:xfrm>
            <a:custGeom>
              <a:avLst/>
              <a:gdLst/>
              <a:ahLst/>
              <a:cxnLst/>
              <a:rect l="l" t="t" r="r" b="b"/>
              <a:pathLst>
                <a:path w="2505075" h="2327275">
                  <a:moveTo>
                    <a:pt x="2504699" y="2327099"/>
                  </a:moveTo>
                  <a:lnTo>
                    <a:pt x="413385" y="2327099"/>
                  </a:lnTo>
                  <a:lnTo>
                    <a:pt x="365176" y="2324318"/>
                  </a:lnTo>
                  <a:lnTo>
                    <a:pt x="318600" y="2316182"/>
                  </a:lnTo>
                  <a:lnTo>
                    <a:pt x="273967" y="2303000"/>
                  </a:lnTo>
                  <a:lnTo>
                    <a:pt x="231589" y="2285082"/>
                  </a:lnTo>
                  <a:lnTo>
                    <a:pt x="191774" y="2262740"/>
                  </a:lnTo>
                  <a:lnTo>
                    <a:pt x="154834" y="2236283"/>
                  </a:lnTo>
                  <a:lnTo>
                    <a:pt x="121077" y="2206021"/>
                  </a:lnTo>
                  <a:lnTo>
                    <a:pt x="90816" y="2172265"/>
                  </a:lnTo>
                  <a:lnTo>
                    <a:pt x="64359" y="2135325"/>
                  </a:lnTo>
                  <a:lnTo>
                    <a:pt x="42017" y="2095510"/>
                  </a:lnTo>
                  <a:lnTo>
                    <a:pt x="24099" y="2053132"/>
                  </a:lnTo>
                  <a:lnTo>
                    <a:pt x="10917" y="2008499"/>
                  </a:lnTo>
                  <a:lnTo>
                    <a:pt x="2781" y="1961923"/>
                  </a:lnTo>
                  <a:lnTo>
                    <a:pt x="0" y="1913713"/>
                  </a:lnTo>
                  <a:lnTo>
                    <a:pt x="0" y="0"/>
                  </a:lnTo>
                  <a:lnTo>
                    <a:pt x="2091313" y="0"/>
                  </a:lnTo>
                  <a:lnTo>
                    <a:pt x="2137958" y="2638"/>
                  </a:lnTo>
                  <a:lnTo>
                    <a:pt x="2183649" y="10442"/>
                  </a:lnTo>
                  <a:lnTo>
                    <a:pt x="2227980" y="23244"/>
                  </a:lnTo>
                  <a:lnTo>
                    <a:pt x="2270548" y="40876"/>
                  </a:lnTo>
                  <a:lnTo>
                    <a:pt x="2310947" y="63171"/>
                  </a:lnTo>
                  <a:lnTo>
                    <a:pt x="2348773" y="89960"/>
                  </a:lnTo>
                  <a:lnTo>
                    <a:pt x="2383622" y="121077"/>
                  </a:lnTo>
                  <a:lnTo>
                    <a:pt x="2414739" y="155926"/>
                  </a:lnTo>
                  <a:lnTo>
                    <a:pt x="2441528" y="193752"/>
                  </a:lnTo>
                  <a:lnTo>
                    <a:pt x="2463823" y="234152"/>
                  </a:lnTo>
                  <a:lnTo>
                    <a:pt x="2481455" y="276719"/>
                  </a:lnTo>
                  <a:lnTo>
                    <a:pt x="2494257" y="321050"/>
                  </a:lnTo>
                  <a:lnTo>
                    <a:pt x="2502061" y="366741"/>
                  </a:lnTo>
                  <a:lnTo>
                    <a:pt x="2504699" y="413386"/>
                  </a:lnTo>
                  <a:lnTo>
                    <a:pt x="2504699" y="2327099"/>
                  </a:lnTo>
                  <a:close/>
                </a:path>
              </a:pathLst>
            </a:custGeom>
            <a:solidFill>
              <a:srgbClr val="D8DED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12422" y="531173"/>
            <a:ext cx="2101215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41985" marR="5080" indent="-629920">
              <a:lnSpc>
                <a:spcPct val="100000"/>
              </a:lnSpc>
              <a:spcBef>
                <a:spcPts val="100"/>
              </a:spcBef>
            </a:pPr>
            <a:r>
              <a:rPr dirty="0" sz="1900" spc="-175">
                <a:solidFill>
                  <a:srgbClr val="000000"/>
                </a:solidFill>
              </a:rPr>
              <a:t>Response</a:t>
            </a:r>
            <a:r>
              <a:rPr dirty="0" sz="1900" spc="20">
                <a:solidFill>
                  <a:srgbClr val="000000"/>
                </a:solidFill>
              </a:rPr>
              <a:t> </a:t>
            </a:r>
            <a:r>
              <a:rPr dirty="0" sz="1900" spc="-125">
                <a:solidFill>
                  <a:srgbClr val="000000"/>
                </a:solidFill>
              </a:rPr>
              <a:t>Elaboration </a:t>
            </a:r>
            <a:r>
              <a:rPr dirty="0" sz="1900" spc="-40">
                <a:solidFill>
                  <a:srgbClr val="000000"/>
                </a:solidFill>
              </a:rPr>
              <a:t>Training</a:t>
            </a:r>
            <a:endParaRPr sz="1900"/>
          </a:p>
        </p:txBody>
      </p:sp>
      <p:sp>
        <p:nvSpPr>
          <p:cNvPr id="8" name="object 8" descr=""/>
          <p:cNvSpPr txBox="1"/>
          <p:nvPr/>
        </p:nvSpPr>
        <p:spPr>
          <a:xfrm>
            <a:off x="1253406" y="2861473"/>
            <a:ext cx="1767839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5775" marR="5080" indent="-473709">
              <a:lnSpc>
                <a:spcPct val="100000"/>
              </a:lnSpc>
              <a:spcBef>
                <a:spcPts val="100"/>
              </a:spcBef>
            </a:pPr>
            <a:r>
              <a:rPr dirty="0" sz="1900" spc="-140" b="1">
                <a:latin typeface="Book Antiqua"/>
                <a:cs typeface="Book Antiqua"/>
              </a:rPr>
              <a:t>Semantic</a:t>
            </a:r>
            <a:r>
              <a:rPr dirty="0" sz="1900" spc="40" b="1">
                <a:latin typeface="Book Antiqua"/>
                <a:cs typeface="Book Antiqua"/>
              </a:rPr>
              <a:t> </a:t>
            </a:r>
            <a:r>
              <a:rPr dirty="0" sz="1900" spc="-135" b="1">
                <a:latin typeface="Book Antiqua"/>
                <a:cs typeface="Book Antiqua"/>
              </a:rPr>
              <a:t>Features </a:t>
            </a:r>
            <a:r>
              <a:rPr dirty="0" sz="1900" spc="-55" b="1">
                <a:latin typeface="Book Antiqua"/>
                <a:cs typeface="Book Antiqua"/>
              </a:rPr>
              <a:t>Analysis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749028" y="2861981"/>
            <a:ext cx="17786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2080">
              <a:lnSpc>
                <a:spcPct val="100000"/>
              </a:lnSpc>
              <a:spcBef>
                <a:spcPts val="100"/>
              </a:spcBef>
            </a:pPr>
            <a:r>
              <a:rPr dirty="0" sz="1800" spc="-160" b="1">
                <a:latin typeface="Book Antiqua"/>
                <a:cs typeface="Book Antiqua"/>
              </a:rPr>
              <a:t>Copy</a:t>
            </a:r>
            <a:r>
              <a:rPr dirty="0" sz="1800" spc="-5" b="1">
                <a:latin typeface="Book Antiqua"/>
                <a:cs typeface="Book Antiqua"/>
              </a:rPr>
              <a:t> </a:t>
            </a:r>
            <a:r>
              <a:rPr dirty="0" sz="1800" spc="-175" b="1">
                <a:latin typeface="Book Antiqua"/>
                <a:cs typeface="Book Antiqua"/>
              </a:rPr>
              <a:t>and</a:t>
            </a:r>
            <a:r>
              <a:rPr dirty="0" sz="1800" spc="-5" b="1">
                <a:latin typeface="Book Antiqua"/>
                <a:cs typeface="Book Antiqua"/>
              </a:rPr>
              <a:t> </a:t>
            </a:r>
            <a:r>
              <a:rPr dirty="0" sz="1800" spc="-10" b="1">
                <a:latin typeface="Book Antiqua"/>
                <a:cs typeface="Book Antiqua"/>
              </a:rPr>
              <a:t>Recall </a:t>
            </a:r>
            <a:r>
              <a:rPr dirty="0" sz="1800" spc="-130" b="1">
                <a:latin typeface="Book Antiqua"/>
                <a:cs typeface="Book Antiqua"/>
              </a:rPr>
              <a:t>Treatment</a:t>
            </a:r>
            <a:r>
              <a:rPr dirty="0" sz="1800" spc="55" b="1">
                <a:latin typeface="Book Antiqua"/>
                <a:cs typeface="Book Antiqua"/>
              </a:rPr>
              <a:t> </a:t>
            </a:r>
            <a:r>
              <a:rPr dirty="0" sz="1800" spc="-85" b="1">
                <a:latin typeface="Book Antiqua"/>
                <a:cs typeface="Book Antiqua"/>
              </a:rPr>
              <a:t>(CART)</a:t>
            </a:r>
            <a:endParaRPr sz="1800">
              <a:latin typeface="Book Antiqua"/>
              <a:cs typeface="Book Antiqu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861051" y="357895"/>
            <a:ext cx="2522855" cy="4586605"/>
            <a:chOff x="5861051" y="357895"/>
            <a:chExt cx="2522855" cy="4586605"/>
          </a:xfrm>
        </p:grpSpPr>
        <p:sp>
          <p:nvSpPr>
            <p:cNvPr id="11" name="object 11" descr=""/>
            <p:cNvSpPr/>
            <p:nvPr/>
          </p:nvSpPr>
          <p:spPr>
            <a:xfrm>
              <a:off x="5861051" y="2617055"/>
              <a:ext cx="2505075" cy="2327275"/>
            </a:xfrm>
            <a:custGeom>
              <a:avLst/>
              <a:gdLst/>
              <a:ahLst/>
              <a:cxnLst/>
              <a:rect l="l" t="t" r="r" b="b"/>
              <a:pathLst>
                <a:path w="2505075" h="2327275">
                  <a:moveTo>
                    <a:pt x="2504699" y="2327099"/>
                  </a:moveTo>
                  <a:lnTo>
                    <a:pt x="413385" y="2327099"/>
                  </a:lnTo>
                  <a:lnTo>
                    <a:pt x="366741" y="2324461"/>
                  </a:lnTo>
                  <a:lnTo>
                    <a:pt x="321050" y="2316657"/>
                  </a:lnTo>
                  <a:lnTo>
                    <a:pt x="276719" y="2303855"/>
                  </a:lnTo>
                  <a:lnTo>
                    <a:pt x="234152" y="2286223"/>
                  </a:lnTo>
                  <a:lnTo>
                    <a:pt x="193753" y="2263928"/>
                  </a:lnTo>
                  <a:lnTo>
                    <a:pt x="155926" y="2237139"/>
                  </a:lnTo>
                  <a:lnTo>
                    <a:pt x="121078" y="2206021"/>
                  </a:lnTo>
                  <a:lnTo>
                    <a:pt x="89961" y="2171173"/>
                  </a:lnTo>
                  <a:lnTo>
                    <a:pt x="63171" y="2133347"/>
                  </a:lnTo>
                  <a:lnTo>
                    <a:pt x="40876" y="2092947"/>
                  </a:lnTo>
                  <a:lnTo>
                    <a:pt x="23244" y="2050380"/>
                  </a:lnTo>
                  <a:lnTo>
                    <a:pt x="10442" y="2006049"/>
                  </a:lnTo>
                  <a:lnTo>
                    <a:pt x="2638" y="1960358"/>
                  </a:lnTo>
                  <a:lnTo>
                    <a:pt x="0" y="1913713"/>
                  </a:lnTo>
                  <a:lnTo>
                    <a:pt x="0" y="0"/>
                  </a:lnTo>
                  <a:lnTo>
                    <a:pt x="2091313" y="0"/>
                  </a:lnTo>
                  <a:lnTo>
                    <a:pt x="2139523" y="2781"/>
                  </a:lnTo>
                  <a:lnTo>
                    <a:pt x="2186099" y="10917"/>
                  </a:lnTo>
                  <a:lnTo>
                    <a:pt x="2230732" y="24099"/>
                  </a:lnTo>
                  <a:lnTo>
                    <a:pt x="2273110" y="42017"/>
                  </a:lnTo>
                  <a:lnTo>
                    <a:pt x="2312925" y="64359"/>
                  </a:lnTo>
                  <a:lnTo>
                    <a:pt x="2349865" y="90816"/>
                  </a:lnTo>
                  <a:lnTo>
                    <a:pt x="2383622" y="121078"/>
                  </a:lnTo>
                  <a:lnTo>
                    <a:pt x="2413883" y="154834"/>
                  </a:lnTo>
                  <a:lnTo>
                    <a:pt x="2440340" y="191774"/>
                  </a:lnTo>
                  <a:lnTo>
                    <a:pt x="2462682" y="231589"/>
                  </a:lnTo>
                  <a:lnTo>
                    <a:pt x="2480600" y="273967"/>
                  </a:lnTo>
                  <a:lnTo>
                    <a:pt x="2493782" y="318600"/>
                  </a:lnTo>
                  <a:lnTo>
                    <a:pt x="2501918" y="365176"/>
                  </a:lnTo>
                  <a:lnTo>
                    <a:pt x="2504699" y="413385"/>
                  </a:lnTo>
                  <a:lnTo>
                    <a:pt x="2504699" y="2327099"/>
                  </a:lnTo>
                  <a:close/>
                </a:path>
              </a:pathLst>
            </a:custGeom>
            <a:solidFill>
              <a:srgbClr val="D8D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890301" y="357895"/>
              <a:ext cx="2493010" cy="2282190"/>
            </a:xfrm>
            <a:custGeom>
              <a:avLst/>
              <a:gdLst/>
              <a:ahLst/>
              <a:cxnLst/>
              <a:rect l="l" t="t" r="r" b="b"/>
              <a:pathLst>
                <a:path w="2493009" h="2282190">
                  <a:moveTo>
                    <a:pt x="2087660" y="2281799"/>
                  </a:moveTo>
                  <a:lnTo>
                    <a:pt x="0" y="2281799"/>
                  </a:lnTo>
                  <a:lnTo>
                    <a:pt x="0" y="405338"/>
                  </a:lnTo>
                  <a:lnTo>
                    <a:pt x="2727" y="358067"/>
                  </a:lnTo>
                  <a:lnTo>
                    <a:pt x="10705" y="312398"/>
                  </a:lnTo>
                  <a:lnTo>
                    <a:pt x="23630" y="268634"/>
                  </a:lnTo>
                  <a:lnTo>
                    <a:pt x="41199" y="227081"/>
                  </a:lnTo>
                  <a:lnTo>
                    <a:pt x="63106" y="188041"/>
                  </a:lnTo>
                  <a:lnTo>
                    <a:pt x="89048" y="151820"/>
                  </a:lnTo>
                  <a:lnTo>
                    <a:pt x="118721" y="118721"/>
                  </a:lnTo>
                  <a:lnTo>
                    <a:pt x="151820" y="89048"/>
                  </a:lnTo>
                  <a:lnTo>
                    <a:pt x="188041" y="63106"/>
                  </a:lnTo>
                  <a:lnTo>
                    <a:pt x="227081" y="41199"/>
                  </a:lnTo>
                  <a:lnTo>
                    <a:pt x="268634" y="23630"/>
                  </a:lnTo>
                  <a:lnTo>
                    <a:pt x="312398" y="10705"/>
                  </a:lnTo>
                  <a:lnTo>
                    <a:pt x="358067" y="2727"/>
                  </a:lnTo>
                  <a:lnTo>
                    <a:pt x="405338" y="0"/>
                  </a:lnTo>
                  <a:lnTo>
                    <a:pt x="2492999" y="0"/>
                  </a:lnTo>
                  <a:lnTo>
                    <a:pt x="2492999" y="1876460"/>
                  </a:lnTo>
                  <a:lnTo>
                    <a:pt x="2489484" y="1929740"/>
                  </a:lnTo>
                  <a:lnTo>
                    <a:pt x="2479112" y="1981655"/>
                  </a:lnTo>
                  <a:lnTo>
                    <a:pt x="2462145" y="2031577"/>
                  </a:lnTo>
                  <a:lnTo>
                    <a:pt x="2438843" y="2078875"/>
                  </a:lnTo>
                  <a:lnTo>
                    <a:pt x="2409467" y="2122919"/>
                  </a:lnTo>
                  <a:lnTo>
                    <a:pt x="2374278" y="2163078"/>
                  </a:lnTo>
                  <a:lnTo>
                    <a:pt x="2334119" y="2198267"/>
                  </a:lnTo>
                  <a:lnTo>
                    <a:pt x="2290075" y="2227643"/>
                  </a:lnTo>
                  <a:lnTo>
                    <a:pt x="2242777" y="2250945"/>
                  </a:lnTo>
                  <a:lnTo>
                    <a:pt x="2192855" y="2267912"/>
                  </a:lnTo>
                  <a:lnTo>
                    <a:pt x="2140940" y="2278284"/>
                  </a:lnTo>
                  <a:lnTo>
                    <a:pt x="2087660" y="22817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005499" y="1320496"/>
            <a:ext cx="21818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7040" marR="5080" indent="-434975">
              <a:lnSpc>
                <a:spcPct val="100000"/>
              </a:lnSpc>
              <a:spcBef>
                <a:spcPts val="100"/>
              </a:spcBef>
              <a:buFont typeface="Segoe UI Symbol"/>
              <a:buChar char="➔"/>
              <a:tabLst>
                <a:tab pos="447040" algn="l"/>
              </a:tabLst>
            </a:pPr>
            <a:r>
              <a:rPr dirty="0" sz="1600" spc="-170" b="1">
                <a:latin typeface="Book Antiqua"/>
                <a:cs typeface="Book Antiqua"/>
              </a:rPr>
              <a:t>Use</a:t>
            </a:r>
            <a:r>
              <a:rPr dirty="0" sz="1600" b="1">
                <a:latin typeface="Book Antiqua"/>
                <a:cs typeface="Book Antiqua"/>
              </a:rPr>
              <a:t> </a:t>
            </a:r>
            <a:r>
              <a:rPr dirty="0" sz="1600" spc="-135" b="1">
                <a:latin typeface="Book Antiqua"/>
                <a:cs typeface="Book Antiqua"/>
              </a:rPr>
              <a:t>candid</a:t>
            </a:r>
            <a:r>
              <a:rPr dirty="0" sz="1600" spc="5" b="1">
                <a:latin typeface="Book Antiqua"/>
                <a:cs typeface="Book Antiqua"/>
              </a:rPr>
              <a:t> </a:t>
            </a:r>
            <a:r>
              <a:rPr dirty="0" sz="1600" spc="-10" b="1">
                <a:latin typeface="Book Antiqua"/>
                <a:cs typeface="Book Antiqua"/>
              </a:rPr>
              <a:t>family </a:t>
            </a:r>
            <a:r>
              <a:rPr dirty="0" sz="1600" spc="-130" b="1">
                <a:latin typeface="Book Antiqua"/>
                <a:cs typeface="Book Antiqua"/>
              </a:rPr>
              <a:t>photos</a:t>
            </a:r>
            <a:r>
              <a:rPr dirty="0" sz="1600" spc="20" b="1">
                <a:latin typeface="Book Antiqua"/>
                <a:cs typeface="Book Antiqua"/>
              </a:rPr>
              <a:t> </a:t>
            </a:r>
            <a:r>
              <a:rPr dirty="0" sz="1600" spc="-135" b="1">
                <a:latin typeface="Book Antiqua"/>
                <a:cs typeface="Book Antiqua"/>
              </a:rPr>
              <a:t>instead</a:t>
            </a:r>
            <a:r>
              <a:rPr dirty="0" sz="1600" spc="20" b="1">
                <a:latin typeface="Book Antiqua"/>
                <a:cs typeface="Book Antiqua"/>
              </a:rPr>
              <a:t> </a:t>
            </a:r>
            <a:r>
              <a:rPr dirty="0" sz="1600" spc="-25" b="1">
                <a:latin typeface="Book Antiqua"/>
                <a:cs typeface="Book Antiqua"/>
              </a:rPr>
              <a:t>of </a:t>
            </a:r>
            <a:r>
              <a:rPr dirty="0" sz="1600" spc="-114" b="1">
                <a:latin typeface="Book Antiqua"/>
                <a:cs typeface="Book Antiqua"/>
              </a:rPr>
              <a:t>generic</a:t>
            </a:r>
            <a:r>
              <a:rPr dirty="0" sz="1600" spc="5" b="1">
                <a:latin typeface="Book Antiqua"/>
                <a:cs typeface="Book Antiqua"/>
              </a:rPr>
              <a:t> </a:t>
            </a:r>
            <a:r>
              <a:rPr dirty="0" sz="1600" spc="-95" b="1">
                <a:latin typeface="Book Antiqua"/>
                <a:cs typeface="Book Antiqua"/>
              </a:rPr>
              <a:t>action</a:t>
            </a:r>
            <a:r>
              <a:rPr dirty="0" sz="1600" spc="5" b="1">
                <a:latin typeface="Book Antiqua"/>
                <a:cs typeface="Book Antiqua"/>
              </a:rPr>
              <a:t> </a:t>
            </a:r>
            <a:r>
              <a:rPr dirty="0" sz="1600" spc="-120" b="1">
                <a:latin typeface="Book Antiqua"/>
                <a:cs typeface="Book Antiqua"/>
              </a:rPr>
              <a:t>photos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40474" y="3804022"/>
            <a:ext cx="18764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7040" marR="5080" indent="-434975">
              <a:lnSpc>
                <a:spcPct val="100000"/>
              </a:lnSpc>
              <a:spcBef>
                <a:spcPts val="100"/>
              </a:spcBef>
              <a:buFont typeface="Segoe UI Symbol"/>
              <a:buChar char="➔"/>
              <a:tabLst>
                <a:tab pos="447040" algn="l"/>
              </a:tabLst>
            </a:pPr>
            <a:r>
              <a:rPr dirty="0" sz="1600" spc="-170" b="1">
                <a:latin typeface="Book Antiqua"/>
                <a:cs typeface="Book Antiqua"/>
              </a:rPr>
              <a:t>Use</a:t>
            </a:r>
            <a:r>
              <a:rPr dirty="0" sz="1600" spc="-10" b="1">
                <a:latin typeface="Book Antiqua"/>
                <a:cs typeface="Book Antiqua"/>
              </a:rPr>
              <a:t> </a:t>
            </a:r>
            <a:r>
              <a:rPr dirty="0" sz="1600" spc="-135" b="1">
                <a:latin typeface="Book Antiqua"/>
                <a:cs typeface="Book Antiqua"/>
              </a:rPr>
              <a:t>items</a:t>
            </a:r>
            <a:r>
              <a:rPr dirty="0" sz="1600" spc="-5" b="1">
                <a:latin typeface="Book Antiqua"/>
                <a:cs typeface="Book Antiqua"/>
              </a:rPr>
              <a:t> </a:t>
            </a:r>
            <a:r>
              <a:rPr dirty="0" sz="1600" spc="-135" b="1">
                <a:latin typeface="Book Antiqua"/>
                <a:cs typeface="Book Antiqua"/>
              </a:rPr>
              <a:t>in</a:t>
            </a:r>
            <a:r>
              <a:rPr dirty="0" sz="1600" spc="-5" b="1">
                <a:latin typeface="Book Antiqua"/>
                <a:cs typeface="Book Antiqua"/>
              </a:rPr>
              <a:t> </a:t>
            </a:r>
            <a:r>
              <a:rPr dirty="0" sz="1600" spc="-80" b="1">
                <a:latin typeface="Book Antiqua"/>
                <a:cs typeface="Book Antiqua"/>
              </a:rPr>
              <a:t>their </a:t>
            </a:r>
            <a:r>
              <a:rPr dirty="0" sz="1600" spc="-20" b="1">
                <a:latin typeface="Book Antiqua"/>
                <a:cs typeface="Book Antiqua"/>
              </a:rPr>
              <a:t>room</a:t>
            </a:r>
            <a:endParaRPr sz="1600">
              <a:latin typeface="Book Antiqua"/>
              <a:cs typeface="Book Antiqua"/>
            </a:endParaRPr>
          </a:p>
          <a:p>
            <a:pPr marL="447040" indent="-434340">
              <a:lnSpc>
                <a:spcPct val="100000"/>
              </a:lnSpc>
              <a:buFont typeface="Segoe UI Symbol"/>
              <a:buChar char="➔"/>
              <a:tabLst>
                <a:tab pos="447040" algn="l"/>
              </a:tabLst>
            </a:pPr>
            <a:r>
              <a:rPr dirty="0" sz="1600" spc="-145" b="1">
                <a:latin typeface="Book Antiqua"/>
                <a:cs typeface="Book Antiqua"/>
              </a:rPr>
              <a:t>Family</a:t>
            </a:r>
            <a:r>
              <a:rPr dirty="0" sz="1600" b="1">
                <a:latin typeface="Book Antiqua"/>
                <a:cs typeface="Book Antiqua"/>
              </a:rPr>
              <a:t> </a:t>
            </a:r>
            <a:r>
              <a:rPr dirty="0" sz="1600" spc="-30" b="1">
                <a:latin typeface="Book Antiqua"/>
                <a:cs typeface="Book Antiqua"/>
              </a:rPr>
              <a:t>members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543874" y="531173"/>
            <a:ext cx="2027555" cy="20345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0380" marR="329565" indent="-133985">
              <a:lnSpc>
                <a:spcPct val="100000"/>
              </a:lnSpc>
              <a:spcBef>
                <a:spcPts val="100"/>
              </a:spcBef>
            </a:pPr>
            <a:r>
              <a:rPr dirty="0" sz="1900" spc="-160" b="1">
                <a:latin typeface="Book Antiqua"/>
                <a:cs typeface="Book Antiqua"/>
              </a:rPr>
              <a:t>Multiple</a:t>
            </a:r>
            <a:r>
              <a:rPr dirty="0" sz="1900" spc="5" b="1">
                <a:latin typeface="Book Antiqua"/>
                <a:cs typeface="Book Antiqua"/>
              </a:rPr>
              <a:t> </a:t>
            </a:r>
            <a:r>
              <a:rPr dirty="0" sz="1900" spc="-120" b="1">
                <a:latin typeface="Book Antiqua"/>
                <a:cs typeface="Book Antiqua"/>
              </a:rPr>
              <a:t>Oral </a:t>
            </a:r>
            <a:r>
              <a:rPr dirty="0" sz="1900" spc="-85" b="1">
                <a:latin typeface="Book Antiqua"/>
                <a:cs typeface="Book Antiqua"/>
              </a:rPr>
              <a:t>Re-</a:t>
            </a:r>
            <a:r>
              <a:rPr dirty="0" sz="1900" spc="-25" b="1">
                <a:latin typeface="Book Antiqua"/>
                <a:cs typeface="Book Antiqua"/>
              </a:rPr>
              <a:t>reading</a:t>
            </a:r>
            <a:endParaRPr sz="1900">
              <a:latin typeface="Book Antiqua"/>
              <a:cs typeface="Book Antiqua"/>
            </a:endParaRPr>
          </a:p>
          <a:p>
            <a:pPr marL="447040" marR="5080" indent="-434975">
              <a:lnSpc>
                <a:spcPct val="100000"/>
              </a:lnSpc>
              <a:spcBef>
                <a:spcPts val="1655"/>
              </a:spcBef>
              <a:buFont typeface="Segoe UI Symbol"/>
              <a:buChar char="➔"/>
              <a:tabLst>
                <a:tab pos="447040" algn="l"/>
              </a:tabLst>
            </a:pPr>
            <a:r>
              <a:rPr dirty="0" sz="1600" spc="-170" b="1">
                <a:latin typeface="Book Antiqua"/>
                <a:cs typeface="Book Antiqua"/>
              </a:rPr>
              <a:t>Use</a:t>
            </a:r>
            <a:r>
              <a:rPr dirty="0" sz="1600" spc="-5" b="1">
                <a:latin typeface="Book Antiqua"/>
                <a:cs typeface="Book Antiqua"/>
              </a:rPr>
              <a:t> </a:t>
            </a:r>
            <a:r>
              <a:rPr dirty="0" sz="1600" spc="-155" b="1">
                <a:latin typeface="Book Antiqua"/>
                <a:cs typeface="Book Antiqua"/>
              </a:rPr>
              <a:t>song</a:t>
            </a:r>
            <a:r>
              <a:rPr dirty="0" sz="1600" b="1">
                <a:latin typeface="Book Antiqua"/>
                <a:cs typeface="Book Antiqua"/>
              </a:rPr>
              <a:t> </a:t>
            </a:r>
            <a:r>
              <a:rPr dirty="0" sz="1600" spc="-10" b="1">
                <a:latin typeface="Book Antiqua"/>
                <a:cs typeface="Book Antiqua"/>
              </a:rPr>
              <a:t>lyrics, </a:t>
            </a:r>
            <a:r>
              <a:rPr dirty="0" sz="1600" spc="-114" b="1">
                <a:latin typeface="Book Antiqua"/>
                <a:cs typeface="Book Antiqua"/>
              </a:rPr>
              <a:t>favorite</a:t>
            </a:r>
            <a:r>
              <a:rPr dirty="0" sz="1600" spc="30" b="1">
                <a:latin typeface="Book Antiqua"/>
                <a:cs typeface="Book Antiqua"/>
              </a:rPr>
              <a:t> </a:t>
            </a:r>
            <a:r>
              <a:rPr dirty="0" sz="1600" spc="-114" b="1">
                <a:latin typeface="Book Antiqua"/>
                <a:cs typeface="Book Antiqua"/>
              </a:rPr>
              <a:t>story,</a:t>
            </a:r>
            <a:r>
              <a:rPr dirty="0" sz="1600" spc="30" b="1">
                <a:latin typeface="Book Antiqua"/>
                <a:cs typeface="Book Antiqua"/>
              </a:rPr>
              <a:t> </a:t>
            </a:r>
            <a:r>
              <a:rPr dirty="0" sz="1600" spc="-130" b="1">
                <a:latin typeface="Book Antiqua"/>
                <a:cs typeface="Book Antiqua"/>
              </a:rPr>
              <a:t>Bible </a:t>
            </a:r>
            <a:r>
              <a:rPr dirty="0" sz="1600" spc="-165" b="1">
                <a:latin typeface="Book Antiqua"/>
                <a:cs typeface="Book Antiqua"/>
              </a:rPr>
              <a:t>passage</a:t>
            </a:r>
            <a:r>
              <a:rPr dirty="0" sz="1600" spc="20" b="1">
                <a:latin typeface="Book Antiqua"/>
                <a:cs typeface="Book Antiqua"/>
              </a:rPr>
              <a:t> </a:t>
            </a:r>
            <a:r>
              <a:rPr dirty="0" sz="1600" spc="-135" b="1">
                <a:latin typeface="Book Antiqua"/>
                <a:cs typeface="Book Antiqua"/>
              </a:rPr>
              <a:t>instead</a:t>
            </a:r>
            <a:r>
              <a:rPr dirty="0" sz="1600" spc="20" b="1">
                <a:latin typeface="Book Antiqua"/>
                <a:cs typeface="Book Antiqua"/>
              </a:rPr>
              <a:t> </a:t>
            </a:r>
            <a:r>
              <a:rPr dirty="0" sz="1600" spc="-25" b="1">
                <a:latin typeface="Book Antiqua"/>
                <a:cs typeface="Book Antiqua"/>
              </a:rPr>
              <a:t>of </a:t>
            </a:r>
            <a:r>
              <a:rPr dirty="0" sz="1600" spc="-155" b="1">
                <a:latin typeface="Book Antiqua"/>
                <a:cs typeface="Book Antiqua"/>
              </a:rPr>
              <a:t>workbooks</a:t>
            </a:r>
            <a:r>
              <a:rPr dirty="0" sz="1600" spc="40" b="1">
                <a:latin typeface="Book Antiqua"/>
                <a:cs typeface="Book Antiqua"/>
              </a:rPr>
              <a:t> </a:t>
            </a:r>
            <a:r>
              <a:rPr dirty="0" sz="1600" spc="-25" b="1">
                <a:latin typeface="Book Antiqua"/>
                <a:cs typeface="Book Antiqua"/>
              </a:rPr>
              <a:t>or </a:t>
            </a:r>
            <a:r>
              <a:rPr dirty="0" sz="1600" spc="-125" b="1">
                <a:latin typeface="Book Antiqua"/>
                <a:cs typeface="Book Antiqua"/>
              </a:rPr>
              <a:t>tongue</a:t>
            </a:r>
            <a:r>
              <a:rPr dirty="0" sz="1600" spc="10" b="1">
                <a:latin typeface="Book Antiqua"/>
                <a:cs typeface="Book Antiqua"/>
              </a:rPr>
              <a:t> </a:t>
            </a:r>
            <a:r>
              <a:rPr dirty="0" sz="1600" spc="-10" b="1">
                <a:latin typeface="Book Antiqua"/>
                <a:cs typeface="Book Antiqua"/>
              </a:rPr>
              <a:t>twisters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590724" y="3692422"/>
            <a:ext cx="189738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7040" marR="5080" indent="-434975">
              <a:lnSpc>
                <a:spcPct val="100000"/>
              </a:lnSpc>
              <a:spcBef>
                <a:spcPts val="100"/>
              </a:spcBef>
              <a:buFont typeface="Segoe UI Symbol"/>
              <a:buChar char="➔"/>
              <a:tabLst>
                <a:tab pos="447040" algn="l"/>
              </a:tabLst>
            </a:pPr>
            <a:r>
              <a:rPr dirty="0" sz="1600" spc="-170" b="1">
                <a:latin typeface="Book Antiqua"/>
                <a:cs typeface="Book Antiqua"/>
              </a:rPr>
              <a:t>Use</a:t>
            </a:r>
            <a:r>
              <a:rPr dirty="0" sz="1600" spc="5" b="1">
                <a:latin typeface="Book Antiqua"/>
                <a:cs typeface="Book Antiqua"/>
              </a:rPr>
              <a:t> </a:t>
            </a:r>
            <a:r>
              <a:rPr dirty="0" sz="1600" spc="-160" b="1">
                <a:latin typeface="Book Antiqua"/>
                <a:cs typeface="Book Antiqua"/>
              </a:rPr>
              <a:t>family</a:t>
            </a:r>
            <a:r>
              <a:rPr dirty="0" sz="1600" spc="5" b="1">
                <a:latin typeface="Book Antiqua"/>
                <a:cs typeface="Book Antiqua"/>
              </a:rPr>
              <a:t> </a:t>
            </a:r>
            <a:r>
              <a:rPr dirty="0" sz="1600" spc="-130" b="1">
                <a:latin typeface="Book Antiqua"/>
                <a:cs typeface="Book Antiqua"/>
              </a:rPr>
              <a:t>names, </a:t>
            </a:r>
            <a:r>
              <a:rPr dirty="0" sz="1600" spc="-120" b="1">
                <a:latin typeface="Book Antiqua"/>
                <a:cs typeface="Book Antiqua"/>
              </a:rPr>
              <a:t>team</a:t>
            </a:r>
            <a:r>
              <a:rPr dirty="0" sz="1600" spc="-5" b="1">
                <a:latin typeface="Book Antiqua"/>
                <a:cs typeface="Book Antiqua"/>
              </a:rPr>
              <a:t> </a:t>
            </a:r>
            <a:r>
              <a:rPr dirty="0" sz="1600" spc="-10" b="1">
                <a:latin typeface="Book Antiqua"/>
                <a:cs typeface="Book Antiqua"/>
              </a:rPr>
              <a:t>names, address</a:t>
            </a:r>
            <a:endParaRPr sz="1600">
              <a:latin typeface="Book Antiqua"/>
              <a:cs typeface="Book Antiqua"/>
            </a:endParaRPr>
          </a:p>
          <a:p>
            <a:pPr marL="447040" indent="-434340">
              <a:lnSpc>
                <a:spcPct val="100000"/>
              </a:lnSpc>
              <a:buFont typeface="Segoe UI Symbol"/>
              <a:buChar char="➔"/>
              <a:tabLst>
                <a:tab pos="447040" algn="l"/>
              </a:tabLst>
            </a:pPr>
            <a:r>
              <a:rPr dirty="0" sz="1600" spc="-125" b="1">
                <a:latin typeface="Book Antiqua"/>
                <a:cs typeface="Book Antiqua"/>
              </a:rPr>
              <a:t>Texting</a:t>
            </a:r>
            <a:r>
              <a:rPr dirty="0" sz="1600" spc="10" b="1">
                <a:latin typeface="Book Antiqua"/>
                <a:cs typeface="Book Antiqua"/>
              </a:rPr>
              <a:t> </a:t>
            </a:r>
            <a:r>
              <a:rPr dirty="0" sz="1600" spc="-10" b="1">
                <a:latin typeface="Book Antiqua"/>
                <a:cs typeface="Book Antiqua"/>
              </a:rPr>
              <a:t>option!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032149" y="601672"/>
            <a:ext cx="2037080" cy="1764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165">
              <a:lnSpc>
                <a:spcPct val="100000"/>
              </a:lnSpc>
              <a:spcBef>
                <a:spcPts val="100"/>
              </a:spcBef>
            </a:pPr>
            <a:r>
              <a:rPr dirty="0" sz="1900" spc="-165" b="1">
                <a:latin typeface="Book Antiqua"/>
                <a:cs typeface="Book Antiqua"/>
              </a:rPr>
              <a:t>Spaced</a:t>
            </a:r>
            <a:r>
              <a:rPr dirty="0" sz="1900" b="1">
                <a:latin typeface="Book Antiqua"/>
                <a:cs typeface="Book Antiqua"/>
              </a:rPr>
              <a:t> </a:t>
            </a:r>
            <a:r>
              <a:rPr dirty="0" sz="1900" spc="-20" b="1">
                <a:latin typeface="Book Antiqua"/>
                <a:cs typeface="Book Antiqua"/>
              </a:rPr>
              <a:t>Retrieval</a:t>
            </a:r>
            <a:endParaRPr sz="1900">
              <a:latin typeface="Book Antiqua"/>
              <a:cs typeface="Book Antiqua"/>
            </a:endParaRPr>
          </a:p>
          <a:p>
            <a:pPr marL="447040" marR="5080" indent="-434975">
              <a:lnSpc>
                <a:spcPct val="100000"/>
              </a:lnSpc>
              <a:spcBef>
                <a:spcPts val="1805"/>
              </a:spcBef>
              <a:buFont typeface="Segoe UI Symbol"/>
              <a:buChar char="➔"/>
              <a:tabLst>
                <a:tab pos="447040" algn="l"/>
              </a:tabLst>
            </a:pPr>
            <a:r>
              <a:rPr dirty="0" sz="1600" spc="-140" b="1">
                <a:latin typeface="Book Antiqua"/>
                <a:cs typeface="Book Antiqua"/>
              </a:rPr>
              <a:t>Truly</a:t>
            </a:r>
            <a:r>
              <a:rPr dirty="0" sz="1600" spc="15" b="1">
                <a:latin typeface="Book Antiqua"/>
                <a:cs typeface="Book Antiqua"/>
              </a:rPr>
              <a:t> </a:t>
            </a:r>
            <a:r>
              <a:rPr dirty="0" sz="1600" spc="-140" b="1">
                <a:latin typeface="Book Antiqua"/>
                <a:cs typeface="Book Antiqua"/>
              </a:rPr>
              <a:t>anything</a:t>
            </a:r>
            <a:r>
              <a:rPr dirty="0" sz="1600" spc="20" b="1">
                <a:latin typeface="Book Antiqua"/>
                <a:cs typeface="Book Antiqua"/>
              </a:rPr>
              <a:t> </a:t>
            </a:r>
            <a:r>
              <a:rPr dirty="0" sz="1600" spc="-130" b="1">
                <a:latin typeface="Book Antiqua"/>
                <a:cs typeface="Book Antiqua"/>
              </a:rPr>
              <a:t>they </a:t>
            </a:r>
            <a:r>
              <a:rPr dirty="0" sz="1600" spc="-145" b="1">
                <a:latin typeface="Book Antiqua"/>
                <a:cs typeface="Book Antiqua"/>
              </a:rPr>
              <a:t>want</a:t>
            </a:r>
            <a:r>
              <a:rPr dirty="0" sz="1600" spc="-25" b="1">
                <a:latin typeface="Book Antiqua"/>
                <a:cs typeface="Book Antiqua"/>
              </a:rPr>
              <a:t> </a:t>
            </a:r>
            <a:r>
              <a:rPr dirty="0" sz="1600" spc="-50" b="1">
                <a:latin typeface="Book Antiqua"/>
                <a:cs typeface="Book Antiqua"/>
              </a:rPr>
              <a:t>to</a:t>
            </a:r>
            <a:r>
              <a:rPr dirty="0" sz="1600" spc="-25" b="1">
                <a:latin typeface="Book Antiqua"/>
                <a:cs typeface="Book Antiqua"/>
              </a:rPr>
              <a:t> </a:t>
            </a:r>
            <a:r>
              <a:rPr dirty="0" sz="1600" spc="-10" b="1">
                <a:latin typeface="Book Antiqua"/>
                <a:cs typeface="Book Antiqua"/>
              </a:rPr>
              <a:t>recall</a:t>
            </a:r>
            <a:endParaRPr sz="1600">
              <a:latin typeface="Book Antiqua"/>
              <a:cs typeface="Book Antiqua"/>
            </a:endParaRPr>
          </a:p>
          <a:p>
            <a:pPr marL="447040" indent="-434340">
              <a:lnSpc>
                <a:spcPct val="100000"/>
              </a:lnSpc>
              <a:buFont typeface="Segoe UI Symbol"/>
              <a:buChar char="➔"/>
              <a:tabLst>
                <a:tab pos="447040" algn="l"/>
              </a:tabLst>
            </a:pPr>
            <a:r>
              <a:rPr dirty="0" sz="1600" spc="-105" b="1">
                <a:latin typeface="Book Antiqua"/>
                <a:cs typeface="Book Antiqua"/>
              </a:rPr>
              <a:t>Great</a:t>
            </a:r>
            <a:r>
              <a:rPr dirty="0" sz="1600" b="1">
                <a:latin typeface="Book Antiqua"/>
                <a:cs typeface="Book Antiqua"/>
              </a:rPr>
              <a:t> </a:t>
            </a:r>
            <a:r>
              <a:rPr dirty="0" sz="1600" spc="-25" b="1">
                <a:latin typeface="Book Antiqua"/>
                <a:cs typeface="Book Antiqua"/>
              </a:rPr>
              <a:t>for</a:t>
            </a:r>
            <a:endParaRPr sz="1600">
              <a:latin typeface="Book Antiqua"/>
              <a:cs typeface="Book Antiqua"/>
            </a:endParaRPr>
          </a:p>
          <a:p>
            <a:pPr marL="447040" marR="694055">
              <a:lnSpc>
                <a:spcPct val="100000"/>
              </a:lnSpc>
            </a:pPr>
            <a:r>
              <a:rPr dirty="0" sz="1600" spc="-145" b="1">
                <a:latin typeface="Book Antiqua"/>
                <a:cs typeface="Book Antiqua"/>
              </a:rPr>
              <a:t>sequencing </a:t>
            </a:r>
            <a:r>
              <a:rPr dirty="0" sz="1600" spc="-120" b="1">
                <a:latin typeface="Book Antiqua"/>
                <a:cs typeface="Book Antiqua"/>
              </a:rPr>
              <a:t>technology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0" y="218452"/>
            <a:ext cx="1083310" cy="913130"/>
          </a:xfrm>
          <a:custGeom>
            <a:avLst/>
            <a:gdLst/>
            <a:ahLst/>
            <a:cxnLst/>
            <a:rect l="l" t="t" r="r" b="b"/>
            <a:pathLst>
              <a:path w="1083310" h="913130">
                <a:moveTo>
                  <a:pt x="152099" y="912900"/>
                </a:moveTo>
                <a:lnTo>
                  <a:pt x="0" y="197399"/>
                </a:lnTo>
                <a:lnTo>
                  <a:pt x="930900" y="0"/>
                </a:lnTo>
                <a:lnTo>
                  <a:pt x="1083000" y="715500"/>
                </a:lnTo>
                <a:lnTo>
                  <a:pt x="152099" y="912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 rot="20940000">
            <a:off x="109050" y="436025"/>
            <a:ext cx="8016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80"/>
              </a:lnSpc>
            </a:pPr>
            <a:r>
              <a:rPr dirty="0" sz="1400" spc="-110" b="1">
                <a:latin typeface="Book Antiqua"/>
                <a:cs typeface="Book Antiqua"/>
              </a:rPr>
              <a:t>Evidenc</a:t>
            </a:r>
            <a:r>
              <a:rPr dirty="0" baseline="1984" sz="2100" spc="-165" b="1">
                <a:latin typeface="Book Antiqua"/>
                <a:cs typeface="Book Antiqua"/>
              </a:rPr>
              <a:t>e</a:t>
            </a:r>
            <a:r>
              <a:rPr dirty="0" baseline="3968" sz="2100" spc="-165" b="1">
                <a:latin typeface="Book Antiqua"/>
                <a:cs typeface="Book Antiqua"/>
              </a:rPr>
              <a:t>d-</a:t>
            </a:r>
            <a:endParaRPr baseline="3968" sz="2100">
              <a:latin typeface="Book Antiqua"/>
              <a:cs typeface="Book Antiqua"/>
            </a:endParaRPr>
          </a:p>
        </p:txBody>
      </p:sp>
      <p:sp>
        <p:nvSpPr>
          <p:cNvPr id="20" name="object 20" descr=""/>
          <p:cNvSpPr txBox="1"/>
          <p:nvPr/>
        </p:nvSpPr>
        <p:spPr>
          <a:xfrm rot="20940000">
            <a:off x="315926" y="643342"/>
            <a:ext cx="4757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65"/>
              </a:lnSpc>
            </a:pPr>
            <a:r>
              <a:rPr dirty="0" sz="1400" spc="-120" b="1">
                <a:latin typeface="Book Antiqua"/>
                <a:cs typeface="Book Antiqua"/>
              </a:rPr>
              <a:t>base</a:t>
            </a:r>
            <a:r>
              <a:rPr dirty="0" baseline="1984" sz="2100" spc="-179" b="1">
                <a:latin typeface="Book Antiqua"/>
                <a:cs typeface="Book Antiqua"/>
              </a:rPr>
              <a:t>d!</a:t>
            </a:r>
            <a:endParaRPr baseline="1984" sz="2100">
              <a:latin typeface="Book Antiqua"/>
              <a:cs typeface="Book Antiqu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986347" y="2861981"/>
            <a:ext cx="2043430" cy="1892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7220" marR="42545" indent="-424180">
              <a:lnSpc>
                <a:spcPct val="100000"/>
              </a:lnSpc>
              <a:spcBef>
                <a:spcPts val="100"/>
              </a:spcBef>
            </a:pPr>
            <a:r>
              <a:rPr dirty="0" sz="1800" spc="-100" b="1">
                <a:latin typeface="Book Antiqua"/>
                <a:cs typeface="Book Antiqua"/>
              </a:rPr>
              <a:t>Action</a:t>
            </a:r>
            <a:r>
              <a:rPr dirty="0" sz="1800" spc="20" b="1">
                <a:latin typeface="Book Antiqua"/>
                <a:cs typeface="Book Antiqua"/>
              </a:rPr>
              <a:t> </a:t>
            </a:r>
            <a:r>
              <a:rPr dirty="0" sz="1800" spc="-140" b="1">
                <a:latin typeface="Book Antiqua"/>
                <a:cs typeface="Book Antiqua"/>
              </a:rPr>
              <a:t>Observation </a:t>
            </a:r>
            <a:r>
              <a:rPr dirty="0" sz="1800" spc="-10" b="1">
                <a:latin typeface="Book Antiqua"/>
                <a:cs typeface="Book Antiqua"/>
              </a:rPr>
              <a:t>Treatment</a:t>
            </a:r>
            <a:endParaRPr sz="1800">
              <a:latin typeface="Book Antiqua"/>
              <a:cs typeface="Book Antiqua"/>
            </a:endParaRPr>
          </a:p>
          <a:p>
            <a:pPr marL="437515" marR="5080" indent="-425450">
              <a:lnSpc>
                <a:spcPct val="100000"/>
              </a:lnSpc>
              <a:spcBef>
                <a:spcPts val="1380"/>
              </a:spcBef>
              <a:buFont typeface="Segoe UI Symbol"/>
              <a:buChar char="➔"/>
              <a:tabLst>
                <a:tab pos="437515" algn="l"/>
              </a:tabLst>
            </a:pPr>
            <a:r>
              <a:rPr dirty="0" sz="1500" spc="-150" b="1">
                <a:latin typeface="Book Antiqua"/>
                <a:cs typeface="Book Antiqua"/>
              </a:rPr>
              <a:t>Use</a:t>
            </a:r>
            <a:r>
              <a:rPr dirty="0" sz="1500" spc="-10" b="1">
                <a:latin typeface="Book Antiqua"/>
                <a:cs typeface="Book Antiqua"/>
              </a:rPr>
              <a:t> </a:t>
            </a:r>
            <a:r>
              <a:rPr dirty="0" sz="1500" spc="-120" b="1">
                <a:latin typeface="Book Antiqua"/>
                <a:cs typeface="Book Antiqua"/>
              </a:rPr>
              <a:t>a</a:t>
            </a:r>
            <a:r>
              <a:rPr dirty="0" sz="1500" spc="-5" b="1">
                <a:latin typeface="Book Antiqua"/>
                <a:cs typeface="Book Antiqua"/>
              </a:rPr>
              <a:t> </a:t>
            </a:r>
            <a:r>
              <a:rPr dirty="0" sz="1500" spc="-145" b="1">
                <a:latin typeface="Book Antiqua"/>
                <a:cs typeface="Book Antiqua"/>
              </a:rPr>
              <a:t>video</a:t>
            </a:r>
            <a:r>
              <a:rPr dirty="0" sz="1500" spc="-5" b="1">
                <a:latin typeface="Book Antiqua"/>
                <a:cs typeface="Book Antiqua"/>
              </a:rPr>
              <a:t> </a:t>
            </a:r>
            <a:r>
              <a:rPr dirty="0" sz="1500" spc="-20" b="1">
                <a:latin typeface="Book Antiqua"/>
                <a:cs typeface="Book Antiqua"/>
              </a:rPr>
              <a:t>clip </a:t>
            </a:r>
            <a:r>
              <a:rPr dirty="0" sz="1500" spc="-120" b="1">
                <a:latin typeface="Book Antiqua"/>
                <a:cs typeface="Book Antiqua"/>
              </a:rPr>
              <a:t>database</a:t>
            </a:r>
            <a:r>
              <a:rPr dirty="0" sz="1500" spc="-15" b="1">
                <a:latin typeface="Book Antiqua"/>
                <a:cs typeface="Book Antiqua"/>
              </a:rPr>
              <a:t> </a:t>
            </a:r>
            <a:r>
              <a:rPr dirty="0" sz="1500" spc="-85" b="1">
                <a:latin typeface="Book Antiqua"/>
                <a:cs typeface="Book Antiqua"/>
              </a:rPr>
              <a:t>(ie::</a:t>
            </a:r>
            <a:r>
              <a:rPr dirty="0" sz="1500" spc="-10" b="1">
                <a:latin typeface="Book Antiqua"/>
                <a:cs typeface="Book Antiqua"/>
              </a:rPr>
              <a:t> </a:t>
            </a:r>
            <a:r>
              <a:rPr dirty="0" sz="1500" spc="-114" b="1">
                <a:latin typeface="Book Antiqua"/>
                <a:cs typeface="Book Antiqua"/>
              </a:rPr>
              <a:t>Pixabay </a:t>
            </a:r>
            <a:r>
              <a:rPr dirty="0" sz="1500" spc="-140" b="1">
                <a:latin typeface="Book Antiqua"/>
                <a:cs typeface="Book Antiqua"/>
              </a:rPr>
              <a:t>Videos,</a:t>
            </a:r>
            <a:r>
              <a:rPr dirty="0" sz="1500" spc="10" b="1">
                <a:latin typeface="Book Antiqua"/>
                <a:cs typeface="Book Antiqua"/>
              </a:rPr>
              <a:t> </a:t>
            </a:r>
            <a:r>
              <a:rPr dirty="0" sz="1500" spc="-120" b="1">
                <a:latin typeface="Book Antiqua"/>
                <a:cs typeface="Book Antiqua"/>
              </a:rPr>
              <a:t>Pexel</a:t>
            </a:r>
            <a:r>
              <a:rPr dirty="0" sz="1500" spc="15" b="1">
                <a:latin typeface="Book Antiqua"/>
                <a:cs typeface="Book Antiqua"/>
              </a:rPr>
              <a:t> </a:t>
            </a:r>
            <a:r>
              <a:rPr dirty="0" sz="1500" spc="-135" b="1">
                <a:latin typeface="Book Antiqua"/>
                <a:cs typeface="Book Antiqua"/>
              </a:rPr>
              <a:t>Videos) </a:t>
            </a:r>
            <a:r>
              <a:rPr dirty="0" sz="1500" spc="-45" b="1">
                <a:latin typeface="Book Antiqua"/>
                <a:cs typeface="Book Antiqua"/>
              </a:rPr>
              <a:t>to</a:t>
            </a:r>
            <a:r>
              <a:rPr dirty="0" sz="1500" spc="-20" b="1">
                <a:latin typeface="Book Antiqua"/>
                <a:cs typeface="Book Antiqua"/>
              </a:rPr>
              <a:t> </a:t>
            </a:r>
            <a:r>
              <a:rPr dirty="0" sz="1500" spc="-140" b="1">
                <a:latin typeface="Book Antiqua"/>
                <a:cs typeface="Book Antiqua"/>
              </a:rPr>
              <a:t>find</a:t>
            </a:r>
            <a:r>
              <a:rPr dirty="0" sz="1500" spc="-15" b="1">
                <a:latin typeface="Book Antiqua"/>
                <a:cs typeface="Book Antiqua"/>
              </a:rPr>
              <a:t> </a:t>
            </a:r>
            <a:r>
              <a:rPr dirty="0" sz="1500" spc="-10" b="1">
                <a:latin typeface="Book Antiqua"/>
                <a:cs typeface="Book Antiqua"/>
              </a:rPr>
              <a:t>relevant actions</a:t>
            </a:r>
            <a:endParaRPr sz="15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24" y="211224"/>
            <a:ext cx="5217899" cy="411152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209899" y="4510849"/>
            <a:ext cx="6597015" cy="423545"/>
          </a:xfrm>
          <a:custGeom>
            <a:avLst/>
            <a:gdLst/>
            <a:ahLst/>
            <a:cxnLst/>
            <a:rect l="l" t="t" r="r" b="b"/>
            <a:pathLst>
              <a:path w="6597015" h="423545">
                <a:moveTo>
                  <a:pt x="6596999" y="423299"/>
                </a:moveTo>
                <a:lnTo>
                  <a:pt x="0" y="423299"/>
                </a:lnTo>
                <a:lnTo>
                  <a:pt x="0" y="0"/>
                </a:lnTo>
                <a:lnTo>
                  <a:pt x="6596999" y="0"/>
                </a:lnTo>
                <a:lnTo>
                  <a:pt x="6596999" y="423299"/>
                </a:lnTo>
                <a:close/>
              </a:path>
            </a:pathLst>
          </a:custGeom>
          <a:solidFill>
            <a:srgbClr val="E6B8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415292" y="4574223"/>
            <a:ext cx="618807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80" b="1">
                <a:latin typeface="Book Antiqua"/>
                <a:cs typeface="Book Antiqua"/>
              </a:rPr>
              <a:t>A-</a:t>
            </a:r>
            <a:r>
              <a:rPr dirty="0" sz="1900" spc="-165" b="1">
                <a:latin typeface="Book Antiqua"/>
                <a:cs typeface="Book Antiqua"/>
              </a:rPr>
              <a:t>FROM</a:t>
            </a:r>
            <a:r>
              <a:rPr dirty="0" sz="1900" spc="-30" b="1">
                <a:latin typeface="Book Antiqua"/>
                <a:cs typeface="Book Antiqua"/>
              </a:rPr>
              <a:t> </a:t>
            </a:r>
            <a:r>
              <a:rPr dirty="0" sz="1900" spc="-165" b="1">
                <a:latin typeface="Book Antiqua"/>
                <a:cs typeface="Book Antiqua"/>
              </a:rPr>
              <a:t>model</a:t>
            </a:r>
            <a:r>
              <a:rPr dirty="0" sz="1900" spc="-15" b="1">
                <a:latin typeface="Book Antiqua"/>
                <a:cs typeface="Book Antiqua"/>
              </a:rPr>
              <a:t> </a:t>
            </a:r>
            <a:r>
              <a:rPr dirty="0" sz="1900" spc="-180" b="1">
                <a:latin typeface="Book Antiqua"/>
                <a:cs typeface="Book Antiqua"/>
              </a:rPr>
              <a:t>and</a:t>
            </a:r>
            <a:r>
              <a:rPr dirty="0" sz="1900" spc="-15" b="1">
                <a:latin typeface="Book Antiqua"/>
                <a:cs typeface="Book Antiqua"/>
              </a:rPr>
              <a:t> </a:t>
            </a:r>
            <a:r>
              <a:rPr dirty="0" sz="1900" spc="-125" b="1">
                <a:latin typeface="Book Antiqua"/>
                <a:cs typeface="Book Antiqua"/>
              </a:rPr>
              <a:t>the</a:t>
            </a:r>
            <a:r>
              <a:rPr dirty="0" sz="1900" spc="-15" b="1">
                <a:latin typeface="Book Antiqua"/>
                <a:cs typeface="Book Antiqua"/>
              </a:rPr>
              <a:t> </a:t>
            </a:r>
            <a:r>
              <a:rPr dirty="0" sz="1900" spc="-155" b="1">
                <a:latin typeface="Book Antiqua"/>
                <a:cs typeface="Book Antiqua"/>
              </a:rPr>
              <a:t>Life</a:t>
            </a:r>
            <a:r>
              <a:rPr dirty="0" sz="1900" spc="-15" b="1">
                <a:latin typeface="Book Antiqua"/>
                <a:cs typeface="Book Antiqua"/>
              </a:rPr>
              <a:t> </a:t>
            </a:r>
            <a:r>
              <a:rPr dirty="0" sz="1900" spc="-114" b="1">
                <a:latin typeface="Book Antiqua"/>
                <a:cs typeface="Book Antiqua"/>
              </a:rPr>
              <a:t>Participation</a:t>
            </a:r>
            <a:r>
              <a:rPr dirty="0" sz="1900" spc="-15" b="1">
                <a:latin typeface="Book Antiqua"/>
                <a:cs typeface="Book Antiqua"/>
              </a:rPr>
              <a:t> </a:t>
            </a:r>
            <a:r>
              <a:rPr dirty="0" sz="1900" spc="-145" b="1">
                <a:latin typeface="Book Antiqua"/>
                <a:cs typeface="Book Antiqua"/>
              </a:rPr>
              <a:t>Approach</a:t>
            </a:r>
            <a:r>
              <a:rPr dirty="0" sz="1900" spc="-15" b="1">
                <a:latin typeface="Book Antiqua"/>
                <a:cs typeface="Book Antiqua"/>
              </a:rPr>
              <a:t> </a:t>
            </a:r>
            <a:r>
              <a:rPr dirty="0" sz="1900" spc="-55" b="1">
                <a:latin typeface="Book Antiqua"/>
                <a:cs typeface="Book Antiqua"/>
              </a:rPr>
              <a:t>to</a:t>
            </a:r>
            <a:r>
              <a:rPr dirty="0" sz="1900" spc="-15" b="1">
                <a:latin typeface="Book Antiqua"/>
                <a:cs typeface="Book Antiqua"/>
              </a:rPr>
              <a:t> </a:t>
            </a:r>
            <a:r>
              <a:rPr dirty="0" sz="1900" spc="-130" b="1">
                <a:latin typeface="Book Antiqua"/>
                <a:cs typeface="Book Antiqua"/>
              </a:rPr>
              <a:t>Aphasia</a:t>
            </a:r>
            <a:endParaRPr sz="19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75687" y="270837"/>
          <a:ext cx="8559165" cy="4721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6720"/>
                <a:gridCol w="4236720"/>
              </a:tblGrid>
              <a:tr h="5892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200" spc="-170" b="1">
                          <a:latin typeface="Book Antiqua"/>
                          <a:cs typeface="Book Antiqua"/>
                        </a:rPr>
                        <a:t>PTs:</a:t>
                      </a:r>
                      <a:r>
                        <a:rPr dirty="0" sz="2200" spc="-2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2200" spc="-185" b="1">
                          <a:latin typeface="Book Antiqua"/>
                          <a:cs typeface="Book Antiqua"/>
                        </a:rPr>
                        <a:t>Whats</a:t>
                      </a:r>
                      <a:r>
                        <a:rPr dirty="0" sz="2200" spc="-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2200" spc="-185" b="1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dirty="0" sz="2200" spc="-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2200" spc="-180" b="1">
                          <a:latin typeface="Book Antiqua"/>
                          <a:cs typeface="Book Antiqua"/>
                        </a:rPr>
                        <a:t>your</a:t>
                      </a:r>
                      <a:r>
                        <a:rPr dirty="0" sz="2200" spc="-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2200" spc="-125" b="1">
                          <a:latin typeface="Book Antiqua"/>
                          <a:cs typeface="Book Antiqua"/>
                        </a:rPr>
                        <a:t>tool</a:t>
                      </a:r>
                      <a:r>
                        <a:rPr dirty="0" sz="2200" spc="-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2200" spc="-20" b="1">
                          <a:latin typeface="Book Antiqua"/>
                          <a:cs typeface="Book Antiqua"/>
                        </a:rPr>
                        <a:t>kit?</a:t>
                      </a:r>
                      <a:endParaRPr sz="2200">
                        <a:latin typeface="Book Antiqua"/>
                        <a:cs typeface="Book Antiqua"/>
                      </a:endParaRPr>
                    </a:p>
                  </a:txBody>
                  <a:tcPr marL="0" marR="0" marB="0" marT="7429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1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70" b="1">
                          <a:latin typeface="Book Antiqua"/>
                          <a:cs typeface="Book Antiqua"/>
                        </a:rPr>
                        <a:t>First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5" b="1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5" b="1">
                          <a:latin typeface="Book Antiqua"/>
                          <a:cs typeface="Book Antiqua"/>
                        </a:rPr>
                        <a:t>foremost–always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u="heavy" sz="1500" spc="-100" b="1">
                          <a:uFill>
                            <a:solidFill>
                              <a:srgbClr val="000000"/>
                            </a:solidFill>
                          </a:uFill>
                          <a:latin typeface="Book Antiqua"/>
                          <a:cs typeface="Book Antiqua"/>
                        </a:rPr>
                        <a:t>respect</a:t>
                      </a:r>
                      <a:r>
                        <a:rPr dirty="0" u="none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u="none" sz="1500" spc="-100" b="1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dirty="0" u="none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u="none" sz="1500" spc="-130" b="1">
                          <a:latin typeface="Book Antiqua"/>
                          <a:cs typeface="Book Antiqua"/>
                        </a:rPr>
                        <a:t>autonomy</a:t>
                      </a:r>
                      <a:r>
                        <a:rPr dirty="0" u="none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u="none" sz="1500" spc="-130" b="1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dirty="0" u="none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u="none" sz="1500" spc="-150" b="1">
                          <a:latin typeface="Book Antiqua"/>
                          <a:cs typeface="Book Antiqua"/>
                        </a:rPr>
                        <a:t>any</a:t>
                      </a:r>
                      <a:r>
                        <a:rPr dirty="0" u="none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u="none" sz="1500" spc="-145" b="1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dirty="0" u="none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u="none" sz="1500" spc="-135" b="1">
                          <a:latin typeface="Book Antiqua"/>
                          <a:cs typeface="Book Antiqua"/>
                        </a:rPr>
                        <a:t>every</a:t>
                      </a:r>
                      <a:r>
                        <a:rPr dirty="0" u="none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u="none" sz="1500" spc="-10" b="1">
                          <a:latin typeface="Book Antiqua"/>
                          <a:cs typeface="Book Antiqua"/>
                        </a:rPr>
                        <a:t>patient.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100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Utilize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a</a:t>
                      </a:r>
                      <a:r>
                        <a:rPr dirty="0" sz="1500" spc="2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Multidisciplinary</a:t>
                      </a:r>
                      <a:r>
                        <a:rPr dirty="0" sz="1500" spc="2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Approach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95" b="1">
                          <a:latin typeface="Book Antiqua"/>
                          <a:cs typeface="Book Antiqua"/>
                        </a:rPr>
                        <a:t>Integrated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85" b="1">
                          <a:latin typeface="Book Antiqua"/>
                          <a:cs typeface="Book Antiqua"/>
                        </a:rPr>
                        <a:t>care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is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paramount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90" b="1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optimal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recovery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</a:tr>
              <a:tr h="155384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95" b="1">
                          <a:latin typeface="Book Antiqua"/>
                          <a:cs typeface="Book Antiqua"/>
                        </a:rPr>
                        <a:t>Patient</a:t>
                      </a:r>
                      <a:r>
                        <a:rPr dirty="0" sz="1500" spc="3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Centered</a:t>
                      </a:r>
                      <a:r>
                        <a:rPr dirty="0" sz="1500" spc="4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20" b="1">
                          <a:latin typeface="Book Antiqua"/>
                          <a:cs typeface="Book Antiqua"/>
                        </a:rPr>
                        <a:t>Adaptations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8826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10" b="1">
                          <a:latin typeface="Book Antiqua"/>
                          <a:cs typeface="Book Antiqua"/>
                        </a:rPr>
                        <a:t>Focus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on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0" b="1">
                          <a:latin typeface="Book Antiqua"/>
                          <a:cs typeface="Book Antiqua"/>
                        </a:rPr>
                        <a:t>functional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5" b="1">
                          <a:latin typeface="Book Antiqua"/>
                          <a:cs typeface="Book Antiqua"/>
                        </a:rPr>
                        <a:t>tasks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70" b="1">
                          <a:latin typeface="Book Antiqua"/>
                          <a:cs typeface="Book Antiqua"/>
                        </a:rPr>
                        <a:t>that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are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relevant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45" b="1">
                          <a:latin typeface="Book Antiqua"/>
                          <a:cs typeface="Book Antiqua"/>
                        </a:rPr>
                        <a:t>to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25" b="1">
                          <a:latin typeface="Book Antiqua"/>
                          <a:cs typeface="Book Antiqua"/>
                        </a:rPr>
                        <a:t>the </a:t>
                      </a:r>
                      <a:r>
                        <a:rPr dirty="0" sz="1500" spc="-110" b="1">
                          <a:latin typeface="Book Antiqua"/>
                          <a:cs typeface="Book Antiqua"/>
                        </a:rPr>
                        <a:t>patient’s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daily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life–ie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5" b="1">
                          <a:latin typeface="Book Antiqua"/>
                          <a:cs typeface="Book Antiqua"/>
                        </a:rPr>
                        <a:t>if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they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are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peforming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seated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reaching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45" b="1">
                          <a:latin typeface="Book Antiqua"/>
                          <a:cs typeface="Book Antiqua"/>
                        </a:rPr>
                        <a:t>to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address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trunk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85" b="1">
                          <a:latin typeface="Book Antiqua"/>
                          <a:cs typeface="Book Antiqua"/>
                        </a:rPr>
                        <a:t>control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60" b="1">
                          <a:latin typeface="Book Antiqua"/>
                          <a:cs typeface="Book Antiqua"/>
                        </a:rPr>
                        <a:t>have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them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60" b="1">
                          <a:latin typeface="Book Antiqua"/>
                          <a:cs typeface="Book Antiqua"/>
                        </a:rPr>
                        <a:t>reaching </a:t>
                      </a:r>
                      <a:r>
                        <a:rPr dirty="0" sz="1500" spc="-90" b="1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something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meaningful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85" b="1">
                          <a:latin typeface="Book Antiqua"/>
                          <a:cs typeface="Book Antiqua"/>
                        </a:rPr>
                        <a:t>(a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coffee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cup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5" b="1">
                          <a:latin typeface="Book Antiqua"/>
                          <a:cs typeface="Book Antiqua"/>
                        </a:rPr>
                        <a:t>if</a:t>
                      </a:r>
                      <a:r>
                        <a:rPr dirty="0" sz="150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they’re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50" b="1">
                          <a:latin typeface="Book Antiqua"/>
                          <a:cs typeface="Book Antiqua"/>
                        </a:rPr>
                        <a:t>a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coffee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95" b="1">
                          <a:latin typeface="Book Antiqua"/>
                          <a:cs typeface="Book Antiqua"/>
                        </a:rPr>
                        <a:t>fanatic,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a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baseball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5" b="1">
                          <a:latin typeface="Book Antiqua"/>
                          <a:cs typeface="Book Antiqua"/>
                        </a:rPr>
                        <a:t>if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all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they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do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is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5" b="1">
                          <a:latin typeface="Book Antiqua"/>
                          <a:cs typeface="Book Antiqua"/>
                        </a:rPr>
                        <a:t>talk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about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45" b="1">
                          <a:latin typeface="Book Antiqua"/>
                          <a:cs typeface="Book Antiqua"/>
                        </a:rPr>
                        <a:t>the </a:t>
                      </a:r>
                      <a:r>
                        <a:rPr dirty="0" sz="1500" spc="-155" b="1">
                          <a:latin typeface="Book Antiqua"/>
                          <a:cs typeface="Book Antiqua"/>
                        </a:rPr>
                        <a:t>Yankees,</a:t>
                      </a:r>
                      <a:r>
                        <a:rPr dirty="0" sz="1500" spc="3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20" b="1">
                          <a:latin typeface="Book Antiqua"/>
                          <a:cs typeface="Book Antiqua"/>
                        </a:rPr>
                        <a:t>etc)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60" b="1">
                          <a:latin typeface="Book Antiqua"/>
                          <a:cs typeface="Book Antiqua"/>
                        </a:rPr>
                        <a:t>Task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0" b="1">
                          <a:latin typeface="Book Antiqua"/>
                          <a:cs typeface="Book Antiqua"/>
                        </a:rPr>
                        <a:t>Oriented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Training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6273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35" b="1">
                          <a:latin typeface="Book Antiqua"/>
                          <a:cs typeface="Book Antiqua"/>
                        </a:rPr>
                        <a:t>Emphasize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0" b="1">
                          <a:latin typeface="Book Antiqua"/>
                          <a:cs typeface="Book Antiqua"/>
                        </a:rPr>
                        <a:t>repetition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0" b="1">
                          <a:latin typeface="Book Antiqua"/>
                          <a:cs typeface="Book Antiqua"/>
                        </a:rPr>
                        <a:t>real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world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95" b="1">
                          <a:latin typeface="Book Antiqua"/>
                          <a:cs typeface="Book Antiqua"/>
                        </a:rPr>
                        <a:t>activities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25" b="1">
                          <a:latin typeface="Book Antiqua"/>
                          <a:cs typeface="Book Antiqua"/>
                        </a:rPr>
                        <a:t>to </a:t>
                      </a:r>
                      <a:r>
                        <a:rPr dirty="0" sz="1500" spc="-135" b="1">
                          <a:latin typeface="Book Antiqua"/>
                          <a:cs typeface="Book Antiqua"/>
                        </a:rPr>
                        <a:t>improve</a:t>
                      </a:r>
                      <a:r>
                        <a:rPr dirty="0" sz="1500" spc="1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90" b="1">
                          <a:latin typeface="Book Antiqua"/>
                          <a:cs typeface="Book Antiqua"/>
                        </a:rPr>
                        <a:t>motor</a:t>
                      </a:r>
                      <a:r>
                        <a:rPr dirty="0" sz="1500" spc="2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85" b="1">
                          <a:latin typeface="Book Antiqua"/>
                          <a:cs typeface="Book Antiqua"/>
                        </a:rPr>
                        <a:t>control</a:t>
                      </a:r>
                      <a:r>
                        <a:rPr dirty="0" sz="1500" spc="2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5" b="1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dirty="0" sz="1500" spc="2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function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</a:tr>
              <a:tr h="109664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Family/Caregiver</a:t>
                      </a:r>
                      <a:r>
                        <a:rPr dirty="0" sz="1500" spc="5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Training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086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500" spc="-145" b="1">
                          <a:latin typeface="Book Antiqua"/>
                          <a:cs typeface="Book Antiqua"/>
                        </a:rPr>
                        <a:t>Engaging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5" b="1">
                          <a:latin typeface="Book Antiqua"/>
                          <a:cs typeface="Book Antiqua"/>
                        </a:rPr>
                        <a:t>loved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ones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a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5" b="1">
                          <a:latin typeface="Book Antiqua"/>
                          <a:cs typeface="Book Antiqua"/>
                        </a:rPr>
                        <a:t>person’s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brain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injury </a:t>
                      </a:r>
                      <a:r>
                        <a:rPr dirty="0" sz="1500" spc="-110" b="1">
                          <a:latin typeface="Book Antiqua"/>
                          <a:cs typeface="Book Antiqua"/>
                        </a:rPr>
                        <a:t>recovery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20" b="1">
                          <a:latin typeface="Book Antiqua"/>
                          <a:cs typeface="Book Antiqua"/>
                        </a:rPr>
                        <a:t>including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goal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0" b="1">
                          <a:latin typeface="Book Antiqua"/>
                          <a:cs typeface="Book Antiqua"/>
                        </a:rPr>
                        <a:t>setting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5" b="1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dirty="0" sz="1500" spc="-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preparing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75" b="1">
                          <a:latin typeface="Book Antiqua"/>
                          <a:cs typeface="Book Antiqua"/>
                        </a:rPr>
                        <a:t>them </a:t>
                      </a:r>
                      <a:r>
                        <a:rPr dirty="0" sz="1500" spc="-90" b="1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0" b="1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0" b="1">
                          <a:latin typeface="Book Antiqua"/>
                          <a:cs typeface="Book Antiqua"/>
                        </a:rPr>
                        <a:t>recovery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journey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5" b="1">
                          <a:latin typeface="Book Antiqua"/>
                          <a:cs typeface="Book Antiqua"/>
                        </a:rPr>
                        <a:t>will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40" b="1">
                          <a:latin typeface="Book Antiqua"/>
                          <a:cs typeface="Book Antiqua"/>
                        </a:rPr>
                        <a:t>allow</a:t>
                      </a:r>
                      <a:r>
                        <a:rPr dirty="0" sz="1500" spc="1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0" b="1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0" b="1">
                          <a:latin typeface="Book Antiqua"/>
                          <a:cs typeface="Book Antiqua"/>
                        </a:rPr>
                        <a:t>caregiver</a:t>
                      </a:r>
                      <a:r>
                        <a:rPr dirty="0" sz="1500" spc="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25" b="1">
                          <a:latin typeface="Book Antiqua"/>
                          <a:cs typeface="Book Antiqua"/>
                        </a:rPr>
                        <a:t>to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best</a:t>
                      </a:r>
                      <a:r>
                        <a:rPr dirty="0" sz="1500" spc="2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14" b="1">
                          <a:latin typeface="Book Antiqua"/>
                          <a:cs typeface="Book Antiqua"/>
                        </a:rPr>
                        <a:t>support</a:t>
                      </a:r>
                      <a:r>
                        <a:rPr dirty="0" sz="1500" spc="2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0" b="1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dirty="0" sz="1500" spc="2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95" b="1">
                          <a:latin typeface="Book Antiqua"/>
                          <a:cs typeface="Book Antiqua"/>
                        </a:rPr>
                        <a:t>patient</a:t>
                      </a:r>
                      <a:r>
                        <a:rPr dirty="0" sz="1500" spc="25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30" b="1">
                          <a:latin typeface="Book Antiqua"/>
                          <a:cs typeface="Book Antiqua"/>
                        </a:rPr>
                        <a:t>optimizing</a:t>
                      </a:r>
                      <a:r>
                        <a:rPr dirty="0" sz="1500" spc="20" b="1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500" spc="-10" b="1">
                          <a:latin typeface="Book Antiqua"/>
                          <a:cs typeface="Book Antiqua"/>
                        </a:rPr>
                        <a:t>outcomes</a:t>
                      </a:r>
                      <a:endParaRPr sz="1500">
                        <a:latin typeface="Book Antiqua"/>
                        <a:cs typeface="Book Antiqu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212121"/>
                      </a:solidFill>
                      <a:prstDash val="solid"/>
                    </a:lnL>
                    <a:lnR w="9525">
                      <a:solidFill>
                        <a:srgbClr val="212121"/>
                      </a:solidFill>
                      <a:prstDash val="solid"/>
                    </a:lnR>
                    <a:lnT w="9525">
                      <a:solidFill>
                        <a:srgbClr val="212121"/>
                      </a:solidFill>
                      <a:prstDash val="solid"/>
                    </a:lnT>
                    <a:lnB w="9525">
                      <a:solidFill>
                        <a:srgbClr val="212121"/>
                      </a:solidFill>
                      <a:prstDash val="solid"/>
                    </a:lnB>
                    <a:solidFill>
                      <a:srgbClr val="E6B8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6B8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105739" y="3617571"/>
            <a:ext cx="1454150" cy="1147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4999"/>
              </a:lnSpc>
              <a:spcBef>
                <a:spcPts val="100"/>
              </a:spcBef>
            </a:pPr>
            <a:r>
              <a:rPr dirty="0" sz="1600" spc="-135" b="1">
                <a:solidFill>
                  <a:srgbClr val="414141"/>
                </a:solidFill>
                <a:latin typeface="Book Antiqua"/>
                <a:cs typeface="Book Antiqua"/>
              </a:rPr>
              <a:t>Identify</a:t>
            </a:r>
            <a:r>
              <a:rPr dirty="0" sz="1600" spc="35" b="1">
                <a:solidFill>
                  <a:srgbClr val="414141"/>
                </a:solidFill>
                <a:latin typeface="Book Antiqua"/>
                <a:cs typeface="Book Antiqua"/>
              </a:rPr>
              <a:t> </a:t>
            </a:r>
            <a:r>
              <a:rPr dirty="0" sz="1600" spc="-40" b="1">
                <a:solidFill>
                  <a:srgbClr val="414141"/>
                </a:solidFill>
                <a:latin typeface="Book Antiqua"/>
                <a:cs typeface="Book Antiqua"/>
              </a:rPr>
              <a:t>timeline </a:t>
            </a:r>
            <a:r>
              <a:rPr dirty="0" sz="1600" spc="-120" b="1">
                <a:solidFill>
                  <a:srgbClr val="414141"/>
                </a:solidFill>
                <a:latin typeface="Book Antiqua"/>
                <a:cs typeface="Book Antiqua"/>
              </a:rPr>
              <a:t>variations</a:t>
            </a:r>
            <a:r>
              <a:rPr dirty="0" sz="1600" spc="-10" b="1">
                <a:solidFill>
                  <a:srgbClr val="414141"/>
                </a:solidFill>
                <a:latin typeface="Book Antiqua"/>
                <a:cs typeface="Book Antiqua"/>
              </a:rPr>
              <a:t> </a:t>
            </a:r>
            <a:r>
              <a:rPr dirty="0" sz="1600" spc="-25" b="1">
                <a:solidFill>
                  <a:srgbClr val="414141"/>
                </a:solidFill>
                <a:latin typeface="Book Antiqua"/>
                <a:cs typeface="Book Antiqua"/>
              </a:rPr>
              <a:t>in </a:t>
            </a:r>
            <a:r>
              <a:rPr dirty="0" sz="1600" spc="-105" b="1">
                <a:solidFill>
                  <a:srgbClr val="414141"/>
                </a:solidFill>
                <a:latin typeface="Book Antiqua"/>
                <a:cs typeface="Book Antiqua"/>
              </a:rPr>
              <a:t>chronic</a:t>
            </a:r>
            <a:r>
              <a:rPr dirty="0" sz="1600" spc="25" b="1">
                <a:solidFill>
                  <a:srgbClr val="414141"/>
                </a:solidFill>
                <a:latin typeface="Book Antiqua"/>
                <a:cs typeface="Book Antiqua"/>
              </a:rPr>
              <a:t> </a:t>
            </a:r>
            <a:r>
              <a:rPr dirty="0" sz="1600" spc="-110" b="1">
                <a:solidFill>
                  <a:srgbClr val="414141"/>
                </a:solidFill>
                <a:latin typeface="Book Antiqua"/>
                <a:cs typeface="Book Antiqua"/>
              </a:rPr>
              <a:t>condition </a:t>
            </a:r>
            <a:r>
              <a:rPr dirty="0" sz="1600" spc="-10" b="1">
                <a:solidFill>
                  <a:srgbClr val="414141"/>
                </a:solidFill>
                <a:latin typeface="Book Antiqua"/>
                <a:cs typeface="Book Antiqua"/>
              </a:rPr>
              <a:t>recovery</a:t>
            </a:r>
            <a:endParaRPr sz="1600">
              <a:latin typeface="Book Antiqua"/>
              <a:cs typeface="Book Antiqu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58222" y="2108945"/>
            <a:ext cx="873125" cy="876935"/>
            <a:chOff x="558222" y="2108945"/>
            <a:chExt cx="873125" cy="876935"/>
          </a:xfrm>
        </p:grpSpPr>
        <p:sp>
          <p:nvSpPr>
            <p:cNvPr id="5" name="object 5" descr=""/>
            <p:cNvSpPr/>
            <p:nvPr/>
          </p:nvSpPr>
          <p:spPr>
            <a:xfrm>
              <a:off x="577272" y="2127995"/>
              <a:ext cx="835025" cy="838835"/>
            </a:xfrm>
            <a:custGeom>
              <a:avLst/>
              <a:gdLst/>
              <a:ahLst/>
              <a:cxnLst/>
              <a:rect l="l" t="t" r="r" b="b"/>
              <a:pathLst>
                <a:path w="835025" h="838835">
                  <a:moveTo>
                    <a:pt x="417245" y="838230"/>
                  </a:moveTo>
                  <a:lnTo>
                    <a:pt x="368530" y="835209"/>
                  </a:lnTo>
                  <a:lnTo>
                    <a:pt x="321480" y="826797"/>
                  </a:lnTo>
                  <a:lnTo>
                    <a:pt x="276406" y="813307"/>
                  </a:lnTo>
                  <a:lnTo>
                    <a:pt x="233619" y="795051"/>
                  </a:lnTo>
                  <a:lnTo>
                    <a:pt x="193431" y="772342"/>
                  </a:lnTo>
                  <a:lnTo>
                    <a:pt x="156153" y="745492"/>
                  </a:lnTo>
                  <a:lnTo>
                    <a:pt x="122095" y="714813"/>
                  </a:lnTo>
                  <a:lnTo>
                    <a:pt x="91569" y="680619"/>
                  </a:lnTo>
                  <a:lnTo>
                    <a:pt x="64886" y="643220"/>
                  </a:lnTo>
                  <a:lnTo>
                    <a:pt x="42356" y="602931"/>
                  </a:lnTo>
                  <a:lnTo>
                    <a:pt x="24292" y="560064"/>
                  </a:lnTo>
                  <a:lnTo>
                    <a:pt x="11003" y="514930"/>
                  </a:lnTo>
                  <a:lnTo>
                    <a:pt x="2802" y="467843"/>
                  </a:lnTo>
                  <a:lnTo>
                    <a:pt x="0" y="419115"/>
                  </a:lnTo>
                  <a:lnTo>
                    <a:pt x="2802" y="370387"/>
                  </a:lnTo>
                  <a:lnTo>
                    <a:pt x="11003" y="323299"/>
                  </a:lnTo>
                  <a:lnTo>
                    <a:pt x="24292" y="278166"/>
                  </a:lnTo>
                  <a:lnTo>
                    <a:pt x="42356" y="235298"/>
                  </a:lnTo>
                  <a:lnTo>
                    <a:pt x="64886" y="195009"/>
                  </a:lnTo>
                  <a:lnTo>
                    <a:pt x="91569" y="157611"/>
                  </a:lnTo>
                  <a:lnTo>
                    <a:pt x="122095" y="123416"/>
                  </a:lnTo>
                  <a:lnTo>
                    <a:pt x="156153" y="92737"/>
                  </a:lnTo>
                  <a:lnTo>
                    <a:pt x="193431" y="65887"/>
                  </a:lnTo>
                  <a:lnTo>
                    <a:pt x="233619" y="43178"/>
                  </a:lnTo>
                  <a:lnTo>
                    <a:pt x="276406" y="24922"/>
                  </a:lnTo>
                  <a:lnTo>
                    <a:pt x="321480" y="11432"/>
                  </a:lnTo>
                  <a:lnTo>
                    <a:pt x="368530" y="3020"/>
                  </a:lnTo>
                  <a:lnTo>
                    <a:pt x="417245" y="0"/>
                  </a:lnTo>
                  <a:lnTo>
                    <a:pt x="465960" y="3020"/>
                  </a:lnTo>
                  <a:lnTo>
                    <a:pt x="513010" y="11432"/>
                  </a:lnTo>
                  <a:lnTo>
                    <a:pt x="558084" y="24922"/>
                  </a:lnTo>
                  <a:lnTo>
                    <a:pt x="600871" y="43178"/>
                  </a:lnTo>
                  <a:lnTo>
                    <a:pt x="641059" y="65887"/>
                  </a:lnTo>
                  <a:lnTo>
                    <a:pt x="678337" y="92737"/>
                  </a:lnTo>
                  <a:lnTo>
                    <a:pt x="712395" y="123416"/>
                  </a:lnTo>
                  <a:lnTo>
                    <a:pt x="742921" y="157611"/>
                  </a:lnTo>
                  <a:lnTo>
                    <a:pt x="769604" y="195009"/>
                  </a:lnTo>
                  <a:lnTo>
                    <a:pt x="792134" y="235298"/>
                  </a:lnTo>
                  <a:lnTo>
                    <a:pt x="810198" y="278166"/>
                  </a:lnTo>
                  <a:lnTo>
                    <a:pt x="823487" y="323299"/>
                  </a:lnTo>
                  <a:lnTo>
                    <a:pt x="831688" y="370387"/>
                  </a:lnTo>
                  <a:lnTo>
                    <a:pt x="834491" y="419115"/>
                  </a:lnTo>
                  <a:lnTo>
                    <a:pt x="831688" y="467843"/>
                  </a:lnTo>
                  <a:lnTo>
                    <a:pt x="823487" y="514930"/>
                  </a:lnTo>
                  <a:lnTo>
                    <a:pt x="810198" y="560064"/>
                  </a:lnTo>
                  <a:lnTo>
                    <a:pt x="792134" y="602931"/>
                  </a:lnTo>
                  <a:lnTo>
                    <a:pt x="769604" y="643220"/>
                  </a:lnTo>
                  <a:lnTo>
                    <a:pt x="742921" y="680619"/>
                  </a:lnTo>
                  <a:lnTo>
                    <a:pt x="712395" y="714813"/>
                  </a:lnTo>
                  <a:lnTo>
                    <a:pt x="678337" y="745492"/>
                  </a:lnTo>
                  <a:lnTo>
                    <a:pt x="641059" y="772342"/>
                  </a:lnTo>
                  <a:lnTo>
                    <a:pt x="600871" y="795051"/>
                  </a:lnTo>
                  <a:lnTo>
                    <a:pt x="558084" y="813307"/>
                  </a:lnTo>
                  <a:lnTo>
                    <a:pt x="513010" y="826797"/>
                  </a:lnTo>
                  <a:lnTo>
                    <a:pt x="465960" y="835209"/>
                  </a:lnTo>
                  <a:lnTo>
                    <a:pt x="417245" y="838230"/>
                  </a:lnTo>
                  <a:close/>
                </a:path>
              </a:pathLst>
            </a:custGeom>
            <a:solidFill>
              <a:srgbClr val="D8D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77272" y="2127995"/>
              <a:ext cx="835025" cy="838835"/>
            </a:xfrm>
            <a:custGeom>
              <a:avLst/>
              <a:gdLst/>
              <a:ahLst/>
              <a:cxnLst/>
              <a:rect l="l" t="t" r="r" b="b"/>
              <a:pathLst>
                <a:path w="835025" h="838835">
                  <a:moveTo>
                    <a:pt x="417245" y="0"/>
                  </a:moveTo>
                  <a:lnTo>
                    <a:pt x="465960" y="3020"/>
                  </a:lnTo>
                  <a:lnTo>
                    <a:pt x="513010" y="11432"/>
                  </a:lnTo>
                  <a:lnTo>
                    <a:pt x="558084" y="24922"/>
                  </a:lnTo>
                  <a:lnTo>
                    <a:pt x="600871" y="43178"/>
                  </a:lnTo>
                  <a:lnTo>
                    <a:pt x="641059" y="65887"/>
                  </a:lnTo>
                  <a:lnTo>
                    <a:pt x="678337" y="92737"/>
                  </a:lnTo>
                  <a:lnTo>
                    <a:pt x="712395" y="123416"/>
                  </a:lnTo>
                  <a:lnTo>
                    <a:pt x="742921" y="157611"/>
                  </a:lnTo>
                  <a:lnTo>
                    <a:pt x="769604" y="195009"/>
                  </a:lnTo>
                  <a:lnTo>
                    <a:pt x="792134" y="235298"/>
                  </a:lnTo>
                  <a:lnTo>
                    <a:pt x="810198" y="278166"/>
                  </a:lnTo>
                  <a:lnTo>
                    <a:pt x="823487" y="323299"/>
                  </a:lnTo>
                  <a:lnTo>
                    <a:pt x="831688" y="370387"/>
                  </a:lnTo>
                  <a:lnTo>
                    <a:pt x="834491" y="419115"/>
                  </a:lnTo>
                  <a:lnTo>
                    <a:pt x="831688" y="467843"/>
                  </a:lnTo>
                  <a:lnTo>
                    <a:pt x="823487" y="514930"/>
                  </a:lnTo>
                  <a:lnTo>
                    <a:pt x="810198" y="560064"/>
                  </a:lnTo>
                  <a:lnTo>
                    <a:pt x="792134" y="602931"/>
                  </a:lnTo>
                  <a:lnTo>
                    <a:pt x="769604" y="643220"/>
                  </a:lnTo>
                  <a:lnTo>
                    <a:pt x="742921" y="680619"/>
                  </a:lnTo>
                  <a:lnTo>
                    <a:pt x="712395" y="714813"/>
                  </a:lnTo>
                  <a:lnTo>
                    <a:pt x="678337" y="745492"/>
                  </a:lnTo>
                  <a:lnTo>
                    <a:pt x="641059" y="772342"/>
                  </a:lnTo>
                  <a:lnTo>
                    <a:pt x="600871" y="795051"/>
                  </a:lnTo>
                  <a:lnTo>
                    <a:pt x="558084" y="813307"/>
                  </a:lnTo>
                  <a:lnTo>
                    <a:pt x="513010" y="826797"/>
                  </a:lnTo>
                  <a:lnTo>
                    <a:pt x="465960" y="835209"/>
                  </a:lnTo>
                  <a:lnTo>
                    <a:pt x="417245" y="838230"/>
                  </a:lnTo>
                  <a:lnTo>
                    <a:pt x="368530" y="835209"/>
                  </a:lnTo>
                  <a:lnTo>
                    <a:pt x="321480" y="826797"/>
                  </a:lnTo>
                  <a:lnTo>
                    <a:pt x="276406" y="813307"/>
                  </a:lnTo>
                  <a:lnTo>
                    <a:pt x="233619" y="795051"/>
                  </a:lnTo>
                  <a:lnTo>
                    <a:pt x="193431" y="772342"/>
                  </a:lnTo>
                  <a:lnTo>
                    <a:pt x="156153" y="745492"/>
                  </a:lnTo>
                  <a:lnTo>
                    <a:pt x="122095" y="714813"/>
                  </a:lnTo>
                  <a:lnTo>
                    <a:pt x="91569" y="680619"/>
                  </a:lnTo>
                  <a:lnTo>
                    <a:pt x="64886" y="643220"/>
                  </a:lnTo>
                  <a:lnTo>
                    <a:pt x="42356" y="602931"/>
                  </a:lnTo>
                  <a:lnTo>
                    <a:pt x="24292" y="560064"/>
                  </a:lnTo>
                  <a:lnTo>
                    <a:pt x="11003" y="514930"/>
                  </a:lnTo>
                  <a:lnTo>
                    <a:pt x="2802" y="467843"/>
                  </a:lnTo>
                  <a:lnTo>
                    <a:pt x="0" y="419115"/>
                  </a:lnTo>
                  <a:lnTo>
                    <a:pt x="2802" y="370387"/>
                  </a:lnTo>
                  <a:lnTo>
                    <a:pt x="11003" y="323299"/>
                  </a:lnTo>
                  <a:lnTo>
                    <a:pt x="24292" y="278166"/>
                  </a:lnTo>
                  <a:lnTo>
                    <a:pt x="42356" y="235298"/>
                  </a:lnTo>
                  <a:lnTo>
                    <a:pt x="64886" y="195009"/>
                  </a:lnTo>
                  <a:lnTo>
                    <a:pt x="91569" y="157611"/>
                  </a:lnTo>
                  <a:lnTo>
                    <a:pt x="122095" y="123416"/>
                  </a:lnTo>
                  <a:lnTo>
                    <a:pt x="156153" y="92737"/>
                  </a:lnTo>
                  <a:lnTo>
                    <a:pt x="193431" y="65887"/>
                  </a:lnTo>
                  <a:lnTo>
                    <a:pt x="233619" y="43178"/>
                  </a:lnTo>
                  <a:lnTo>
                    <a:pt x="276406" y="24922"/>
                  </a:lnTo>
                  <a:lnTo>
                    <a:pt x="321480" y="11432"/>
                  </a:lnTo>
                  <a:lnTo>
                    <a:pt x="368530" y="3020"/>
                  </a:lnTo>
                  <a:lnTo>
                    <a:pt x="417245" y="0"/>
                  </a:lnTo>
                  <a:close/>
                </a:path>
              </a:pathLst>
            </a:custGeom>
            <a:ln w="38099">
              <a:solidFill>
                <a:srgbClr val="2E3E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882782" y="2080703"/>
            <a:ext cx="224154" cy="741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700" spc="-850" b="1">
                <a:solidFill>
                  <a:srgbClr val="2E3E42"/>
                </a:solidFill>
                <a:latin typeface="Book Antiqua"/>
                <a:cs typeface="Book Antiqua"/>
              </a:rPr>
              <a:t>1</a:t>
            </a:r>
            <a:endParaRPr sz="4700">
              <a:latin typeface="Book Antiqua"/>
              <a:cs typeface="Book Antiqu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320347" y="2108945"/>
            <a:ext cx="873125" cy="876935"/>
            <a:chOff x="2320347" y="2108945"/>
            <a:chExt cx="873125" cy="876935"/>
          </a:xfrm>
        </p:grpSpPr>
        <p:sp>
          <p:nvSpPr>
            <p:cNvPr id="9" name="object 9" descr=""/>
            <p:cNvSpPr/>
            <p:nvPr/>
          </p:nvSpPr>
          <p:spPr>
            <a:xfrm>
              <a:off x="2339397" y="2127995"/>
              <a:ext cx="835025" cy="838835"/>
            </a:xfrm>
            <a:custGeom>
              <a:avLst/>
              <a:gdLst/>
              <a:ahLst/>
              <a:cxnLst/>
              <a:rect l="l" t="t" r="r" b="b"/>
              <a:pathLst>
                <a:path w="835025" h="838835">
                  <a:moveTo>
                    <a:pt x="417245" y="838230"/>
                  </a:moveTo>
                  <a:lnTo>
                    <a:pt x="368530" y="835209"/>
                  </a:lnTo>
                  <a:lnTo>
                    <a:pt x="321480" y="826797"/>
                  </a:lnTo>
                  <a:lnTo>
                    <a:pt x="276406" y="813307"/>
                  </a:lnTo>
                  <a:lnTo>
                    <a:pt x="233619" y="795051"/>
                  </a:lnTo>
                  <a:lnTo>
                    <a:pt x="193431" y="772342"/>
                  </a:lnTo>
                  <a:lnTo>
                    <a:pt x="156153" y="745492"/>
                  </a:lnTo>
                  <a:lnTo>
                    <a:pt x="122095" y="714813"/>
                  </a:lnTo>
                  <a:lnTo>
                    <a:pt x="91569" y="680619"/>
                  </a:lnTo>
                  <a:lnTo>
                    <a:pt x="64886" y="643220"/>
                  </a:lnTo>
                  <a:lnTo>
                    <a:pt x="42356" y="602931"/>
                  </a:lnTo>
                  <a:lnTo>
                    <a:pt x="24292" y="560064"/>
                  </a:lnTo>
                  <a:lnTo>
                    <a:pt x="11003" y="514930"/>
                  </a:lnTo>
                  <a:lnTo>
                    <a:pt x="2802" y="467843"/>
                  </a:lnTo>
                  <a:lnTo>
                    <a:pt x="0" y="419115"/>
                  </a:lnTo>
                  <a:lnTo>
                    <a:pt x="2802" y="370387"/>
                  </a:lnTo>
                  <a:lnTo>
                    <a:pt x="11003" y="323299"/>
                  </a:lnTo>
                  <a:lnTo>
                    <a:pt x="24292" y="278166"/>
                  </a:lnTo>
                  <a:lnTo>
                    <a:pt x="42356" y="235298"/>
                  </a:lnTo>
                  <a:lnTo>
                    <a:pt x="64886" y="195009"/>
                  </a:lnTo>
                  <a:lnTo>
                    <a:pt x="91569" y="157611"/>
                  </a:lnTo>
                  <a:lnTo>
                    <a:pt x="122095" y="123416"/>
                  </a:lnTo>
                  <a:lnTo>
                    <a:pt x="156153" y="92737"/>
                  </a:lnTo>
                  <a:lnTo>
                    <a:pt x="193431" y="65887"/>
                  </a:lnTo>
                  <a:lnTo>
                    <a:pt x="233619" y="43178"/>
                  </a:lnTo>
                  <a:lnTo>
                    <a:pt x="276406" y="24922"/>
                  </a:lnTo>
                  <a:lnTo>
                    <a:pt x="321480" y="11432"/>
                  </a:lnTo>
                  <a:lnTo>
                    <a:pt x="368530" y="3020"/>
                  </a:lnTo>
                  <a:lnTo>
                    <a:pt x="417245" y="0"/>
                  </a:lnTo>
                  <a:lnTo>
                    <a:pt x="465960" y="3020"/>
                  </a:lnTo>
                  <a:lnTo>
                    <a:pt x="513010" y="11432"/>
                  </a:lnTo>
                  <a:lnTo>
                    <a:pt x="558084" y="24922"/>
                  </a:lnTo>
                  <a:lnTo>
                    <a:pt x="600871" y="43178"/>
                  </a:lnTo>
                  <a:lnTo>
                    <a:pt x="641059" y="65887"/>
                  </a:lnTo>
                  <a:lnTo>
                    <a:pt x="678337" y="92737"/>
                  </a:lnTo>
                  <a:lnTo>
                    <a:pt x="712395" y="123416"/>
                  </a:lnTo>
                  <a:lnTo>
                    <a:pt x="742921" y="157611"/>
                  </a:lnTo>
                  <a:lnTo>
                    <a:pt x="769604" y="195009"/>
                  </a:lnTo>
                  <a:lnTo>
                    <a:pt x="792134" y="235298"/>
                  </a:lnTo>
                  <a:lnTo>
                    <a:pt x="810198" y="278166"/>
                  </a:lnTo>
                  <a:lnTo>
                    <a:pt x="823487" y="323299"/>
                  </a:lnTo>
                  <a:lnTo>
                    <a:pt x="831688" y="370387"/>
                  </a:lnTo>
                  <a:lnTo>
                    <a:pt x="834490" y="419115"/>
                  </a:lnTo>
                  <a:lnTo>
                    <a:pt x="831688" y="467843"/>
                  </a:lnTo>
                  <a:lnTo>
                    <a:pt x="823487" y="514930"/>
                  </a:lnTo>
                  <a:lnTo>
                    <a:pt x="810198" y="560064"/>
                  </a:lnTo>
                  <a:lnTo>
                    <a:pt x="792134" y="602931"/>
                  </a:lnTo>
                  <a:lnTo>
                    <a:pt x="769604" y="643220"/>
                  </a:lnTo>
                  <a:lnTo>
                    <a:pt x="742921" y="680619"/>
                  </a:lnTo>
                  <a:lnTo>
                    <a:pt x="712395" y="714813"/>
                  </a:lnTo>
                  <a:lnTo>
                    <a:pt x="678337" y="745492"/>
                  </a:lnTo>
                  <a:lnTo>
                    <a:pt x="641059" y="772342"/>
                  </a:lnTo>
                  <a:lnTo>
                    <a:pt x="600871" y="795051"/>
                  </a:lnTo>
                  <a:lnTo>
                    <a:pt x="558084" y="813307"/>
                  </a:lnTo>
                  <a:lnTo>
                    <a:pt x="513010" y="826797"/>
                  </a:lnTo>
                  <a:lnTo>
                    <a:pt x="465960" y="835209"/>
                  </a:lnTo>
                  <a:lnTo>
                    <a:pt x="417245" y="838230"/>
                  </a:lnTo>
                  <a:close/>
                </a:path>
              </a:pathLst>
            </a:custGeom>
            <a:solidFill>
              <a:srgbClr val="D8D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39397" y="2127995"/>
              <a:ext cx="835025" cy="838835"/>
            </a:xfrm>
            <a:custGeom>
              <a:avLst/>
              <a:gdLst/>
              <a:ahLst/>
              <a:cxnLst/>
              <a:rect l="l" t="t" r="r" b="b"/>
              <a:pathLst>
                <a:path w="835025" h="838835">
                  <a:moveTo>
                    <a:pt x="417245" y="0"/>
                  </a:moveTo>
                  <a:lnTo>
                    <a:pt x="465960" y="3020"/>
                  </a:lnTo>
                  <a:lnTo>
                    <a:pt x="513010" y="11432"/>
                  </a:lnTo>
                  <a:lnTo>
                    <a:pt x="558084" y="24922"/>
                  </a:lnTo>
                  <a:lnTo>
                    <a:pt x="600871" y="43178"/>
                  </a:lnTo>
                  <a:lnTo>
                    <a:pt x="641059" y="65887"/>
                  </a:lnTo>
                  <a:lnTo>
                    <a:pt x="678337" y="92737"/>
                  </a:lnTo>
                  <a:lnTo>
                    <a:pt x="712395" y="123416"/>
                  </a:lnTo>
                  <a:lnTo>
                    <a:pt x="742921" y="157611"/>
                  </a:lnTo>
                  <a:lnTo>
                    <a:pt x="769604" y="195009"/>
                  </a:lnTo>
                  <a:lnTo>
                    <a:pt x="792134" y="235298"/>
                  </a:lnTo>
                  <a:lnTo>
                    <a:pt x="810198" y="278166"/>
                  </a:lnTo>
                  <a:lnTo>
                    <a:pt x="823487" y="323299"/>
                  </a:lnTo>
                  <a:lnTo>
                    <a:pt x="831688" y="370387"/>
                  </a:lnTo>
                  <a:lnTo>
                    <a:pt x="834490" y="419115"/>
                  </a:lnTo>
                  <a:lnTo>
                    <a:pt x="831688" y="467843"/>
                  </a:lnTo>
                  <a:lnTo>
                    <a:pt x="823487" y="514930"/>
                  </a:lnTo>
                  <a:lnTo>
                    <a:pt x="810198" y="560064"/>
                  </a:lnTo>
                  <a:lnTo>
                    <a:pt x="792134" y="602931"/>
                  </a:lnTo>
                  <a:lnTo>
                    <a:pt x="769604" y="643220"/>
                  </a:lnTo>
                  <a:lnTo>
                    <a:pt x="742921" y="680619"/>
                  </a:lnTo>
                  <a:lnTo>
                    <a:pt x="712395" y="714813"/>
                  </a:lnTo>
                  <a:lnTo>
                    <a:pt x="678337" y="745492"/>
                  </a:lnTo>
                  <a:lnTo>
                    <a:pt x="641059" y="772342"/>
                  </a:lnTo>
                  <a:lnTo>
                    <a:pt x="600871" y="795051"/>
                  </a:lnTo>
                  <a:lnTo>
                    <a:pt x="558084" y="813307"/>
                  </a:lnTo>
                  <a:lnTo>
                    <a:pt x="513010" y="826797"/>
                  </a:lnTo>
                  <a:lnTo>
                    <a:pt x="465960" y="835209"/>
                  </a:lnTo>
                  <a:lnTo>
                    <a:pt x="417245" y="838230"/>
                  </a:lnTo>
                  <a:lnTo>
                    <a:pt x="368530" y="835209"/>
                  </a:lnTo>
                  <a:lnTo>
                    <a:pt x="321480" y="826797"/>
                  </a:lnTo>
                  <a:lnTo>
                    <a:pt x="276406" y="813307"/>
                  </a:lnTo>
                  <a:lnTo>
                    <a:pt x="233619" y="795051"/>
                  </a:lnTo>
                  <a:lnTo>
                    <a:pt x="193431" y="772342"/>
                  </a:lnTo>
                  <a:lnTo>
                    <a:pt x="156153" y="745492"/>
                  </a:lnTo>
                  <a:lnTo>
                    <a:pt x="122095" y="714813"/>
                  </a:lnTo>
                  <a:lnTo>
                    <a:pt x="91569" y="680619"/>
                  </a:lnTo>
                  <a:lnTo>
                    <a:pt x="64886" y="643220"/>
                  </a:lnTo>
                  <a:lnTo>
                    <a:pt x="42356" y="602931"/>
                  </a:lnTo>
                  <a:lnTo>
                    <a:pt x="24292" y="560064"/>
                  </a:lnTo>
                  <a:lnTo>
                    <a:pt x="11003" y="514930"/>
                  </a:lnTo>
                  <a:lnTo>
                    <a:pt x="2802" y="467843"/>
                  </a:lnTo>
                  <a:lnTo>
                    <a:pt x="0" y="419115"/>
                  </a:lnTo>
                  <a:lnTo>
                    <a:pt x="2802" y="370387"/>
                  </a:lnTo>
                  <a:lnTo>
                    <a:pt x="11003" y="323299"/>
                  </a:lnTo>
                  <a:lnTo>
                    <a:pt x="24292" y="278166"/>
                  </a:lnTo>
                  <a:lnTo>
                    <a:pt x="42356" y="235298"/>
                  </a:lnTo>
                  <a:lnTo>
                    <a:pt x="64886" y="195009"/>
                  </a:lnTo>
                  <a:lnTo>
                    <a:pt x="91569" y="157611"/>
                  </a:lnTo>
                  <a:lnTo>
                    <a:pt x="122095" y="123416"/>
                  </a:lnTo>
                  <a:lnTo>
                    <a:pt x="156153" y="92737"/>
                  </a:lnTo>
                  <a:lnTo>
                    <a:pt x="193431" y="65887"/>
                  </a:lnTo>
                  <a:lnTo>
                    <a:pt x="233619" y="43178"/>
                  </a:lnTo>
                  <a:lnTo>
                    <a:pt x="276406" y="24922"/>
                  </a:lnTo>
                  <a:lnTo>
                    <a:pt x="321480" y="11432"/>
                  </a:lnTo>
                  <a:lnTo>
                    <a:pt x="368530" y="3020"/>
                  </a:lnTo>
                  <a:lnTo>
                    <a:pt x="417245" y="0"/>
                  </a:lnTo>
                  <a:close/>
                </a:path>
              </a:pathLst>
            </a:custGeom>
            <a:ln w="38099">
              <a:solidFill>
                <a:srgbClr val="2E3E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624013" y="2080703"/>
            <a:ext cx="265430" cy="741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700" spc="-520" b="1">
                <a:solidFill>
                  <a:srgbClr val="2E3E42"/>
                </a:solidFill>
                <a:latin typeface="Book Antiqua"/>
                <a:cs typeface="Book Antiqua"/>
              </a:rPr>
              <a:t>2</a:t>
            </a:r>
            <a:endParaRPr sz="4700">
              <a:latin typeface="Book Antiqua"/>
              <a:cs typeface="Book Antiqu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082469" y="2156170"/>
            <a:ext cx="873125" cy="876935"/>
            <a:chOff x="4082469" y="2156170"/>
            <a:chExt cx="873125" cy="876935"/>
          </a:xfrm>
        </p:grpSpPr>
        <p:sp>
          <p:nvSpPr>
            <p:cNvPr id="13" name="object 13" descr=""/>
            <p:cNvSpPr/>
            <p:nvPr/>
          </p:nvSpPr>
          <p:spPr>
            <a:xfrm>
              <a:off x="4101519" y="2175220"/>
              <a:ext cx="835025" cy="838835"/>
            </a:xfrm>
            <a:custGeom>
              <a:avLst/>
              <a:gdLst/>
              <a:ahLst/>
              <a:cxnLst/>
              <a:rect l="l" t="t" r="r" b="b"/>
              <a:pathLst>
                <a:path w="835025" h="838835">
                  <a:moveTo>
                    <a:pt x="417245" y="838230"/>
                  </a:moveTo>
                  <a:lnTo>
                    <a:pt x="368530" y="835209"/>
                  </a:lnTo>
                  <a:lnTo>
                    <a:pt x="321480" y="826797"/>
                  </a:lnTo>
                  <a:lnTo>
                    <a:pt x="276406" y="813307"/>
                  </a:lnTo>
                  <a:lnTo>
                    <a:pt x="233619" y="795051"/>
                  </a:lnTo>
                  <a:lnTo>
                    <a:pt x="193431" y="772342"/>
                  </a:lnTo>
                  <a:lnTo>
                    <a:pt x="156153" y="745492"/>
                  </a:lnTo>
                  <a:lnTo>
                    <a:pt x="122095" y="714813"/>
                  </a:lnTo>
                  <a:lnTo>
                    <a:pt x="91569" y="680619"/>
                  </a:lnTo>
                  <a:lnTo>
                    <a:pt x="64886" y="643220"/>
                  </a:lnTo>
                  <a:lnTo>
                    <a:pt x="42356" y="602931"/>
                  </a:lnTo>
                  <a:lnTo>
                    <a:pt x="24292" y="560064"/>
                  </a:lnTo>
                  <a:lnTo>
                    <a:pt x="11003" y="514930"/>
                  </a:lnTo>
                  <a:lnTo>
                    <a:pt x="2802" y="467843"/>
                  </a:lnTo>
                  <a:lnTo>
                    <a:pt x="0" y="419115"/>
                  </a:lnTo>
                  <a:lnTo>
                    <a:pt x="2802" y="370387"/>
                  </a:lnTo>
                  <a:lnTo>
                    <a:pt x="11003" y="323299"/>
                  </a:lnTo>
                  <a:lnTo>
                    <a:pt x="24292" y="278166"/>
                  </a:lnTo>
                  <a:lnTo>
                    <a:pt x="42356" y="235298"/>
                  </a:lnTo>
                  <a:lnTo>
                    <a:pt x="64886" y="195009"/>
                  </a:lnTo>
                  <a:lnTo>
                    <a:pt x="91569" y="157611"/>
                  </a:lnTo>
                  <a:lnTo>
                    <a:pt x="122095" y="123416"/>
                  </a:lnTo>
                  <a:lnTo>
                    <a:pt x="156153" y="92737"/>
                  </a:lnTo>
                  <a:lnTo>
                    <a:pt x="193431" y="65887"/>
                  </a:lnTo>
                  <a:lnTo>
                    <a:pt x="233619" y="43178"/>
                  </a:lnTo>
                  <a:lnTo>
                    <a:pt x="276406" y="24922"/>
                  </a:lnTo>
                  <a:lnTo>
                    <a:pt x="321480" y="11432"/>
                  </a:lnTo>
                  <a:lnTo>
                    <a:pt x="368530" y="3020"/>
                  </a:lnTo>
                  <a:lnTo>
                    <a:pt x="417245" y="0"/>
                  </a:lnTo>
                  <a:lnTo>
                    <a:pt x="465960" y="3020"/>
                  </a:lnTo>
                  <a:lnTo>
                    <a:pt x="513010" y="11432"/>
                  </a:lnTo>
                  <a:lnTo>
                    <a:pt x="558084" y="24922"/>
                  </a:lnTo>
                  <a:lnTo>
                    <a:pt x="600871" y="43178"/>
                  </a:lnTo>
                  <a:lnTo>
                    <a:pt x="641059" y="65887"/>
                  </a:lnTo>
                  <a:lnTo>
                    <a:pt x="678337" y="92737"/>
                  </a:lnTo>
                  <a:lnTo>
                    <a:pt x="712395" y="123416"/>
                  </a:lnTo>
                  <a:lnTo>
                    <a:pt x="742921" y="157611"/>
                  </a:lnTo>
                  <a:lnTo>
                    <a:pt x="769604" y="195009"/>
                  </a:lnTo>
                  <a:lnTo>
                    <a:pt x="792134" y="235298"/>
                  </a:lnTo>
                  <a:lnTo>
                    <a:pt x="810198" y="278166"/>
                  </a:lnTo>
                  <a:lnTo>
                    <a:pt x="823487" y="323299"/>
                  </a:lnTo>
                  <a:lnTo>
                    <a:pt x="831688" y="370387"/>
                  </a:lnTo>
                  <a:lnTo>
                    <a:pt x="834490" y="419115"/>
                  </a:lnTo>
                  <a:lnTo>
                    <a:pt x="831688" y="467843"/>
                  </a:lnTo>
                  <a:lnTo>
                    <a:pt x="823487" y="514930"/>
                  </a:lnTo>
                  <a:lnTo>
                    <a:pt x="810198" y="560064"/>
                  </a:lnTo>
                  <a:lnTo>
                    <a:pt x="792134" y="602931"/>
                  </a:lnTo>
                  <a:lnTo>
                    <a:pt x="769604" y="643220"/>
                  </a:lnTo>
                  <a:lnTo>
                    <a:pt x="742921" y="680619"/>
                  </a:lnTo>
                  <a:lnTo>
                    <a:pt x="712395" y="714813"/>
                  </a:lnTo>
                  <a:lnTo>
                    <a:pt x="678337" y="745492"/>
                  </a:lnTo>
                  <a:lnTo>
                    <a:pt x="641059" y="772342"/>
                  </a:lnTo>
                  <a:lnTo>
                    <a:pt x="600871" y="795051"/>
                  </a:lnTo>
                  <a:lnTo>
                    <a:pt x="558084" y="813307"/>
                  </a:lnTo>
                  <a:lnTo>
                    <a:pt x="513010" y="826797"/>
                  </a:lnTo>
                  <a:lnTo>
                    <a:pt x="465960" y="835209"/>
                  </a:lnTo>
                  <a:lnTo>
                    <a:pt x="417245" y="838230"/>
                  </a:lnTo>
                  <a:close/>
                </a:path>
              </a:pathLst>
            </a:custGeom>
            <a:solidFill>
              <a:srgbClr val="D8D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101519" y="2175220"/>
              <a:ext cx="835025" cy="838835"/>
            </a:xfrm>
            <a:custGeom>
              <a:avLst/>
              <a:gdLst/>
              <a:ahLst/>
              <a:cxnLst/>
              <a:rect l="l" t="t" r="r" b="b"/>
              <a:pathLst>
                <a:path w="835025" h="838835">
                  <a:moveTo>
                    <a:pt x="417245" y="0"/>
                  </a:moveTo>
                  <a:lnTo>
                    <a:pt x="465960" y="3020"/>
                  </a:lnTo>
                  <a:lnTo>
                    <a:pt x="513010" y="11432"/>
                  </a:lnTo>
                  <a:lnTo>
                    <a:pt x="558084" y="24922"/>
                  </a:lnTo>
                  <a:lnTo>
                    <a:pt x="600871" y="43178"/>
                  </a:lnTo>
                  <a:lnTo>
                    <a:pt x="641059" y="65887"/>
                  </a:lnTo>
                  <a:lnTo>
                    <a:pt x="678337" y="92737"/>
                  </a:lnTo>
                  <a:lnTo>
                    <a:pt x="712395" y="123416"/>
                  </a:lnTo>
                  <a:lnTo>
                    <a:pt x="742921" y="157611"/>
                  </a:lnTo>
                  <a:lnTo>
                    <a:pt x="769604" y="195009"/>
                  </a:lnTo>
                  <a:lnTo>
                    <a:pt x="792134" y="235298"/>
                  </a:lnTo>
                  <a:lnTo>
                    <a:pt x="810198" y="278166"/>
                  </a:lnTo>
                  <a:lnTo>
                    <a:pt x="823487" y="323299"/>
                  </a:lnTo>
                  <a:lnTo>
                    <a:pt x="831688" y="370387"/>
                  </a:lnTo>
                  <a:lnTo>
                    <a:pt x="834490" y="419115"/>
                  </a:lnTo>
                  <a:lnTo>
                    <a:pt x="831688" y="467843"/>
                  </a:lnTo>
                  <a:lnTo>
                    <a:pt x="823487" y="514930"/>
                  </a:lnTo>
                  <a:lnTo>
                    <a:pt x="810198" y="560064"/>
                  </a:lnTo>
                  <a:lnTo>
                    <a:pt x="792134" y="602931"/>
                  </a:lnTo>
                  <a:lnTo>
                    <a:pt x="769604" y="643220"/>
                  </a:lnTo>
                  <a:lnTo>
                    <a:pt x="742921" y="680619"/>
                  </a:lnTo>
                  <a:lnTo>
                    <a:pt x="712395" y="714813"/>
                  </a:lnTo>
                  <a:lnTo>
                    <a:pt x="678337" y="745492"/>
                  </a:lnTo>
                  <a:lnTo>
                    <a:pt x="641059" y="772342"/>
                  </a:lnTo>
                  <a:lnTo>
                    <a:pt x="600871" y="795051"/>
                  </a:lnTo>
                  <a:lnTo>
                    <a:pt x="558084" y="813307"/>
                  </a:lnTo>
                  <a:lnTo>
                    <a:pt x="513010" y="826797"/>
                  </a:lnTo>
                  <a:lnTo>
                    <a:pt x="465960" y="835209"/>
                  </a:lnTo>
                  <a:lnTo>
                    <a:pt x="417245" y="838230"/>
                  </a:lnTo>
                  <a:lnTo>
                    <a:pt x="368530" y="835209"/>
                  </a:lnTo>
                  <a:lnTo>
                    <a:pt x="321480" y="826797"/>
                  </a:lnTo>
                  <a:lnTo>
                    <a:pt x="276406" y="813307"/>
                  </a:lnTo>
                  <a:lnTo>
                    <a:pt x="233619" y="795051"/>
                  </a:lnTo>
                  <a:lnTo>
                    <a:pt x="193431" y="772342"/>
                  </a:lnTo>
                  <a:lnTo>
                    <a:pt x="156153" y="745492"/>
                  </a:lnTo>
                  <a:lnTo>
                    <a:pt x="122095" y="714813"/>
                  </a:lnTo>
                  <a:lnTo>
                    <a:pt x="91569" y="680619"/>
                  </a:lnTo>
                  <a:lnTo>
                    <a:pt x="64886" y="643220"/>
                  </a:lnTo>
                  <a:lnTo>
                    <a:pt x="42356" y="602931"/>
                  </a:lnTo>
                  <a:lnTo>
                    <a:pt x="24292" y="560064"/>
                  </a:lnTo>
                  <a:lnTo>
                    <a:pt x="11003" y="514930"/>
                  </a:lnTo>
                  <a:lnTo>
                    <a:pt x="2802" y="467843"/>
                  </a:lnTo>
                  <a:lnTo>
                    <a:pt x="0" y="419115"/>
                  </a:lnTo>
                  <a:lnTo>
                    <a:pt x="2802" y="370387"/>
                  </a:lnTo>
                  <a:lnTo>
                    <a:pt x="11003" y="323299"/>
                  </a:lnTo>
                  <a:lnTo>
                    <a:pt x="24292" y="278166"/>
                  </a:lnTo>
                  <a:lnTo>
                    <a:pt x="42356" y="235298"/>
                  </a:lnTo>
                  <a:lnTo>
                    <a:pt x="64886" y="195009"/>
                  </a:lnTo>
                  <a:lnTo>
                    <a:pt x="91569" y="157611"/>
                  </a:lnTo>
                  <a:lnTo>
                    <a:pt x="122095" y="123416"/>
                  </a:lnTo>
                  <a:lnTo>
                    <a:pt x="156153" y="92737"/>
                  </a:lnTo>
                  <a:lnTo>
                    <a:pt x="193431" y="65887"/>
                  </a:lnTo>
                  <a:lnTo>
                    <a:pt x="233619" y="43178"/>
                  </a:lnTo>
                  <a:lnTo>
                    <a:pt x="276406" y="24922"/>
                  </a:lnTo>
                  <a:lnTo>
                    <a:pt x="321480" y="11432"/>
                  </a:lnTo>
                  <a:lnTo>
                    <a:pt x="368530" y="3020"/>
                  </a:lnTo>
                  <a:lnTo>
                    <a:pt x="417245" y="0"/>
                  </a:lnTo>
                  <a:close/>
                </a:path>
              </a:pathLst>
            </a:custGeom>
            <a:ln w="38099">
              <a:solidFill>
                <a:srgbClr val="2E3E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388513" y="2041122"/>
            <a:ext cx="260985" cy="741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700" spc="-570" b="1">
                <a:solidFill>
                  <a:srgbClr val="2E3E42"/>
                </a:solidFill>
                <a:latin typeface="Book Antiqua"/>
                <a:cs typeface="Book Antiqua"/>
              </a:rPr>
              <a:t>3</a:t>
            </a:r>
            <a:endParaRPr sz="4700">
              <a:latin typeface="Book Antiqua"/>
              <a:cs typeface="Book Antiqu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11276" y="3605404"/>
            <a:ext cx="1798955" cy="1196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600" spc="-160" b="1">
                <a:solidFill>
                  <a:srgbClr val="414141"/>
                </a:solidFill>
                <a:latin typeface="Book Antiqua"/>
                <a:cs typeface="Book Antiqua"/>
              </a:rPr>
              <a:t>Define</a:t>
            </a:r>
            <a:r>
              <a:rPr dirty="0" sz="1600" spc="20" b="1">
                <a:solidFill>
                  <a:srgbClr val="414141"/>
                </a:solidFill>
                <a:latin typeface="Book Antiqua"/>
                <a:cs typeface="Book Antiqua"/>
              </a:rPr>
              <a:t> </a:t>
            </a:r>
            <a:r>
              <a:rPr dirty="0" sz="1600" spc="-120" b="1">
                <a:solidFill>
                  <a:srgbClr val="414141"/>
                </a:solidFill>
                <a:latin typeface="Book Antiqua"/>
                <a:cs typeface="Book Antiqua"/>
              </a:rPr>
              <a:t>neuroplasticity </a:t>
            </a:r>
            <a:r>
              <a:rPr dirty="0" sz="1600" spc="-160" b="1">
                <a:solidFill>
                  <a:srgbClr val="414141"/>
                </a:solidFill>
                <a:latin typeface="Book Antiqua"/>
                <a:cs typeface="Book Antiqua"/>
              </a:rPr>
              <a:t>as</a:t>
            </a:r>
            <a:r>
              <a:rPr dirty="0" sz="1600" spc="-25" b="1">
                <a:solidFill>
                  <a:srgbClr val="414141"/>
                </a:solidFill>
                <a:latin typeface="Book Antiqua"/>
                <a:cs typeface="Book Antiqua"/>
              </a:rPr>
              <a:t> </a:t>
            </a:r>
            <a:r>
              <a:rPr dirty="0" sz="1600" spc="-50" b="1">
                <a:solidFill>
                  <a:srgbClr val="414141"/>
                </a:solidFill>
                <a:latin typeface="Book Antiqua"/>
                <a:cs typeface="Book Antiqua"/>
              </a:rPr>
              <a:t>it</a:t>
            </a:r>
            <a:r>
              <a:rPr dirty="0" sz="1600" spc="-25" b="1">
                <a:solidFill>
                  <a:srgbClr val="414141"/>
                </a:solidFill>
                <a:latin typeface="Book Antiqua"/>
                <a:cs typeface="Book Antiqua"/>
              </a:rPr>
              <a:t> </a:t>
            </a:r>
            <a:r>
              <a:rPr dirty="0" sz="1600" spc="-114" b="1">
                <a:solidFill>
                  <a:srgbClr val="414141"/>
                </a:solidFill>
                <a:latin typeface="Book Antiqua"/>
                <a:cs typeface="Book Antiqua"/>
              </a:rPr>
              <a:t>relates</a:t>
            </a:r>
            <a:r>
              <a:rPr dirty="0" sz="1600" spc="-20" b="1">
                <a:solidFill>
                  <a:srgbClr val="414141"/>
                </a:solidFill>
                <a:latin typeface="Book Antiqua"/>
                <a:cs typeface="Book Antiqua"/>
              </a:rPr>
              <a:t> </a:t>
            </a:r>
            <a:r>
              <a:rPr dirty="0" sz="1600" spc="-50" b="1">
                <a:solidFill>
                  <a:srgbClr val="414141"/>
                </a:solidFill>
                <a:latin typeface="Book Antiqua"/>
                <a:cs typeface="Book Antiqua"/>
              </a:rPr>
              <a:t>to</a:t>
            </a:r>
            <a:r>
              <a:rPr dirty="0" sz="1600" spc="-25" b="1">
                <a:solidFill>
                  <a:srgbClr val="414141"/>
                </a:solidFill>
                <a:latin typeface="Book Antiqua"/>
                <a:cs typeface="Book Antiqua"/>
              </a:rPr>
              <a:t> ABI </a:t>
            </a:r>
            <a:r>
              <a:rPr dirty="0" sz="1600" spc="-120" b="1">
                <a:solidFill>
                  <a:srgbClr val="414141"/>
                </a:solidFill>
                <a:latin typeface="Book Antiqua"/>
                <a:cs typeface="Book Antiqua"/>
              </a:rPr>
              <a:t>(acquired</a:t>
            </a:r>
            <a:r>
              <a:rPr dirty="0" sz="1600" spc="-25" b="1">
                <a:solidFill>
                  <a:srgbClr val="414141"/>
                </a:solidFill>
                <a:latin typeface="Book Antiqua"/>
                <a:cs typeface="Book Antiqua"/>
              </a:rPr>
              <a:t> </a:t>
            </a:r>
            <a:r>
              <a:rPr dirty="0" sz="1600" spc="-20" b="1">
                <a:solidFill>
                  <a:srgbClr val="414141"/>
                </a:solidFill>
                <a:latin typeface="Book Antiqua"/>
                <a:cs typeface="Book Antiqua"/>
              </a:rPr>
              <a:t>brain </a:t>
            </a:r>
            <a:r>
              <a:rPr dirty="0" sz="1600" spc="-10" b="1">
                <a:solidFill>
                  <a:srgbClr val="414141"/>
                </a:solidFill>
                <a:latin typeface="Book Antiqua"/>
                <a:cs typeface="Book Antiqua"/>
              </a:rPr>
              <a:t>injury)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679123" y="3625220"/>
            <a:ext cx="1680210" cy="1147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310" marR="186690" indent="327660">
              <a:lnSpc>
                <a:spcPct val="114999"/>
              </a:lnSpc>
              <a:spcBef>
                <a:spcPts val="100"/>
              </a:spcBef>
            </a:pPr>
            <a:r>
              <a:rPr dirty="0" sz="1600" spc="-10" b="1">
                <a:solidFill>
                  <a:srgbClr val="414141"/>
                </a:solidFill>
                <a:latin typeface="Book Antiqua"/>
                <a:cs typeface="Book Antiqua"/>
              </a:rPr>
              <a:t>Identify </a:t>
            </a:r>
            <a:r>
              <a:rPr dirty="0" sz="1600" spc="-110" b="1">
                <a:solidFill>
                  <a:srgbClr val="414141"/>
                </a:solidFill>
                <a:latin typeface="Book Antiqua"/>
                <a:cs typeface="Book Antiqua"/>
              </a:rPr>
              <a:t>person-</a:t>
            </a:r>
            <a:r>
              <a:rPr dirty="0" sz="1600" spc="-120" b="1">
                <a:solidFill>
                  <a:srgbClr val="414141"/>
                </a:solidFill>
                <a:latin typeface="Book Antiqua"/>
                <a:cs typeface="Book Antiqua"/>
              </a:rPr>
              <a:t>centered</a:t>
            </a:r>
            <a:endParaRPr sz="1600">
              <a:latin typeface="Book Antiqua"/>
              <a:cs typeface="Book Antiqua"/>
            </a:endParaRPr>
          </a:p>
          <a:p>
            <a:pPr marL="407670" marR="5080" indent="-395605">
              <a:lnSpc>
                <a:spcPct val="114999"/>
              </a:lnSpc>
            </a:pPr>
            <a:r>
              <a:rPr dirty="0" sz="1600" spc="-125" b="1">
                <a:solidFill>
                  <a:srgbClr val="414141"/>
                </a:solidFill>
                <a:latin typeface="Book Antiqua"/>
                <a:cs typeface="Book Antiqua"/>
              </a:rPr>
              <a:t>outcome</a:t>
            </a:r>
            <a:r>
              <a:rPr dirty="0" sz="1600" spc="35" b="1">
                <a:solidFill>
                  <a:srgbClr val="414141"/>
                </a:solidFill>
                <a:latin typeface="Book Antiqua"/>
                <a:cs typeface="Book Antiqua"/>
              </a:rPr>
              <a:t> </a:t>
            </a:r>
            <a:r>
              <a:rPr dirty="0" sz="1600" spc="-160" b="1">
                <a:solidFill>
                  <a:srgbClr val="414141"/>
                </a:solidFill>
                <a:latin typeface="Book Antiqua"/>
                <a:cs typeface="Book Antiqua"/>
              </a:rPr>
              <a:t>measures</a:t>
            </a:r>
            <a:r>
              <a:rPr dirty="0" sz="1600" spc="35" b="1">
                <a:solidFill>
                  <a:srgbClr val="414141"/>
                </a:solidFill>
                <a:latin typeface="Book Antiqua"/>
                <a:cs typeface="Book Antiqua"/>
              </a:rPr>
              <a:t> </a:t>
            </a:r>
            <a:r>
              <a:rPr dirty="0" sz="1600" spc="-140" b="1">
                <a:solidFill>
                  <a:srgbClr val="414141"/>
                </a:solidFill>
                <a:latin typeface="Book Antiqua"/>
                <a:cs typeface="Book Antiqua"/>
              </a:rPr>
              <a:t>&amp; </a:t>
            </a:r>
            <a:r>
              <a:rPr dirty="0" sz="1600" spc="-10" b="1">
                <a:solidFill>
                  <a:srgbClr val="414141"/>
                </a:solidFill>
                <a:latin typeface="Book Antiqua"/>
                <a:cs typeface="Book Antiqua"/>
              </a:rPr>
              <a:t>treatments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141" rIns="0" bIns="0" rtlCol="0" vert="horz">
            <a:spAutoFit/>
          </a:bodyPr>
          <a:lstStyle/>
          <a:p>
            <a:pPr marL="2207260">
              <a:lnSpc>
                <a:spcPct val="100000"/>
              </a:lnSpc>
              <a:spcBef>
                <a:spcPts val="100"/>
              </a:spcBef>
            </a:pPr>
            <a:r>
              <a:rPr dirty="0" sz="4500" spc="-345">
                <a:solidFill>
                  <a:srgbClr val="414141"/>
                </a:solidFill>
              </a:rPr>
              <a:t>Objectives</a:t>
            </a:r>
            <a:endParaRPr sz="4500"/>
          </a:p>
        </p:txBody>
      </p:sp>
      <p:sp>
        <p:nvSpPr>
          <p:cNvPr id="19" name="object 19" descr=""/>
          <p:cNvSpPr/>
          <p:nvPr/>
        </p:nvSpPr>
        <p:spPr>
          <a:xfrm>
            <a:off x="0" y="140853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38099">
            <a:solidFill>
              <a:srgbClr val="2E3E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0" y="348724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38099">
            <a:solidFill>
              <a:srgbClr val="2E3E42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5844573" y="2181370"/>
            <a:ext cx="873760" cy="877569"/>
            <a:chOff x="5844573" y="2181370"/>
            <a:chExt cx="873760" cy="877569"/>
          </a:xfrm>
        </p:grpSpPr>
        <p:sp>
          <p:nvSpPr>
            <p:cNvPr id="22" name="object 22" descr=""/>
            <p:cNvSpPr/>
            <p:nvPr/>
          </p:nvSpPr>
          <p:spPr>
            <a:xfrm>
              <a:off x="5863623" y="2200420"/>
              <a:ext cx="835660" cy="839469"/>
            </a:xfrm>
            <a:custGeom>
              <a:avLst/>
              <a:gdLst/>
              <a:ahLst/>
              <a:cxnLst/>
              <a:rect l="l" t="t" r="r" b="b"/>
              <a:pathLst>
                <a:path w="835659" h="839469">
                  <a:moveTo>
                    <a:pt x="417735" y="839215"/>
                  </a:moveTo>
                  <a:lnTo>
                    <a:pt x="368963" y="836191"/>
                  </a:lnTo>
                  <a:lnTo>
                    <a:pt x="321858" y="827770"/>
                  </a:lnTo>
                  <a:lnTo>
                    <a:pt x="276731" y="814264"/>
                  </a:lnTo>
                  <a:lnTo>
                    <a:pt x="233894" y="795986"/>
                  </a:lnTo>
                  <a:lnTo>
                    <a:pt x="193659" y="773250"/>
                  </a:lnTo>
                  <a:lnTo>
                    <a:pt x="156336" y="746368"/>
                  </a:lnTo>
                  <a:lnTo>
                    <a:pt x="122239" y="715654"/>
                  </a:lnTo>
                  <a:lnTo>
                    <a:pt x="91677" y="681419"/>
                  </a:lnTo>
                  <a:lnTo>
                    <a:pt x="64962" y="643977"/>
                  </a:lnTo>
                  <a:lnTo>
                    <a:pt x="42406" y="603640"/>
                  </a:lnTo>
                  <a:lnTo>
                    <a:pt x="24320" y="560722"/>
                  </a:lnTo>
                  <a:lnTo>
                    <a:pt x="11016" y="515535"/>
                  </a:lnTo>
                  <a:lnTo>
                    <a:pt x="2806" y="468393"/>
                  </a:lnTo>
                  <a:lnTo>
                    <a:pt x="0" y="419607"/>
                  </a:lnTo>
                  <a:lnTo>
                    <a:pt x="2806" y="370822"/>
                  </a:lnTo>
                  <a:lnTo>
                    <a:pt x="11016" y="323680"/>
                  </a:lnTo>
                  <a:lnTo>
                    <a:pt x="24320" y="278493"/>
                  </a:lnTo>
                  <a:lnTo>
                    <a:pt x="42406" y="235575"/>
                  </a:lnTo>
                  <a:lnTo>
                    <a:pt x="64962" y="195238"/>
                  </a:lnTo>
                  <a:lnTo>
                    <a:pt x="91677" y="157796"/>
                  </a:lnTo>
                  <a:lnTo>
                    <a:pt x="122239" y="123561"/>
                  </a:lnTo>
                  <a:lnTo>
                    <a:pt x="156336" y="92847"/>
                  </a:lnTo>
                  <a:lnTo>
                    <a:pt x="193659" y="65965"/>
                  </a:lnTo>
                  <a:lnTo>
                    <a:pt x="233894" y="43229"/>
                  </a:lnTo>
                  <a:lnTo>
                    <a:pt x="276731" y="24951"/>
                  </a:lnTo>
                  <a:lnTo>
                    <a:pt x="321858" y="11445"/>
                  </a:lnTo>
                  <a:lnTo>
                    <a:pt x="368963" y="3024"/>
                  </a:lnTo>
                  <a:lnTo>
                    <a:pt x="417735" y="0"/>
                  </a:lnTo>
                  <a:lnTo>
                    <a:pt x="466508" y="3024"/>
                  </a:lnTo>
                  <a:lnTo>
                    <a:pt x="513613" y="11445"/>
                  </a:lnTo>
                  <a:lnTo>
                    <a:pt x="558740" y="24951"/>
                  </a:lnTo>
                  <a:lnTo>
                    <a:pt x="601577" y="43229"/>
                  </a:lnTo>
                  <a:lnTo>
                    <a:pt x="641812" y="65965"/>
                  </a:lnTo>
                  <a:lnTo>
                    <a:pt x="679135" y="92847"/>
                  </a:lnTo>
                  <a:lnTo>
                    <a:pt x="713232" y="123561"/>
                  </a:lnTo>
                  <a:lnTo>
                    <a:pt x="743794" y="157796"/>
                  </a:lnTo>
                  <a:lnTo>
                    <a:pt x="770509" y="195238"/>
                  </a:lnTo>
                  <a:lnTo>
                    <a:pt x="793065" y="235575"/>
                  </a:lnTo>
                  <a:lnTo>
                    <a:pt x="811151" y="278493"/>
                  </a:lnTo>
                  <a:lnTo>
                    <a:pt x="824455" y="323680"/>
                  </a:lnTo>
                  <a:lnTo>
                    <a:pt x="832665" y="370822"/>
                  </a:lnTo>
                  <a:lnTo>
                    <a:pt x="835471" y="419607"/>
                  </a:lnTo>
                  <a:lnTo>
                    <a:pt x="832665" y="468393"/>
                  </a:lnTo>
                  <a:lnTo>
                    <a:pt x="824455" y="515535"/>
                  </a:lnTo>
                  <a:lnTo>
                    <a:pt x="811151" y="560722"/>
                  </a:lnTo>
                  <a:lnTo>
                    <a:pt x="793065" y="603640"/>
                  </a:lnTo>
                  <a:lnTo>
                    <a:pt x="770509" y="643977"/>
                  </a:lnTo>
                  <a:lnTo>
                    <a:pt x="743794" y="681419"/>
                  </a:lnTo>
                  <a:lnTo>
                    <a:pt x="713232" y="715654"/>
                  </a:lnTo>
                  <a:lnTo>
                    <a:pt x="679135" y="746368"/>
                  </a:lnTo>
                  <a:lnTo>
                    <a:pt x="641812" y="773250"/>
                  </a:lnTo>
                  <a:lnTo>
                    <a:pt x="601577" y="795986"/>
                  </a:lnTo>
                  <a:lnTo>
                    <a:pt x="558740" y="814264"/>
                  </a:lnTo>
                  <a:lnTo>
                    <a:pt x="513613" y="827770"/>
                  </a:lnTo>
                  <a:lnTo>
                    <a:pt x="466508" y="836191"/>
                  </a:lnTo>
                  <a:lnTo>
                    <a:pt x="417735" y="839215"/>
                  </a:lnTo>
                  <a:close/>
                </a:path>
              </a:pathLst>
            </a:custGeom>
            <a:solidFill>
              <a:srgbClr val="D8D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863623" y="2200420"/>
              <a:ext cx="835660" cy="839469"/>
            </a:xfrm>
            <a:custGeom>
              <a:avLst/>
              <a:gdLst/>
              <a:ahLst/>
              <a:cxnLst/>
              <a:rect l="l" t="t" r="r" b="b"/>
              <a:pathLst>
                <a:path w="835659" h="839469">
                  <a:moveTo>
                    <a:pt x="417735" y="0"/>
                  </a:moveTo>
                  <a:lnTo>
                    <a:pt x="466508" y="3024"/>
                  </a:lnTo>
                  <a:lnTo>
                    <a:pt x="513613" y="11445"/>
                  </a:lnTo>
                  <a:lnTo>
                    <a:pt x="558740" y="24951"/>
                  </a:lnTo>
                  <a:lnTo>
                    <a:pt x="601577" y="43229"/>
                  </a:lnTo>
                  <a:lnTo>
                    <a:pt x="641812" y="65965"/>
                  </a:lnTo>
                  <a:lnTo>
                    <a:pt x="679135" y="92847"/>
                  </a:lnTo>
                  <a:lnTo>
                    <a:pt x="713232" y="123561"/>
                  </a:lnTo>
                  <a:lnTo>
                    <a:pt x="743794" y="157796"/>
                  </a:lnTo>
                  <a:lnTo>
                    <a:pt x="770509" y="195238"/>
                  </a:lnTo>
                  <a:lnTo>
                    <a:pt x="793065" y="235575"/>
                  </a:lnTo>
                  <a:lnTo>
                    <a:pt x="811151" y="278493"/>
                  </a:lnTo>
                  <a:lnTo>
                    <a:pt x="824455" y="323680"/>
                  </a:lnTo>
                  <a:lnTo>
                    <a:pt x="832665" y="370822"/>
                  </a:lnTo>
                  <a:lnTo>
                    <a:pt x="835471" y="419607"/>
                  </a:lnTo>
                  <a:lnTo>
                    <a:pt x="832665" y="468393"/>
                  </a:lnTo>
                  <a:lnTo>
                    <a:pt x="824455" y="515535"/>
                  </a:lnTo>
                  <a:lnTo>
                    <a:pt x="811151" y="560722"/>
                  </a:lnTo>
                  <a:lnTo>
                    <a:pt x="793065" y="603640"/>
                  </a:lnTo>
                  <a:lnTo>
                    <a:pt x="770509" y="643977"/>
                  </a:lnTo>
                  <a:lnTo>
                    <a:pt x="743794" y="681419"/>
                  </a:lnTo>
                  <a:lnTo>
                    <a:pt x="713232" y="715654"/>
                  </a:lnTo>
                  <a:lnTo>
                    <a:pt x="679135" y="746368"/>
                  </a:lnTo>
                  <a:lnTo>
                    <a:pt x="641812" y="773250"/>
                  </a:lnTo>
                  <a:lnTo>
                    <a:pt x="601577" y="795986"/>
                  </a:lnTo>
                  <a:lnTo>
                    <a:pt x="558740" y="814264"/>
                  </a:lnTo>
                  <a:lnTo>
                    <a:pt x="513613" y="827770"/>
                  </a:lnTo>
                  <a:lnTo>
                    <a:pt x="466508" y="836191"/>
                  </a:lnTo>
                  <a:lnTo>
                    <a:pt x="417735" y="839215"/>
                  </a:lnTo>
                  <a:lnTo>
                    <a:pt x="368963" y="836191"/>
                  </a:lnTo>
                  <a:lnTo>
                    <a:pt x="321858" y="827770"/>
                  </a:lnTo>
                  <a:lnTo>
                    <a:pt x="276731" y="814264"/>
                  </a:lnTo>
                  <a:lnTo>
                    <a:pt x="233894" y="795986"/>
                  </a:lnTo>
                  <a:lnTo>
                    <a:pt x="193659" y="773250"/>
                  </a:lnTo>
                  <a:lnTo>
                    <a:pt x="156336" y="746368"/>
                  </a:lnTo>
                  <a:lnTo>
                    <a:pt x="122239" y="715654"/>
                  </a:lnTo>
                  <a:lnTo>
                    <a:pt x="91677" y="681419"/>
                  </a:lnTo>
                  <a:lnTo>
                    <a:pt x="64962" y="643977"/>
                  </a:lnTo>
                  <a:lnTo>
                    <a:pt x="42406" y="603640"/>
                  </a:lnTo>
                  <a:lnTo>
                    <a:pt x="24320" y="560722"/>
                  </a:lnTo>
                  <a:lnTo>
                    <a:pt x="11016" y="515535"/>
                  </a:lnTo>
                  <a:lnTo>
                    <a:pt x="2806" y="468393"/>
                  </a:lnTo>
                  <a:lnTo>
                    <a:pt x="0" y="419607"/>
                  </a:lnTo>
                  <a:lnTo>
                    <a:pt x="2806" y="370822"/>
                  </a:lnTo>
                  <a:lnTo>
                    <a:pt x="11016" y="323680"/>
                  </a:lnTo>
                  <a:lnTo>
                    <a:pt x="24320" y="278493"/>
                  </a:lnTo>
                  <a:lnTo>
                    <a:pt x="42406" y="235575"/>
                  </a:lnTo>
                  <a:lnTo>
                    <a:pt x="64962" y="195238"/>
                  </a:lnTo>
                  <a:lnTo>
                    <a:pt x="91677" y="157796"/>
                  </a:lnTo>
                  <a:lnTo>
                    <a:pt x="122239" y="123561"/>
                  </a:lnTo>
                  <a:lnTo>
                    <a:pt x="156336" y="92847"/>
                  </a:lnTo>
                  <a:lnTo>
                    <a:pt x="193659" y="65965"/>
                  </a:lnTo>
                  <a:lnTo>
                    <a:pt x="233894" y="43229"/>
                  </a:lnTo>
                  <a:lnTo>
                    <a:pt x="276731" y="24951"/>
                  </a:lnTo>
                  <a:lnTo>
                    <a:pt x="321858" y="11445"/>
                  </a:lnTo>
                  <a:lnTo>
                    <a:pt x="368963" y="3024"/>
                  </a:lnTo>
                  <a:lnTo>
                    <a:pt x="417735" y="0"/>
                  </a:lnTo>
                  <a:close/>
                </a:path>
              </a:pathLst>
            </a:custGeom>
            <a:ln w="38099">
              <a:solidFill>
                <a:srgbClr val="2E3E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6132587" y="2049659"/>
            <a:ext cx="297815" cy="741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700" spc="-155" b="1">
                <a:solidFill>
                  <a:srgbClr val="2E3E42"/>
                </a:solidFill>
                <a:latin typeface="Book Antiqua"/>
                <a:cs typeface="Book Antiqua"/>
              </a:rPr>
              <a:t>4</a:t>
            </a:r>
            <a:endParaRPr sz="4700">
              <a:latin typeface="Book Antiqua"/>
              <a:cs typeface="Book Antiqua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7795197" y="2181370"/>
            <a:ext cx="873760" cy="877569"/>
            <a:chOff x="7795197" y="2181370"/>
            <a:chExt cx="873760" cy="877569"/>
          </a:xfrm>
        </p:grpSpPr>
        <p:sp>
          <p:nvSpPr>
            <p:cNvPr id="26" name="object 26" descr=""/>
            <p:cNvSpPr/>
            <p:nvPr/>
          </p:nvSpPr>
          <p:spPr>
            <a:xfrm>
              <a:off x="7814247" y="2200420"/>
              <a:ext cx="835660" cy="839469"/>
            </a:xfrm>
            <a:custGeom>
              <a:avLst/>
              <a:gdLst/>
              <a:ahLst/>
              <a:cxnLst/>
              <a:rect l="l" t="t" r="r" b="b"/>
              <a:pathLst>
                <a:path w="835659" h="839469">
                  <a:moveTo>
                    <a:pt x="417736" y="839215"/>
                  </a:moveTo>
                  <a:lnTo>
                    <a:pt x="368964" y="836191"/>
                  </a:lnTo>
                  <a:lnTo>
                    <a:pt x="321858" y="827770"/>
                  </a:lnTo>
                  <a:lnTo>
                    <a:pt x="276731" y="814264"/>
                  </a:lnTo>
                  <a:lnTo>
                    <a:pt x="233895" y="795986"/>
                  </a:lnTo>
                  <a:lnTo>
                    <a:pt x="193659" y="773250"/>
                  </a:lnTo>
                  <a:lnTo>
                    <a:pt x="156337" y="746368"/>
                  </a:lnTo>
                  <a:lnTo>
                    <a:pt x="122239" y="715654"/>
                  </a:lnTo>
                  <a:lnTo>
                    <a:pt x="91677" y="681419"/>
                  </a:lnTo>
                  <a:lnTo>
                    <a:pt x="64962" y="643977"/>
                  </a:lnTo>
                  <a:lnTo>
                    <a:pt x="42406" y="603640"/>
                  </a:lnTo>
                  <a:lnTo>
                    <a:pt x="24320" y="560722"/>
                  </a:lnTo>
                  <a:lnTo>
                    <a:pt x="11016" y="515535"/>
                  </a:lnTo>
                  <a:lnTo>
                    <a:pt x="2806" y="468393"/>
                  </a:lnTo>
                  <a:lnTo>
                    <a:pt x="0" y="419607"/>
                  </a:lnTo>
                  <a:lnTo>
                    <a:pt x="2806" y="370822"/>
                  </a:lnTo>
                  <a:lnTo>
                    <a:pt x="11016" y="323680"/>
                  </a:lnTo>
                  <a:lnTo>
                    <a:pt x="24320" y="278493"/>
                  </a:lnTo>
                  <a:lnTo>
                    <a:pt x="42406" y="235575"/>
                  </a:lnTo>
                  <a:lnTo>
                    <a:pt x="64962" y="195238"/>
                  </a:lnTo>
                  <a:lnTo>
                    <a:pt x="91677" y="157796"/>
                  </a:lnTo>
                  <a:lnTo>
                    <a:pt x="122239" y="123561"/>
                  </a:lnTo>
                  <a:lnTo>
                    <a:pt x="156337" y="92847"/>
                  </a:lnTo>
                  <a:lnTo>
                    <a:pt x="193659" y="65965"/>
                  </a:lnTo>
                  <a:lnTo>
                    <a:pt x="233895" y="43229"/>
                  </a:lnTo>
                  <a:lnTo>
                    <a:pt x="276731" y="24951"/>
                  </a:lnTo>
                  <a:lnTo>
                    <a:pt x="321858" y="11445"/>
                  </a:lnTo>
                  <a:lnTo>
                    <a:pt x="368964" y="3024"/>
                  </a:lnTo>
                  <a:lnTo>
                    <a:pt x="417736" y="0"/>
                  </a:lnTo>
                  <a:lnTo>
                    <a:pt x="466509" y="3024"/>
                  </a:lnTo>
                  <a:lnTo>
                    <a:pt x="513614" y="11445"/>
                  </a:lnTo>
                  <a:lnTo>
                    <a:pt x="558741" y="24951"/>
                  </a:lnTo>
                  <a:lnTo>
                    <a:pt x="601578" y="43229"/>
                  </a:lnTo>
                  <a:lnTo>
                    <a:pt x="641813" y="65965"/>
                  </a:lnTo>
                  <a:lnTo>
                    <a:pt x="679135" y="92847"/>
                  </a:lnTo>
                  <a:lnTo>
                    <a:pt x="713233" y="123561"/>
                  </a:lnTo>
                  <a:lnTo>
                    <a:pt x="743795" y="157796"/>
                  </a:lnTo>
                  <a:lnTo>
                    <a:pt x="770510" y="195238"/>
                  </a:lnTo>
                  <a:lnTo>
                    <a:pt x="793066" y="235575"/>
                  </a:lnTo>
                  <a:lnTo>
                    <a:pt x="811151" y="278493"/>
                  </a:lnTo>
                  <a:lnTo>
                    <a:pt x="824455" y="323680"/>
                  </a:lnTo>
                  <a:lnTo>
                    <a:pt x="832666" y="370822"/>
                  </a:lnTo>
                  <a:lnTo>
                    <a:pt x="835472" y="419607"/>
                  </a:lnTo>
                  <a:lnTo>
                    <a:pt x="832666" y="468393"/>
                  </a:lnTo>
                  <a:lnTo>
                    <a:pt x="824455" y="515535"/>
                  </a:lnTo>
                  <a:lnTo>
                    <a:pt x="811151" y="560722"/>
                  </a:lnTo>
                  <a:lnTo>
                    <a:pt x="793066" y="603640"/>
                  </a:lnTo>
                  <a:lnTo>
                    <a:pt x="770510" y="643977"/>
                  </a:lnTo>
                  <a:lnTo>
                    <a:pt x="743795" y="681419"/>
                  </a:lnTo>
                  <a:lnTo>
                    <a:pt x="713233" y="715654"/>
                  </a:lnTo>
                  <a:lnTo>
                    <a:pt x="679135" y="746368"/>
                  </a:lnTo>
                  <a:lnTo>
                    <a:pt x="641813" y="773250"/>
                  </a:lnTo>
                  <a:lnTo>
                    <a:pt x="601578" y="795986"/>
                  </a:lnTo>
                  <a:lnTo>
                    <a:pt x="558741" y="814264"/>
                  </a:lnTo>
                  <a:lnTo>
                    <a:pt x="513614" y="827770"/>
                  </a:lnTo>
                  <a:lnTo>
                    <a:pt x="466509" y="836191"/>
                  </a:lnTo>
                  <a:lnTo>
                    <a:pt x="417736" y="839215"/>
                  </a:lnTo>
                  <a:close/>
                </a:path>
              </a:pathLst>
            </a:custGeom>
            <a:solidFill>
              <a:srgbClr val="D8D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814247" y="2200420"/>
              <a:ext cx="835660" cy="839469"/>
            </a:xfrm>
            <a:custGeom>
              <a:avLst/>
              <a:gdLst/>
              <a:ahLst/>
              <a:cxnLst/>
              <a:rect l="l" t="t" r="r" b="b"/>
              <a:pathLst>
                <a:path w="835659" h="839469">
                  <a:moveTo>
                    <a:pt x="417736" y="0"/>
                  </a:moveTo>
                  <a:lnTo>
                    <a:pt x="466509" y="3024"/>
                  </a:lnTo>
                  <a:lnTo>
                    <a:pt x="513614" y="11445"/>
                  </a:lnTo>
                  <a:lnTo>
                    <a:pt x="558741" y="24951"/>
                  </a:lnTo>
                  <a:lnTo>
                    <a:pt x="601578" y="43229"/>
                  </a:lnTo>
                  <a:lnTo>
                    <a:pt x="641813" y="65965"/>
                  </a:lnTo>
                  <a:lnTo>
                    <a:pt x="679135" y="92847"/>
                  </a:lnTo>
                  <a:lnTo>
                    <a:pt x="713233" y="123561"/>
                  </a:lnTo>
                  <a:lnTo>
                    <a:pt x="743795" y="157796"/>
                  </a:lnTo>
                  <a:lnTo>
                    <a:pt x="770510" y="195238"/>
                  </a:lnTo>
                  <a:lnTo>
                    <a:pt x="793066" y="235575"/>
                  </a:lnTo>
                  <a:lnTo>
                    <a:pt x="811151" y="278493"/>
                  </a:lnTo>
                  <a:lnTo>
                    <a:pt x="824455" y="323680"/>
                  </a:lnTo>
                  <a:lnTo>
                    <a:pt x="832666" y="370822"/>
                  </a:lnTo>
                  <a:lnTo>
                    <a:pt x="835472" y="419607"/>
                  </a:lnTo>
                  <a:lnTo>
                    <a:pt x="832666" y="468393"/>
                  </a:lnTo>
                  <a:lnTo>
                    <a:pt x="824455" y="515535"/>
                  </a:lnTo>
                  <a:lnTo>
                    <a:pt x="811151" y="560722"/>
                  </a:lnTo>
                  <a:lnTo>
                    <a:pt x="793066" y="603640"/>
                  </a:lnTo>
                  <a:lnTo>
                    <a:pt x="770510" y="643977"/>
                  </a:lnTo>
                  <a:lnTo>
                    <a:pt x="743795" y="681419"/>
                  </a:lnTo>
                  <a:lnTo>
                    <a:pt x="713233" y="715654"/>
                  </a:lnTo>
                  <a:lnTo>
                    <a:pt x="679135" y="746368"/>
                  </a:lnTo>
                  <a:lnTo>
                    <a:pt x="641813" y="773250"/>
                  </a:lnTo>
                  <a:lnTo>
                    <a:pt x="601578" y="795986"/>
                  </a:lnTo>
                  <a:lnTo>
                    <a:pt x="558741" y="814264"/>
                  </a:lnTo>
                  <a:lnTo>
                    <a:pt x="513614" y="827770"/>
                  </a:lnTo>
                  <a:lnTo>
                    <a:pt x="466509" y="836191"/>
                  </a:lnTo>
                  <a:lnTo>
                    <a:pt x="417736" y="839215"/>
                  </a:lnTo>
                  <a:lnTo>
                    <a:pt x="368964" y="836191"/>
                  </a:lnTo>
                  <a:lnTo>
                    <a:pt x="321858" y="827770"/>
                  </a:lnTo>
                  <a:lnTo>
                    <a:pt x="276731" y="814264"/>
                  </a:lnTo>
                  <a:lnTo>
                    <a:pt x="233895" y="795986"/>
                  </a:lnTo>
                  <a:lnTo>
                    <a:pt x="193659" y="773250"/>
                  </a:lnTo>
                  <a:lnTo>
                    <a:pt x="156337" y="746368"/>
                  </a:lnTo>
                  <a:lnTo>
                    <a:pt x="122239" y="715654"/>
                  </a:lnTo>
                  <a:lnTo>
                    <a:pt x="91677" y="681419"/>
                  </a:lnTo>
                  <a:lnTo>
                    <a:pt x="64962" y="643977"/>
                  </a:lnTo>
                  <a:lnTo>
                    <a:pt x="42406" y="603640"/>
                  </a:lnTo>
                  <a:lnTo>
                    <a:pt x="24320" y="560722"/>
                  </a:lnTo>
                  <a:lnTo>
                    <a:pt x="11016" y="515535"/>
                  </a:lnTo>
                  <a:lnTo>
                    <a:pt x="2806" y="468393"/>
                  </a:lnTo>
                  <a:lnTo>
                    <a:pt x="0" y="419607"/>
                  </a:lnTo>
                  <a:lnTo>
                    <a:pt x="2806" y="370822"/>
                  </a:lnTo>
                  <a:lnTo>
                    <a:pt x="11016" y="323680"/>
                  </a:lnTo>
                  <a:lnTo>
                    <a:pt x="24320" y="278493"/>
                  </a:lnTo>
                  <a:lnTo>
                    <a:pt x="42406" y="235575"/>
                  </a:lnTo>
                  <a:lnTo>
                    <a:pt x="64962" y="195238"/>
                  </a:lnTo>
                  <a:lnTo>
                    <a:pt x="91677" y="157796"/>
                  </a:lnTo>
                  <a:lnTo>
                    <a:pt x="122239" y="123561"/>
                  </a:lnTo>
                  <a:lnTo>
                    <a:pt x="156337" y="92847"/>
                  </a:lnTo>
                  <a:lnTo>
                    <a:pt x="193659" y="65965"/>
                  </a:lnTo>
                  <a:lnTo>
                    <a:pt x="233895" y="43229"/>
                  </a:lnTo>
                  <a:lnTo>
                    <a:pt x="276731" y="24951"/>
                  </a:lnTo>
                  <a:lnTo>
                    <a:pt x="321858" y="11445"/>
                  </a:lnTo>
                  <a:lnTo>
                    <a:pt x="368964" y="3024"/>
                  </a:lnTo>
                  <a:lnTo>
                    <a:pt x="417736" y="0"/>
                  </a:lnTo>
                  <a:close/>
                </a:path>
              </a:pathLst>
            </a:custGeom>
            <a:ln w="38099">
              <a:solidFill>
                <a:srgbClr val="2E3E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8097237" y="2049659"/>
            <a:ext cx="269875" cy="741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700" spc="-500" b="1">
                <a:solidFill>
                  <a:srgbClr val="2E3E42"/>
                </a:solidFill>
                <a:latin typeface="Book Antiqua"/>
                <a:cs typeface="Book Antiqua"/>
              </a:rPr>
              <a:t>5</a:t>
            </a:r>
            <a:endParaRPr sz="4700">
              <a:latin typeface="Book Antiqua"/>
              <a:cs typeface="Book Antiqu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467736" y="3515546"/>
            <a:ext cx="1628139" cy="1427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14999"/>
              </a:lnSpc>
              <a:spcBef>
                <a:spcPts val="100"/>
              </a:spcBef>
            </a:pPr>
            <a:r>
              <a:rPr dirty="0" sz="1600" spc="-135" b="1">
                <a:solidFill>
                  <a:srgbClr val="4A4A4A"/>
                </a:solidFill>
                <a:latin typeface="Book Antiqua"/>
                <a:cs typeface="Book Antiqua"/>
              </a:rPr>
              <a:t>Identify</a:t>
            </a:r>
            <a:r>
              <a:rPr dirty="0" sz="1600" spc="35" b="1">
                <a:solidFill>
                  <a:srgbClr val="4A4A4A"/>
                </a:solidFill>
                <a:latin typeface="Book Antiqua"/>
                <a:cs typeface="Book Antiqua"/>
              </a:rPr>
              <a:t> </a:t>
            </a:r>
            <a:r>
              <a:rPr dirty="0" sz="1600" spc="-25" b="1">
                <a:solidFill>
                  <a:srgbClr val="4A4A4A"/>
                </a:solidFill>
                <a:latin typeface="Book Antiqua"/>
                <a:cs typeface="Book Antiqua"/>
              </a:rPr>
              <a:t>how </a:t>
            </a:r>
            <a:r>
              <a:rPr dirty="0" sz="1600" spc="-120" b="1">
                <a:solidFill>
                  <a:srgbClr val="4A4A4A"/>
                </a:solidFill>
                <a:latin typeface="Book Antiqua"/>
                <a:cs typeface="Book Antiqua"/>
              </a:rPr>
              <a:t>terminology</a:t>
            </a:r>
            <a:r>
              <a:rPr dirty="0" sz="1600" b="1">
                <a:solidFill>
                  <a:srgbClr val="4A4A4A"/>
                </a:solidFill>
                <a:latin typeface="Book Antiqua"/>
                <a:cs typeface="Book Antiqua"/>
              </a:rPr>
              <a:t> </a:t>
            </a:r>
            <a:r>
              <a:rPr dirty="0" sz="1600" spc="-175" b="1">
                <a:solidFill>
                  <a:srgbClr val="4A4A4A"/>
                </a:solidFill>
                <a:latin typeface="Book Antiqua"/>
                <a:cs typeface="Book Antiqua"/>
              </a:rPr>
              <a:t>used</a:t>
            </a:r>
            <a:r>
              <a:rPr dirty="0" sz="1600" b="1">
                <a:solidFill>
                  <a:srgbClr val="4A4A4A"/>
                </a:solidFill>
                <a:latin typeface="Book Antiqua"/>
                <a:cs typeface="Book Antiqua"/>
              </a:rPr>
              <a:t> </a:t>
            </a:r>
            <a:r>
              <a:rPr dirty="0" sz="1600" spc="-45" b="1">
                <a:solidFill>
                  <a:srgbClr val="4A4A4A"/>
                </a:solidFill>
                <a:latin typeface="Book Antiqua"/>
                <a:cs typeface="Book Antiqua"/>
              </a:rPr>
              <a:t>to </a:t>
            </a:r>
            <a:r>
              <a:rPr dirty="0" sz="1600" spc="-155" b="1">
                <a:solidFill>
                  <a:srgbClr val="4A4A4A"/>
                </a:solidFill>
                <a:latin typeface="Book Antiqua"/>
                <a:cs typeface="Book Antiqua"/>
              </a:rPr>
              <a:t>discuss</a:t>
            </a:r>
            <a:r>
              <a:rPr dirty="0" sz="1600" spc="30" b="1">
                <a:solidFill>
                  <a:srgbClr val="4A4A4A"/>
                </a:solidFill>
                <a:latin typeface="Book Antiqua"/>
                <a:cs typeface="Book Antiqua"/>
              </a:rPr>
              <a:t> </a:t>
            </a:r>
            <a:r>
              <a:rPr dirty="0" sz="1600" spc="-10" b="1">
                <a:solidFill>
                  <a:srgbClr val="4A4A4A"/>
                </a:solidFill>
                <a:latin typeface="Book Antiqua"/>
                <a:cs typeface="Book Antiqua"/>
              </a:rPr>
              <a:t>progress </a:t>
            </a:r>
            <a:r>
              <a:rPr dirty="0" sz="1600" spc="-120" b="1">
                <a:solidFill>
                  <a:srgbClr val="4A4A4A"/>
                </a:solidFill>
                <a:latin typeface="Book Antiqua"/>
                <a:cs typeface="Book Antiqua"/>
              </a:rPr>
              <a:t>impacts</a:t>
            </a:r>
            <a:r>
              <a:rPr dirty="0" sz="1600" spc="10" b="1">
                <a:solidFill>
                  <a:srgbClr val="4A4A4A"/>
                </a:solidFill>
                <a:latin typeface="Book Antiqua"/>
                <a:cs typeface="Book Antiqua"/>
              </a:rPr>
              <a:t> </a:t>
            </a:r>
            <a:r>
              <a:rPr dirty="0" sz="1600" spc="-10" b="1">
                <a:solidFill>
                  <a:srgbClr val="4A4A4A"/>
                </a:solidFill>
                <a:latin typeface="Book Antiqua"/>
                <a:cs typeface="Book Antiqua"/>
              </a:rPr>
              <a:t>survivor </a:t>
            </a:r>
            <a:r>
              <a:rPr dirty="0" sz="1600" spc="-50" b="1">
                <a:solidFill>
                  <a:srgbClr val="4A4A4A"/>
                </a:solidFill>
                <a:latin typeface="Book Antiqua"/>
                <a:cs typeface="Book Antiqua"/>
              </a:rPr>
              <a:t>wellbeing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505414" y="3577071"/>
            <a:ext cx="1454150" cy="1427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4999"/>
              </a:lnSpc>
              <a:spcBef>
                <a:spcPts val="100"/>
              </a:spcBef>
            </a:pPr>
            <a:r>
              <a:rPr dirty="0" sz="1600" spc="-35" b="1">
                <a:solidFill>
                  <a:srgbClr val="4A4A4A"/>
                </a:solidFill>
                <a:latin typeface="Book Antiqua"/>
                <a:cs typeface="Book Antiqua"/>
              </a:rPr>
              <a:t>Understand </a:t>
            </a:r>
            <a:r>
              <a:rPr dirty="0" sz="1600" spc="-10" b="1">
                <a:solidFill>
                  <a:srgbClr val="4A4A4A"/>
                </a:solidFill>
                <a:latin typeface="Book Antiqua"/>
                <a:cs typeface="Book Antiqua"/>
              </a:rPr>
              <a:t>emotional </a:t>
            </a:r>
            <a:r>
              <a:rPr dirty="0" sz="1600" spc="-140" b="1">
                <a:solidFill>
                  <a:srgbClr val="4A4A4A"/>
                </a:solidFill>
                <a:latin typeface="Book Antiqua"/>
                <a:cs typeface="Book Antiqua"/>
              </a:rPr>
              <a:t>challenges</a:t>
            </a:r>
            <a:r>
              <a:rPr dirty="0" sz="1600" spc="-30" b="1">
                <a:solidFill>
                  <a:srgbClr val="4A4A4A"/>
                </a:solidFill>
                <a:latin typeface="Book Antiqua"/>
                <a:cs typeface="Book Antiqua"/>
              </a:rPr>
              <a:t> </a:t>
            </a:r>
            <a:r>
              <a:rPr dirty="0" sz="1600" spc="-25" b="1">
                <a:solidFill>
                  <a:srgbClr val="4A4A4A"/>
                </a:solidFill>
                <a:latin typeface="Book Antiqua"/>
                <a:cs typeface="Book Antiqua"/>
              </a:rPr>
              <a:t>of </a:t>
            </a:r>
            <a:r>
              <a:rPr dirty="0" sz="1600" spc="-155" b="1">
                <a:solidFill>
                  <a:srgbClr val="4A4A4A"/>
                </a:solidFill>
                <a:latin typeface="Book Antiqua"/>
                <a:cs typeface="Book Antiqua"/>
              </a:rPr>
              <a:t>living</a:t>
            </a:r>
            <a:r>
              <a:rPr dirty="0" sz="1600" spc="15" b="1">
                <a:solidFill>
                  <a:srgbClr val="4A4A4A"/>
                </a:solidFill>
                <a:latin typeface="Book Antiqua"/>
                <a:cs typeface="Book Antiqua"/>
              </a:rPr>
              <a:t> </a:t>
            </a:r>
            <a:r>
              <a:rPr dirty="0" sz="1600" spc="-145" b="1">
                <a:solidFill>
                  <a:srgbClr val="4A4A4A"/>
                </a:solidFill>
                <a:latin typeface="Book Antiqua"/>
                <a:cs typeface="Book Antiqua"/>
              </a:rPr>
              <a:t>with</a:t>
            </a:r>
            <a:r>
              <a:rPr dirty="0" sz="1600" spc="20" b="1">
                <a:solidFill>
                  <a:srgbClr val="4A4A4A"/>
                </a:solidFill>
                <a:latin typeface="Book Antiqua"/>
                <a:cs typeface="Book Antiqua"/>
              </a:rPr>
              <a:t> </a:t>
            </a:r>
            <a:r>
              <a:rPr dirty="0" sz="1600" spc="-50" b="1">
                <a:solidFill>
                  <a:srgbClr val="4A4A4A"/>
                </a:solidFill>
                <a:latin typeface="Book Antiqua"/>
                <a:cs typeface="Book Antiqua"/>
              </a:rPr>
              <a:t>a </a:t>
            </a:r>
            <a:r>
              <a:rPr dirty="0" sz="1600" spc="-105" b="1">
                <a:solidFill>
                  <a:srgbClr val="4A4A4A"/>
                </a:solidFill>
                <a:latin typeface="Book Antiqua"/>
                <a:cs typeface="Book Antiqua"/>
              </a:rPr>
              <a:t>chronic</a:t>
            </a:r>
            <a:r>
              <a:rPr dirty="0" sz="1600" spc="25" b="1">
                <a:solidFill>
                  <a:srgbClr val="4A4A4A"/>
                </a:solidFill>
                <a:latin typeface="Book Antiqua"/>
                <a:cs typeface="Book Antiqua"/>
              </a:rPr>
              <a:t> </a:t>
            </a:r>
            <a:r>
              <a:rPr dirty="0" sz="1600" spc="-110" b="1">
                <a:solidFill>
                  <a:srgbClr val="4A4A4A"/>
                </a:solidFill>
                <a:latin typeface="Book Antiqua"/>
                <a:cs typeface="Book Antiqua"/>
              </a:rPr>
              <a:t>condition</a:t>
            </a:r>
            <a:endParaRPr sz="16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D8DED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977309" cy="514350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6175" y="0"/>
              <a:ext cx="4677825" cy="51435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6B8A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484137" y="383062"/>
            <a:ext cx="1106805" cy="1043940"/>
            <a:chOff x="484137" y="383062"/>
            <a:chExt cx="1106805" cy="1043940"/>
          </a:xfrm>
        </p:grpSpPr>
        <p:sp>
          <p:nvSpPr>
            <p:cNvPr id="4" name="object 4" descr=""/>
            <p:cNvSpPr/>
            <p:nvPr/>
          </p:nvSpPr>
          <p:spPr>
            <a:xfrm>
              <a:off x="488900" y="387824"/>
              <a:ext cx="1097280" cy="1034415"/>
            </a:xfrm>
            <a:custGeom>
              <a:avLst/>
              <a:gdLst/>
              <a:ahLst/>
              <a:cxnLst/>
              <a:rect l="l" t="t" r="r" b="b"/>
              <a:pathLst>
                <a:path w="1097280" h="1034415">
                  <a:moveTo>
                    <a:pt x="548399" y="1033799"/>
                  </a:moveTo>
                  <a:lnTo>
                    <a:pt x="498484" y="1031687"/>
                  </a:lnTo>
                  <a:lnTo>
                    <a:pt x="449824" y="1025472"/>
                  </a:lnTo>
                  <a:lnTo>
                    <a:pt x="402613" y="1015335"/>
                  </a:lnTo>
                  <a:lnTo>
                    <a:pt x="357045" y="1001461"/>
                  </a:lnTo>
                  <a:lnTo>
                    <a:pt x="313313" y="984031"/>
                  </a:lnTo>
                  <a:lnTo>
                    <a:pt x="271612" y="963227"/>
                  </a:lnTo>
                  <a:lnTo>
                    <a:pt x="232133" y="939233"/>
                  </a:lnTo>
                  <a:lnTo>
                    <a:pt x="195072" y="912231"/>
                  </a:lnTo>
                  <a:lnTo>
                    <a:pt x="160622" y="882403"/>
                  </a:lnTo>
                  <a:lnTo>
                    <a:pt x="128976" y="849932"/>
                  </a:lnTo>
                  <a:lnTo>
                    <a:pt x="100328" y="814999"/>
                  </a:lnTo>
                  <a:lnTo>
                    <a:pt x="74872" y="777789"/>
                  </a:lnTo>
                  <a:lnTo>
                    <a:pt x="52801" y="738482"/>
                  </a:lnTo>
                  <a:lnTo>
                    <a:pt x="34309" y="697263"/>
                  </a:lnTo>
                  <a:lnTo>
                    <a:pt x="19589" y="654312"/>
                  </a:lnTo>
                  <a:lnTo>
                    <a:pt x="8835" y="609813"/>
                  </a:lnTo>
                  <a:lnTo>
                    <a:pt x="2241" y="563948"/>
                  </a:lnTo>
                  <a:lnTo>
                    <a:pt x="0" y="516899"/>
                  </a:lnTo>
                  <a:lnTo>
                    <a:pt x="2241" y="469851"/>
                  </a:lnTo>
                  <a:lnTo>
                    <a:pt x="8835" y="423986"/>
                  </a:lnTo>
                  <a:lnTo>
                    <a:pt x="19589" y="379487"/>
                  </a:lnTo>
                  <a:lnTo>
                    <a:pt x="34309" y="336536"/>
                  </a:lnTo>
                  <a:lnTo>
                    <a:pt x="52801" y="295317"/>
                  </a:lnTo>
                  <a:lnTo>
                    <a:pt x="74872" y="256010"/>
                  </a:lnTo>
                  <a:lnTo>
                    <a:pt x="100328" y="218800"/>
                  </a:lnTo>
                  <a:lnTo>
                    <a:pt x="128976" y="183867"/>
                  </a:lnTo>
                  <a:lnTo>
                    <a:pt x="160622" y="151396"/>
                  </a:lnTo>
                  <a:lnTo>
                    <a:pt x="195072" y="121568"/>
                  </a:lnTo>
                  <a:lnTo>
                    <a:pt x="232133" y="94566"/>
                  </a:lnTo>
                  <a:lnTo>
                    <a:pt x="271612" y="70571"/>
                  </a:lnTo>
                  <a:lnTo>
                    <a:pt x="313313" y="49768"/>
                  </a:lnTo>
                  <a:lnTo>
                    <a:pt x="357045" y="32338"/>
                  </a:lnTo>
                  <a:lnTo>
                    <a:pt x="402613" y="18464"/>
                  </a:lnTo>
                  <a:lnTo>
                    <a:pt x="449824" y="8327"/>
                  </a:lnTo>
                  <a:lnTo>
                    <a:pt x="499359" y="2000"/>
                  </a:lnTo>
                  <a:lnTo>
                    <a:pt x="501127" y="2000"/>
                  </a:lnTo>
                  <a:lnTo>
                    <a:pt x="548399" y="0"/>
                  </a:lnTo>
                  <a:lnTo>
                    <a:pt x="596618" y="2000"/>
                  </a:lnTo>
                  <a:lnTo>
                    <a:pt x="644143" y="7936"/>
                  </a:lnTo>
                  <a:lnTo>
                    <a:pt x="690722" y="17709"/>
                  </a:lnTo>
                  <a:lnTo>
                    <a:pt x="736102" y="31220"/>
                  </a:lnTo>
                  <a:lnTo>
                    <a:pt x="780030" y="48370"/>
                  </a:lnTo>
                  <a:lnTo>
                    <a:pt x="822254" y="69062"/>
                  </a:lnTo>
                  <a:lnTo>
                    <a:pt x="862522" y="93196"/>
                  </a:lnTo>
                  <a:lnTo>
                    <a:pt x="900580" y="120673"/>
                  </a:lnTo>
                  <a:lnTo>
                    <a:pt x="936177" y="151396"/>
                  </a:lnTo>
                  <a:lnTo>
                    <a:pt x="972606" y="189310"/>
                  </a:lnTo>
                  <a:lnTo>
                    <a:pt x="1004662" y="230123"/>
                  </a:lnTo>
                  <a:lnTo>
                    <a:pt x="1032194" y="273496"/>
                  </a:lnTo>
                  <a:lnTo>
                    <a:pt x="1055055" y="319090"/>
                  </a:lnTo>
                  <a:lnTo>
                    <a:pt x="1073095" y="366567"/>
                  </a:lnTo>
                  <a:lnTo>
                    <a:pt x="1086165" y="415586"/>
                  </a:lnTo>
                  <a:lnTo>
                    <a:pt x="1094116" y="465810"/>
                  </a:lnTo>
                  <a:lnTo>
                    <a:pt x="1096799" y="516899"/>
                  </a:lnTo>
                  <a:lnTo>
                    <a:pt x="1094558" y="563948"/>
                  </a:lnTo>
                  <a:lnTo>
                    <a:pt x="1087964" y="609813"/>
                  </a:lnTo>
                  <a:lnTo>
                    <a:pt x="1077210" y="654312"/>
                  </a:lnTo>
                  <a:lnTo>
                    <a:pt x="1062490" y="697263"/>
                  </a:lnTo>
                  <a:lnTo>
                    <a:pt x="1043998" y="738482"/>
                  </a:lnTo>
                  <a:lnTo>
                    <a:pt x="1021927" y="777789"/>
                  </a:lnTo>
                  <a:lnTo>
                    <a:pt x="996471" y="814999"/>
                  </a:lnTo>
                  <a:lnTo>
                    <a:pt x="967823" y="849932"/>
                  </a:lnTo>
                  <a:lnTo>
                    <a:pt x="936177" y="882403"/>
                  </a:lnTo>
                  <a:lnTo>
                    <a:pt x="901727" y="912231"/>
                  </a:lnTo>
                  <a:lnTo>
                    <a:pt x="864666" y="939233"/>
                  </a:lnTo>
                  <a:lnTo>
                    <a:pt x="825187" y="963227"/>
                  </a:lnTo>
                  <a:lnTo>
                    <a:pt x="783486" y="984031"/>
                  </a:lnTo>
                  <a:lnTo>
                    <a:pt x="739754" y="1001461"/>
                  </a:lnTo>
                  <a:lnTo>
                    <a:pt x="694186" y="1015335"/>
                  </a:lnTo>
                  <a:lnTo>
                    <a:pt x="646975" y="1025472"/>
                  </a:lnTo>
                  <a:lnTo>
                    <a:pt x="598315" y="1031687"/>
                  </a:lnTo>
                  <a:lnTo>
                    <a:pt x="548399" y="1033799"/>
                  </a:lnTo>
                  <a:close/>
                </a:path>
              </a:pathLst>
            </a:custGeom>
            <a:solidFill>
              <a:srgbClr val="E0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88900" y="387824"/>
              <a:ext cx="1097280" cy="1034415"/>
            </a:xfrm>
            <a:custGeom>
              <a:avLst/>
              <a:gdLst/>
              <a:ahLst/>
              <a:cxnLst/>
              <a:rect l="l" t="t" r="r" b="b"/>
              <a:pathLst>
                <a:path w="1097280" h="1034415">
                  <a:moveTo>
                    <a:pt x="0" y="516899"/>
                  </a:moveTo>
                  <a:lnTo>
                    <a:pt x="2241" y="469851"/>
                  </a:lnTo>
                  <a:lnTo>
                    <a:pt x="8835" y="423986"/>
                  </a:lnTo>
                  <a:lnTo>
                    <a:pt x="19589" y="379487"/>
                  </a:lnTo>
                  <a:lnTo>
                    <a:pt x="34309" y="336536"/>
                  </a:lnTo>
                  <a:lnTo>
                    <a:pt x="52801" y="295317"/>
                  </a:lnTo>
                  <a:lnTo>
                    <a:pt x="74872" y="256010"/>
                  </a:lnTo>
                  <a:lnTo>
                    <a:pt x="100328" y="218800"/>
                  </a:lnTo>
                  <a:lnTo>
                    <a:pt x="128976" y="183867"/>
                  </a:lnTo>
                  <a:lnTo>
                    <a:pt x="160622" y="151396"/>
                  </a:lnTo>
                  <a:lnTo>
                    <a:pt x="195072" y="121568"/>
                  </a:lnTo>
                  <a:lnTo>
                    <a:pt x="232133" y="94566"/>
                  </a:lnTo>
                  <a:lnTo>
                    <a:pt x="271612" y="70571"/>
                  </a:lnTo>
                  <a:lnTo>
                    <a:pt x="313313" y="49768"/>
                  </a:lnTo>
                  <a:lnTo>
                    <a:pt x="357045" y="32338"/>
                  </a:lnTo>
                  <a:lnTo>
                    <a:pt x="402613" y="18464"/>
                  </a:lnTo>
                  <a:lnTo>
                    <a:pt x="449824" y="8327"/>
                  </a:lnTo>
                  <a:lnTo>
                    <a:pt x="498484" y="2112"/>
                  </a:lnTo>
                  <a:lnTo>
                    <a:pt x="548399" y="0"/>
                  </a:lnTo>
                  <a:lnTo>
                    <a:pt x="596618" y="2000"/>
                  </a:lnTo>
                  <a:lnTo>
                    <a:pt x="644143" y="7936"/>
                  </a:lnTo>
                  <a:lnTo>
                    <a:pt x="690722" y="17709"/>
                  </a:lnTo>
                  <a:lnTo>
                    <a:pt x="736102" y="31220"/>
                  </a:lnTo>
                  <a:lnTo>
                    <a:pt x="780030" y="48370"/>
                  </a:lnTo>
                  <a:lnTo>
                    <a:pt x="822254" y="69062"/>
                  </a:lnTo>
                  <a:lnTo>
                    <a:pt x="862522" y="93196"/>
                  </a:lnTo>
                  <a:lnTo>
                    <a:pt x="900580" y="120673"/>
                  </a:lnTo>
                  <a:lnTo>
                    <a:pt x="936177" y="151396"/>
                  </a:lnTo>
                  <a:lnTo>
                    <a:pt x="972606" y="189310"/>
                  </a:lnTo>
                  <a:lnTo>
                    <a:pt x="1004662" y="230123"/>
                  </a:lnTo>
                  <a:lnTo>
                    <a:pt x="1032194" y="273496"/>
                  </a:lnTo>
                  <a:lnTo>
                    <a:pt x="1055055" y="319090"/>
                  </a:lnTo>
                  <a:lnTo>
                    <a:pt x="1073095" y="366567"/>
                  </a:lnTo>
                  <a:lnTo>
                    <a:pt x="1086165" y="415586"/>
                  </a:lnTo>
                  <a:lnTo>
                    <a:pt x="1094116" y="465810"/>
                  </a:lnTo>
                  <a:lnTo>
                    <a:pt x="1096799" y="516899"/>
                  </a:lnTo>
                  <a:lnTo>
                    <a:pt x="1094558" y="563948"/>
                  </a:lnTo>
                  <a:lnTo>
                    <a:pt x="1087964" y="609813"/>
                  </a:lnTo>
                  <a:lnTo>
                    <a:pt x="1077210" y="654312"/>
                  </a:lnTo>
                  <a:lnTo>
                    <a:pt x="1062490" y="697263"/>
                  </a:lnTo>
                  <a:lnTo>
                    <a:pt x="1043998" y="738482"/>
                  </a:lnTo>
                  <a:lnTo>
                    <a:pt x="1021927" y="777789"/>
                  </a:lnTo>
                  <a:lnTo>
                    <a:pt x="996471" y="814999"/>
                  </a:lnTo>
                  <a:lnTo>
                    <a:pt x="967823" y="849932"/>
                  </a:lnTo>
                  <a:lnTo>
                    <a:pt x="936177" y="882403"/>
                  </a:lnTo>
                  <a:lnTo>
                    <a:pt x="901727" y="912231"/>
                  </a:lnTo>
                  <a:lnTo>
                    <a:pt x="864666" y="939233"/>
                  </a:lnTo>
                  <a:lnTo>
                    <a:pt x="825187" y="963227"/>
                  </a:lnTo>
                  <a:lnTo>
                    <a:pt x="783486" y="984031"/>
                  </a:lnTo>
                  <a:lnTo>
                    <a:pt x="739754" y="1001461"/>
                  </a:lnTo>
                  <a:lnTo>
                    <a:pt x="694186" y="1015335"/>
                  </a:lnTo>
                  <a:lnTo>
                    <a:pt x="646975" y="1025472"/>
                  </a:lnTo>
                  <a:lnTo>
                    <a:pt x="598315" y="1031687"/>
                  </a:lnTo>
                  <a:lnTo>
                    <a:pt x="548399" y="1033799"/>
                  </a:lnTo>
                  <a:lnTo>
                    <a:pt x="498484" y="1031687"/>
                  </a:lnTo>
                  <a:lnTo>
                    <a:pt x="449824" y="1025472"/>
                  </a:lnTo>
                  <a:lnTo>
                    <a:pt x="402613" y="1015335"/>
                  </a:lnTo>
                  <a:lnTo>
                    <a:pt x="357045" y="1001461"/>
                  </a:lnTo>
                  <a:lnTo>
                    <a:pt x="313313" y="984031"/>
                  </a:lnTo>
                  <a:lnTo>
                    <a:pt x="271612" y="963227"/>
                  </a:lnTo>
                  <a:lnTo>
                    <a:pt x="232133" y="939233"/>
                  </a:lnTo>
                  <a:lnTo>
                    <a:pt x="195072" y="912231"/>
                  </a:lnTo>
                  <a:lnTo>
                    <a:pt x="160622" y="882403"/>
                  </a:lnTo>
                  <a:lnTo>
                    <a:pt x="128976" y="849932"/>
                  </a:lnTo>
                  <a:lnTo>
                    <a:pt x="100328" y="814999"/>
                  </a:lnTo>
                  <a:lnTo>
                    <a:pt x="74872" y="777789"/>
                  </a:lnTo>
                  <a:lnTo>
                    <a:pt x="52801" y="738482"/>
                  </a:lnTo>
                  <a:lnTo>
                    <a:pt x="34309" y="697263"/>
                  </a:lnTo>
                  <a:lnTo>
                    <a:pt x="19589" y="654312"/>
                  </a:lnTo>
                  <a:lnTo>
                    <a:pt x="8835" y="609813"/>
                  </a:lnTo>
                  <a:lnTo>
                    <a:pt x="2241" y="563948"/>
                  </a:lnTo>
                  <a:lnTo>
                    <a:pt x="0" y="5168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34475" y="667437"/>
            <a:ext cx="2800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 b="1">
                <a:solidFill>
                  <a:srgbClr val="212121"/>
                </a:solidFill>
                <a:latin typeface="Arial"/>
                <a:cs typeface="Arial"/>
              </a:rPr>
              <a:t>4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847187" y="490162"/>
            <a:ext cx="6590665" cy="829310"/>
            <a:chOff x="1847187" y="490162"/>
            <a:chExt cx="6590665" cy="829310"/>
          </a:xfrm>
        </p:grpSpPr>
        <p:sp>
          <p:nvSpPr>
            <p:cNvPr id="8" name="object 8" descr=""/>
            <p:cNvSpPr/>
            <p:nvPr/>
          </p:nvSpPr>
          <p:spPr>
            <a:xfrm>
              <a:off x="1851949" y="494924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6444197" y="819599"/>
                  </a:move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851949" y="494924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0" y="136602"/>
                  </a:move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43435" y="582208"/>
            <a:ext cx="3599179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40"/>
              <a:t>Your</a:t>
            </a:r>
            <a:r>
              <a:rPr dirty="0" spc="-55"/>
              <a:t> </a:t>
            </a:r>
            <a:r>
              <a:rPr dirty="0" spc="-350"/>
              <a:t>words</a:t>
            </a:r>
            <a:r>
              <a:rPr dirty="0" spc="-50"/>
              <a:t> </a:t>
            </a:r>
            <a:r>
              <a:rPr dirty="0" spc="-155"/>
              <a:t>matter</a:t>
            </a:r>
          </a:p>
        </p:txBody>
      </p:sp>
      <p:grpSp>
        <p:nvGrpSpPr>
          <p:cNvPr id="11" name="object 11" descr=""/>
          <p:cNvGrpSpPr/>
          <p:nvPr/>
        </p:nvGrpSpPr>
        <p:grpSpPr>
          <a:xfrm>
            <a:off x="572387" y="1416862"/>
            <a:ext cx="8028940" cy="3682365"/>
            <a:chOff x="572387" y="1416862"/>
            <a:chExt cx="8028940" cy="3682365"/>
          </a:xfrm>
        </p:grpSpPr>
        <p:sp>
          <p:nvSpPr>
            <p:cNvPr id="12" name="object 12" descr=""/>
            <p:cNvSpPr/>
            <p:nvPr/>
          </p:nvSpPr>
          <p:spPr>
            <a:xfrm>
              <a:off x="577149" y="1421624"/>
              <a:ext cx="8019415" cy="3672840"/>
            </a:xfrm>
            <a:custGeom>
              <a:avLst/>
              <a:gdLst/>
              <a:ahLst/>
              <a:cxnLst/>
              <a:rect l="l" t="t" r="r" b="b"/>
              <a:pathLst>
                <a:path w="8019415" h="3672840">
                  <a:moveTo>
                    <a:pt x="7407187" y="3672599"/>
                  </a:moveTo>
                  <a:lnTo>
                    <a:pt x="612112" y="3672599"/>
                  </a:lnTo>
                  <a:lnTo>
                    <a:pt x="564276" y="3670758"/>
                  </a:lnTo>
                  <a:lnTo>
                    <a:pt x="517446" y="3665324"/>
                  </a:lnTo>
                  <a:lnTo>
                    <a:pt x="471760" y="3656433"/>
                  </a:lnTo>
                  <a:lnTo>
                    <a:pt x="427353" y="3644222"/>
                  </a:lnTo>
                  <a:lnTo>
                    <a:pt x="384361" y="3628827"/>
                  </a:lnTo>
                  <a:lnTo>
                    <a:pt x="342920" y="3610384"/>
                  </a:lnTo>
                  <a:lnTo>
                    <a:pt x="303167" y="3589028"/>
                  </a:lnTo>
                  <a:lnTo>
                    <a:pt x="265237" y="3564897"/>
                  </a:lnTo>
                  <a:lnTo>
                    <a:pt x="229267" y="3538125"/>
                  </a:lnTo>
                  <a:lnTo>
                    <a:pt x="195392" y="3508850"/>
                  </a:lnTo>
                  <a:lnTo>
                    <a:pt x="163749" y="3477207"/>
                  </a:lnTo>
                  <a:lnTo>
                    <a:pt x="134474" y="3443332"/>
                  </a:lnTo>
                  <a:lnTo>
                    <a:pt x="107702" y="3407362"/>
                  </a:lnTo>
                  <a:lnTo>
                    <a:pt x="83571" y="3369432"/>
                  </a:lnTo>
                  <a:lnTo>
                    <a:pt x="62215" y="3329679"/>
                  </a:lnTo>
                  <a:lnTo>
                    <a:pt x="43772" y="3288238"/>
                  </a:lnTo>
                  <a:lnTo>
                    <a:pt x="28377" y="3245246"/>
                  </a:lnTo>
                  <a:lnTo>
                    <a:pt x="16166" y="3200839"/>
                  </a:lnTo>
                  <a:lnTo>
                    <a:pt x="7275" y="3155153"/>
                  </a:lnTo>
                  <a:lnTo>
                    <a:pt x="1841" y="3108324"/>
                  </a:lnTo>
                  <a:lnTo>
                    <a:pt x="0" y="3060487"/>
                  </a:lnTo>
                  <a:lnTo>
                    <a:pt x="0" y="612112"/>
                  </a:lnTo>
                  <a:lnTo>
                    <a:pt x="1841" y="564276"/>
                  </a:lnTo>
                  <a:lnTo>
                    <a:pt x="7275" y="517446"/>
                  </a:lnTo>
                  <a:lnTo>
                    <a:pt x="16166" y="471760"/>
                  </a:lnTo>
                  <a:lnTo>
                    <a:pt x="28377" y="427353"/>
                  </a:lnTo>
                  <a:lnTo>
                    <a:pt x="43772" y="384361"/>
                  </a:lnTo>
                  <a:lnTo>
                    <a:pt x="62215" y="342920"/>
                  </a:lnTo>
                  <a:lnTo>
                    <a:pt x="83571" y="303167"/>
                  </a:lnTo>
                  <a:lnTo>
                    <a:pt x="107702" y="265237"/>
                  </a:lnTo>
                  <a:lnTo>
                    <a:pt x="134474" y="229267"/>
                  </a:lnTo>
                  <a:lnTo>
                    <a:pt x="163749" y="195392"/>
                  </a:lnTo>
                  <a:lnTo>
                    <a:pt x="195392" y="163749"/>
                  </a:lnTo>
                  <a:lnTo>
                    <a:pt x="229267" y="134474"/>
                  </a:lnTo>
                  <a:lnTo>
                    <a:pt x="265237" y="107702"/>
                  </a:lnTo>
                  <a:lnTo>
                    <a:pt x="303167" y="83571"/>
                  </a:lnTo>
                  <a:lnTo>
                    <a:pt x="342920" y="62215"/>
                  </a:lnTo>
                  <a:lnTo>
                    <a:pt x="384361" y="43772"/>
                  </a:lnTo>
                  <a:lnTo>
                    <a:pt x="427353" y="28377"/>
                  </a:lnTo>
                  <a:lnTo>
                    <a:pt x="471760" y="16166"/>
                  </a:lnTo>
                  <a:lnTo>
                    <a:pt x="517446" y="7275"/>
                  </a:lnTo>
                  <a:lnTo>
                    <a:pt x="564276" y="1841"/>
                  </a:lnTo>
                  <a:lnTo>
                    <a:pt x="612112" y="0"/>
                  </a:lnTo>
                  <a:lnTo>
                    <a:pt x="7407187" y="0"/>
                  </a:lnTo>
                  <a:lnTo>
                    <a:pt x="7453665" y="1841"/>
                  </a:lnTo>
                  <a:lnTo>
                    <a:pt x="7454994" y="1841"/>
                  </a:lnTo>
                  <a:lnTo>
                    <a:pt x="7503521" y="7625"/>
                  </a:lnTo>
                  <a:lnTo>
                    <a:pt x="7550575" y="17029"/>
                  </a:lnTo>
                  <a:lnTo>
                    <a:pt x="7596614" y="30047"/>
                  </a:lnTo>
                  <a:lnTo>
                    <a:pt x="7641433" y="46594"/>
                  </a:lnTo>
                  <a:lnTo>
                    <a:pt x="7684824" y="66585"/>
                  </a:lnTo>
                  <a:lnTo>
                    <a:pt x="7726584" y="89934"/>
                  </a:lnTo>
                  <a:lnTo>
                    <a:pt x="7766506" y="116557"/>
                  </a:lnTo>
                  <a:lnTo>
                    <a:pt x="7804385" y="146368"/>
                  </a:lnTo>
                  <a:lnTo>
                    <a:pt x="7840016" y="179283"/>
                  </a:lnTo>
                  <a:lnTo>
                    <a:pt x="7872931" y="214914"/>
                  </a:lnTo>
                  <a:lnTo>
                    <a:pt x="7902742" y="252793"/>
                  </a:lnTo>
                  <a:lnTo>
                    <a:pt x="7929365" y="292715"/>
                  </a:lnTo>
                  <a:lnTo>
                    <a:pt x="7952715" y="334475"/>
                  </a:lnTo>
                  <a:lnTo>
                    <a:pt x="7972705" y="377866"/>
                  </a:lnTo>
                  <a:lnTo>
                    <a:pt x="7989252" y="422685"/>
                  </a:lnTo>
                  <a:lnTo>
                    <a:pt x="8002270" y="468724"/>
                  </a:lnTo>
                  <a:lnTo>
                    <a:pt x="8011674" y="515778"/>
                  </a:lnTo>
                  <a:lnTo>
                    <a:pt x="8017379" y="563643"/>
                  </a:lnTo>
                  <a:lnTo>
                    <a:pt x="8019299" y="612112"/>
                  </a:lnTo>
                  <a:lnTo>
                    <a:pt x="8019299" y="3060487"/>
                  </a:lnTo>
                  <a:lnTo>
                    <a:pt x="8017458" y="3108324"/>
                  </a:lnTo>
                  <a:lnTo>
                    <a:pt x="8012024" y="3155153"/>
                  </a:lnTo>
                  <a:lnTo>
                    <a:pt x="8003133" y="3200839"/>
                  </a:lnTo>
                  <a:lnTo>
                    <a:pt x="7990922" y="3245246"/>
                  </a:lnTo>
                  <a:lnTo>
                    <a:pt x="7975527" y="3288238"/>
                  </a:lnTo>
                  <a:lnTo>
                    <a:pt x="7957084" y="3329679"/>
                  </a:lnTo>
                  <a:lnTo>
                    <a:pt x="7935728" y="3369432"/>
                  </a:lnTo>
                  <a:lnTo>
                    <a:pt x="7911597" y="3407362"/>
                  </a:lnTo>
                  <a:lnTo>
                    <a:pt x="7884825" y="3443332"/>
                  </a:lnTo>
                  <a:lnTo>
                    <a:pt x="7855550" y="3477207"/>
                  </a:lnTo>
                  <a:lnTo>
                    <a:pt x="7823907" y="3508850"/>
                  </a:lnTo>
                  <a:lnTo>
                    <a:pt x="7790032" y="3538125"/>
                  </a:lnTo>
                  <a:lnTo>
                    <a:pt x="7754062" y="3564897"/>
                  </a:lnTo>
                  <a:lnTo>
                    <a:pt x="7716132" y="3589028"/>
                  </a:lnTo>
                  <a:lnTo>
                    <a:pt x="7676378" y="3610384"/>
                  </a:lnTo>
                  <a:lnTo>
                    <a:pt x="7634938" y="3628827"/>
                  </a:lnTo>
                  <a:lnTo>
                    <a:pt x="7591946" y="3644222"/>
                  </a:lnTo>
                  <a:lnTo>
                    <a:pt x="7547539" y="3656433"/>
                  </a:lnTo>
                  <a:lnTo>
                    <a:pt x="7501852" y="3665324"/>
                  </a:lnTo>
                  <a:lnTo>
                    <a:pt x="7455023" y="3670758"/>
                  </a:lnTo>
                  <a:lnTo>
                    <a:pt x="7407187" y="36725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77149" y="1421624"/>
              <a:ext cx="8019415" cy="3672840"/>
            </a:xfrm>
            <a:custGeom>
              <a:avLst/>
              <a:gdLst/>
              <a:ahLst/>
              <a:cxnLst/>
              <a:rect l="l" t="t" r="r" b="b"/>
              <a:pathLst>
                <a:path w="8019415" h="3672840">
                  <a:moveTo>
                    <a:pt x="0" y="612112"/>
                  </a:moveTo>
                  <a:lnTo>
                    <a:pt x="1841" y="564276"/>
                  </a:lnTo>
                  <a:lnTo>
                    <a:pt x="7275" y="517446"/>
                  </a:lnTo>
                  <a:lnTo>
                    <a:pt x="16166" y="471760"/>
                  </a:lnTo>
                  <a:lnTo>
                    <a:pt x="28377" y="427353"/>
                  </a:lnTo>
                  <a:lnTo>
                    <a:pt x="43772" y="384361"/>
                  </a:lnTo>
                  <a:lnTo>
                    <a:pt x="62215" y="342920"/>
                  </a:lnTo>
                  <a:lnTo>
                    <a:pt x="83571" y="303167"/>
                  </a:lnTo>
                  <a:lnTo>
                    <a:pt x="107702" y="265237"/>
                  </a:lnTo>
                  <a:lnTo>
                    <a:pt x="134474" y="229267"/>
                  </a:lnTo>
                  <a:lnTo>
                    <a:pt x="163749" y="195392"/>
                  </a:lnTo>
                  <a:lnTo>
                    <a:pt x="195392" y="163749"/>
                  </a:lnTo>
                  <a:lnTo>
                    <a:pt x="229267" y="134474"/>
                  </a:lnTo>
                  <a:lnTo>
                    <a:pt x="265237" y="107702"/>
                  </a:lnTo>
                  <a:lnTo>
                    <a:pt x="303167" y="83571"/>
                  </a:lnTo>
                  <a:lnTo>
                    <a:pt x="342920" y="62215"/>
                  </a:lnTo>
                  <a:lnTo>
                    <a:pt x="384361" y="43772"/>
                  </a:lnTo>
                  <a:lnTo>
                    <a:pt x="427353" y="28377"/>
                  </a:lnTo>
                  <a:lnTo>
                    <a:pt x="471760" y="16166"/>
                  </a:lnTo>
                  <a:lnTo>
                    <a:pt x="517446" y="7275"/>
                  </a:lnTo>
                  <a:lnTo>
                    <a:pt x="564276" y="1841"/>
                  </a:lnTo>
                  <a:lnTo>
                    <a:pt x="612112" y="0"/>
                  </a:lnTo>
                  <a:lnTo>
                    <a:pt x="7407187" y="0"/>
                  </a:lnTo>
                  <a:lnTo>
                    <a:pt x="7455656" y="1920"/>
                  </a:lnTo>
                  <a:lnTo>
                    <a:pt x="7503521" y="7625"/>
                  </a:lnTo>
                  <a:lnTo>
                    <a:pt x="7550575" y="17029"/>
                  </a:lnTo>
                  <a:lnTo>
                    <a:pt x="7596614" y="30047"/>
                  </a:lnTo>
                  <a:lnTo>
                    <a:pt x="7641433" y="46594"/>
                  </a:lnTo>
                  <a:lnTo>
                    <a:pt x="7684824" y="66585"/>
                  </a:lnTo>
                  <a:lnTo>
                    <a:pt x="7726584" y="89934"/>
                  </a:lnTo>
                  <a:lnTo>
                    <a:pt x="7766506" y="116557"/>
                  </a:lnTo>
                  <a:lnTo>
                    <a:pt x="7804385" y="146368"/>
                  </a:lnTo>
                  <a:lnTo>
                    <a:pt x="7840016" y="179283"/>
                  </a:lnTo>
                  <a:lnTo>
                    <a:pt x="7872931" y="214914"/>
                  </a:lnTo>
                  <a:lnTo>
                    <a:pt x="7902742" y="252793"/>
                  </a:lnTo>
                  <a:lnTo>
                    <a:pt x="7929365" y="292715"/>
                  </a:lnTo>
                  <a:lnTo>
                    <a:pt x="7952715" y="334475"/>
                  </a:lnTo>
                  <a:lnTo>
                    <a:pt x="7972705" y="377866"/>
                  </a:lnTo>
                  <a:lnTo>
                    <a:pt x="7989252" y="422685"/>
                  </a:lnTo>
                  <a:lnTo>
                    <a:pt x="8002270" y="468724"/>
                  </a:lnTo>
                  <a:lnTo>
                    <a:pt x="8011674" y="515778"/>
                  </a:lnTo>
                  <a:lnTo>
                    <a:pt x="8017379" y="563643"/>
                  </a:lnTo>
                  <a:lnTo>
                    <a:pt x="8019299" y="612112"/>
                  </a:lnTo>
                  <a:lnTo>
                    <a:pt x="8019299" y="3060487"/>
                  </a:lnTo>
                  <a:lnTo>
                    <a:pt x="8017458" y="3108324"/>
                  </a:lnTo>
                  <a:lnTo>
                    <a:pt x="8012024" y="3155153"/>
                  </a:lnTo>
                  <a:lnTo>
                    <a:pt x="8003133" y="3200839"/>
                  </a:lnTo>
                  <a:lnTo>
                    <a:pt x="7990922" y="3245246"/>
                  </a:lnTo>
                  <a:lnTo>
                    <a:pt x="7975527" y="3288238"/>
                  </a:lnTo>
                  <a:lnTo>
                    <a:pt x="7957084" y="3329679"/>
                  </a:lnTo>
                  <a:lnTo>
                    <a:pt x="7935728" y="3369432"/>
                  </a:lnTo>
                  <a:lnTo>
                    <a:pt x="7911597" y="3407362"/>
                  </a:lnTo>
                  <a:lnTo>
                    <a:pt x="7884825" y="3443332"/>
                  </a:lnTo>
                  <a:lnTo>
                    <a:pt x="7855550" y="3477207"/>
                  </a:lnTo>
                  <a:lnTo>
                    <a:pt x="7823907" y="3508850"/>
                  </a:lnTo>
                  <a:lnTo>
                    <a:pt x="7790032" y="3538125"/>
                  </a:lnTo>
                  <a:lnTo>
                    <a:pt x="7754062" y="3564897"/>
                  </a:lnTo>
                  <a:lnTo>
                    <a:pt x="7716132" y="3589028"/>
                  </a:lnTo>
                  <a:lnTo>
                    <a:pt x="7676378" y="3610384"/>
                  </a:lnTo>
                  <a:lnTo>
                    <a:pt x="7634938" y="3628827"/>
                  </a:lnTo>
                  <a:lnTo>
                    <a:pt x="7591946" y="3644222"/>
                  </a:lnTo>
                  <a:lnTo>
                    <a:pt x="7547539" y="3656433"/>
                  </a:lnTo>
                  <a:lnTo>
                    <a:pt x="7501852" y="3665324"/>
                  </a:lnTo>
                  <a:lnTo>
                    <a:pt x="7455023" y="3670758"/>
                  </a:lnTo>
                  <a:lnTo>
                    <a:pt x="7407187" y="3672599"/>
                  </a:lnTo>
                  <a:lnTo>
                    <a:pt x="612112" y="3672599"/>
                  </a:lnTo>
                  <a:lnTo>
                    <a:pt x="564276" y="3670758"/>
                  </a:lnTo>
                  <a:lnTo>
                    <a:pt x="517446" y="3665324"/>
                  </a:lnTo>
                  <a:lnTo>
                    <a:pt x="471760" y="3656433"/>
                  </a:lnTo>
                  <a:lnTo>
                    <a:pt x="427353" y="3644222"/>
                  </a:lnTo>
                  <a:lnTo>
                    <a:pt x="384361" y="3628827"/>
                  </a:lnTo>
                  <a:lnTo>
                    <a:pt x="342920" y="3610384"/>
                  </a:lnTo>
                  <a:lnTo>
                    <a:pt x="303167" y="3589028"/>
                  </a:lnTo>
                  <a:lnTo>
                    <a:pt x="265237" y="3564897"/>
                  </a:lnTo>
                  <a:lnTo>
                    <a:pt x="229267" y="3538125"/>
                  </a:lnTo>
                  <a:lnTo>
                    <a:pt x="195392" y="3508850"/>
                  </a:lnTo>
                  <a:lnTo>
                    <a:pt x="163749" y="3477207"/>
                  </a:lnTo>
                  <a:lnTo>
                    <a:pt x="134474" y="3443332"/>
                  </a:lnTo>
                  <a:lnTo>
                    <a:pt x="107702" y="3407362"/>
                  </a:lnTo>
                  <a:lnTo>
                    <a:pt x="83571" y="3369432"/>
                  </a:lnTo>
                  <a:lnTo>
                    <a:pt x="62215" y="3329679"/>
                  </a:lnTo>
                  <a:lnTo>
                    <a:pt x="43772" y="3288238"/>
                  </a:lnTo>
                  <a:lnTo>
                    <a:pt x="28377" y="3245246"/>
                  </a:lnTo>
                  <a:lnTo>
                    <a:pt x="16166" y="3200839"/>
                  </a:lnTo>
                  <a:lnTo>
                    <a:pt x="7275" y="3155153"/>
                  </a:lnTo>
                  <a:lnTo>
                    <a:pt x="1841" y="3108324"/>
                  </a:lnTo>
                  <a:lnTo>
                    <a:pt x="0" y="3060487"/>
                  </a:lnTo>
                  <a:lnTo>
                    <a:pt x="0" y="612112"/>
                  </a:lnTo>
                  <a:close/>
                </a:path>
              </a:pathLst>
            </a:custGeom>
            <a:ln w="9524">
              <a:solidFill>
                <a:srgbClr val="B6124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103237" y="1483981"/>
            <a:ext cx="6771640" cy="3545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1955" indent="-38925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01955" algn="l"/>
              </a:tabLst>
            </a:pPr>
            <a:r>
              <a:rPr dirty="0" u="heavy" sz="2100" spc="-15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Clients</a:t>
            </a:r>
            <a:r>
              <a:rPr dirty="0" u="heavy" sz="2100" spc="-5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19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will</a:t>
            </a:r>
            <a:r>
              <a:rPr dirty="0" u="heavy" sz="2100" spc="-5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17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remember</a:t>
            </a:r>
            <a:r>
              <a:rPr dirty="0" u="heavy" sz="2100" spc="-5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14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the</a:t>
            </a:r>
            <a:r>
              <a:rPr dirty="0" u="heavy" sz="2100" spc="-5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20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words</a:t>
            </a:r>
            <a:r>
              <a:rPr dirty="0" u="heavy" sz="2100" spc="-5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254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we</a:t>
            </a:r>
            <a:r>
              <a:rPr dirty="0" u="heavy" sz="210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235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say</a:t>
            </a:r>
            <a:r>
              <a:rPr dirty="0" u="heavy" sz="2100" spc="-5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18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long</a:t>
            </a:r>
            <a:r>
              <a:rPr dirty="0" u="heavy" sz="210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12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after</a:t>
            </a:r>
            <a:r>
              <a:rPr dirty="0" u="heavy" sz="2100" spc="-5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105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discharge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200" b="1">
                <a:solidFill>
                  <a:srgbClr val="212121"/>
                </a:solidFill>
                <a:latin typeface="Book Antiqua"/>
                <a:cs typeface="Book Antiqua"/>
              </a:rPr>
              <a:t>Avoid</a:t>
            </a:r>
            <a:r>
              <a:rPr dirty="0" sz="2100" spc="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20" b="1">
                <a:solidFill>
                  <a:srgbClr val="212121"/>
                </a:solidFill>
                <a:latin typeface="Book Antiqua"/>
                <a:cs typeface="Book Antiqua"/>
              </a:rPr>
              <a:t>“good</a:t>
            </a:r>
            <a:r>
              <a:rPr dirty="0" sz="2100" spc="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60" b="1">
                <a:solidFill>
                  <a:srgbClr val="212121"/>
                </a:solidFill>
                <a:latin typeface="Book Antiqua"/>
                <a:cs typeface="Book Antiqua"/>
              </a:rPr>
              <a:t>job”...be</a:t>
            </a:r>
            <a:r>
              <a:rPr dirty="0" sz="2100" spc="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0" b="1">
                <a:solidFill>
                  <a:srgbClr val="212121"/>
                </a:solidFill>
                <a:latin typeface="Book Antiqua"/>
                <a:cs typeface="Book Antiqua"/>
              </a:rPr>
              <a:t>specific</a:t>
            </a:r>
            <a:endParaRPr sz="2100">
              <a:latin typeface="Book Antiqua"/>
              <a:cs typeface="Book Antiqua"/>
            </a:endParaRPr>
          </a:p>
          <a:p>
            <a:pPr lvl="1" marL="859155" indent="-389255">
              <a:lnSpc>
                <a:spcPct val="100000"/>
              </a:lnSpc>
              <a:buFont typeface="Arial"/>
              <a:buChar char="○"/>
              <a:tabLst>
                <a:tab pos="859155" algn="l"/>
              </a:tabLst>
            </a:pPr>
            <a:r>
              <a:rPr dirty="0" sz="2100" spc="-160" b="1">
                <a:solidFill>
                  <a:srgbClr val="212121"/>
                </a:solidFill>
                <a:latin typeface="Book Antiqua"/>
                <a:cs typeface="Book Antiqua"/>
              </a:rPr>
              <a:t>Specific</a:t>
            </a:r>
            <a:r>
              <a:rPr dirty="0" sz="2100" spc="3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95" b="1">
                <a:solidFill>
                  <a:srgbClr val="212121"/>
                </a:solidFill>
                <a:latin typeface="Book Antiqua"/>
                <a:cs typeface="Book Antiqua"/>
              </a:rPr>
              <a:t>feedback</a:t>
            </a:r>
            <a:r>
              <a:rPr dirty="0" sz="2100" spc="3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60" b="1">
                <a:solidFill>
                  <a:srgbClr val="212121"/>
                </a:solidFill>
                <a:latin typeface="Book Antiqua"/>
                <a:cs typeface="Book Antiqua"/>
              </a:rPr>
              <a:t>promotes</a:t>
            </a:r>
            <a:r>
              <a:rPr dirty="0" sz="2100" spc="3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70" b="1">
                <a:solidFill>
                  <a:srgbClr val="212121"/>
                </a:solidFill>
                <a:latin typeface="Book Antiqua"/>
                <a:cs typeface="Book Antiqua"/>
              </a:rPr>
              <a:t>neuroplasticity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204" b="1">
                <a:solidFill>
                  <a:srgbClr val="212121"/>
                </a:solidFill>
                <a:latin typeface="Book Antiqua"/>
                <a:cs typeface="Book Antiqua"/>
              </a:rPr>
              <a:t>“I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40" b="1">
                <a:solidFill>
                  <a:srgbClr val="212121"/>
                </a:solidFill>
                <a:latin typeface="Book Antiqua"/>
                <a:cs typeface="Book Antiqua"/>
              </a:rPr>
              <a:t>know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25" b="1">
                <a:solidFill>
                  <a:srgbClr val="212121"/>
                </a:solidFill>
                <a:latin typeface="Book Antiqua"/>
                <a:cs typeface="Book Antiqua"/>
              </a:rPr>
              <a:t>you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30" b="1">
                <a:solidFill>
                  <a:srgbClr val="212121"/>
                </a:solidFill>
                <a:latin typeface="Book Antiqua"/>
                <a:cs typeface="Book Antiqua"/>
              </a:rPr>
              <a:t>know”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155" b="1">
                <a:solidFill>
                  <a:srgbClr val="212121"/>
                </a:solidFill>
                <a:latin typeface="Book Antiqua"/>
                <a:cs typeface="Book Antiqua"/>
              </a:rPr>
              <a:t>Unconditional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70" b="1">
                <a:solidFill>
                  <a:srgbClr val="212121"/>
                </a:solidFill>
                <a:latin typeface="Book Antiqua"/>
                <a:cs typeface="Book Antiqua"/>
              </a:rPr>
              <a:t>positive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regard</a:t>
            </a:r>
            <a:endParaRPr sz="2100">
              <a:latin typeface="Book Antiqua"/>
              <a:cs typeface="Book Antiqua"/>
            </a:endParaRPr>
          </a:p>
          <a:p>
            <a:pPr lvl="1" marL="859155" indent="-389255">
              <a:lnSpc>
                <a:spcPct val="100000"/>
              </a:lnSpc>
              <a:buFont typeface="Arial"/>
              <a:buChar char="○"/>
              <a:tabLst>
                <a:tab pos="859155" algn="l"/>
              </a:tabLst>
            </a:pPr>
            <a:r>
              <a:rPr dirty="0" sz="2100" spc="-180" b="1">
                <a:solidFill>
                  <a:srgbClr val="212121"/>
                </a:solidFill>
                <a:latin typeface="Book Antiqua"/>
                <a:cs typeface="Book Antiqua"/>
              </a:rPr>
              <a:t>Non-</a:t>
            </a:r>
            <a:r>
              <a:rPr dirty="0" sz="2100" spc="-165" b="1">
                <a:solidFill>
                  <a:srgbClr val="212121"/>
                </a:solidFill>
                <a:latin typeface="Book Antiqua"/>
                <a:cs typeface="Book Antiqua"/>
              </a:rPr>
              <a:t>judgmental</a:t>
            </a:r>
            <a:r>
              <a:rPr dirty="0" sz="2100" spc="9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stance</a:t>
            </a:r>
            <a:endParaRPr sz="2100">
              <a:latin typeface="Book Antiqua"/>
              <a:cs typeface="Book Antiqua"/>
            </a:endParaRPr>
          </a:p>
          <a:p>
            <a:pPr lvl="1" marL="859155" indent="-389255">
              <a:lnSpc>
                <a:spcPct val="100000"/>
              </a:lnSpc>
              <a:buFont typeface="Arial"/>
              <a:buChar char="○"/>
              <a:tabLst>
                <a:tab pos="859155" algn="l"/>
              </a:tabLst>
            </a:pPr>
            <a:r>
              <a:rPr dirty="0" sz="2100" spc="-125" b="1">
                <a:solidFill>
                  <a:srgbClr val="212121"/>
                </a:solidFill>
                <a:latin typeface="Book Antiqua"/>
                <a:cs typeface="Book Antiqua"/>
              </a:rPr>
              <a:t>Not</a:t>
            </a:r>
            <a:r>
              <a:rPr dirty="0" sz="2100" spc="-3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20" b="1">
                <a:solidFill>
                  <a:srgbClr val="212121"/>
                </a:solidFill>
                <a:latin typeface="Book Antiqua"/>
                <a:cs typeface="Book Antiqua"/>
              </a:rPr>
              <a:t>“good</a:t>
            </a:r>
            <a:r>
              <a:rPr dirty="0" sz="2100" spc="-2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65" b="1">
                <a:solidFill>
                  <a:srgbClr val="212121"/>
                </a:solidFill>
                <a:latin typeface="Book Antiqua"/>
                <a:cs typeface="Book Antiqua"/>
              </a:rPr>
              <a:t>or</a:t>
            </a:r>
            <a:r>
              <a:rPr dirty="0" sz="2100" spc="-3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0" b="1">
                <a:solidFill>
                  <a:srgbClr val="212121"/>
                </a:solidFill>
                <a:latin typeface="Book Antiqua"/>
                <a:cs typeface="Book Antiqua"/>
              </a:rPr>
              <a:t>bad”</a:t>
            </a:r>
            <a:endParaRPr sz="2100">
              <a:latin typeface="Book Antiqua"/>
              <a:cs typeface="Book Antiqua"/>
            </a:endParaRPr>
          </a:p>
          <a:p>
            <a:pPr marL="401955" marR="5080" indent="-389890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185" b="1">
                <a:solidFill>
                  <a:srgbClr val="212121"/>
                </a:solidFill>
                <a:latin typeface="Book Antiqua"/>
                <a:cs typeface="Book Antiqua"/>
              </a:rPr>
              <a:t>Presume</a:t>
            </a:r>
            <a:r>
              <a:rPr dirty="0" sz="21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55" b="1">
                <a:solidFill>
                  <a:srgbClr val="212121"/>
                </a:solidFill>
                <a:latin typeface="Book Antiqua"/>
                <a:cs typeface="Book Antiqua"/>
              </a:rPr>
              <a:t>competence</a:t>
            </a:r>
            <a:r>
              <a:rPr dirty="0" sz="21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50" b="1">
                <a:solidFill>
                  <a:srgbClr val="212121"/>
                </a:solidFill>
                <a:latin typeface="Book Antiqua"/>
                <a:cs typeface="Book Antiqua"/>
              </a:rPr>
              <a:t>but</a:t>
            </a:r>
            <a:r>
              <a:rPr dirty="0" sz="21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80" b="1">
                <a:solidFill>
                  <a:srgbClr val="212121"/>
                </a:solidFill>
                <a:latin typeface="Book Antiqua"/>
                <a:cs typeface="Book Antiqua"/>
              </a:rPr>
              <a:t>also</a:t>
            </a:r>
            <a:r>
              <a:rPr dirty="0" sz="21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60" b="1">
                <a:solidFill>
                  <a:srgbClr val="212121"/>
                </a:solidFill>
                <a:latin typeface="Book Antiqua"/>
                <a:cs typeface="Book Antiqua"/>
              </a:rPr>
              <a:t>consider</a:t>
            </a:r>
            <a:r>
              <a:rPr dirty="0" sz="21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60" b="1">
                <a:solidFill>
                  <a:srgbClr val="212121"/>
                </a:solidFill>
                <a:latin typeface="Book Antiqua"/>
                <a:cs typeface="Book Antiqua"/>
              </a:rPr>
              <a:t>most</a:t>
            </a:r>
            <a:r>
              <a:rPr dirty="0" sz="21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50" b="1">
                <a:solidFill>
                  <a:srgbClr val="212121"/>
                </a:solidFill>
                <a:latin typeface="Book Antiqua"/>
                <a:cs typeface="Book Antiqua"/>
              </a:rPr>
              <a:t>patients</a:t>
            </a:r>
            <a:r>
              <a:rPr dirty="0" sz="21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35" b="1">
                <a:solidFill>
                  <a:srgbClr val="212121"/>
                </a:solidFill>
                <a:latin typeface="Book Antiqua"/>
                <a:cs typeface="Book Antiqua"/>
              </a:rPr>
              <a:t>are</a:t>
            </a:r>
            <a:r>
              <a:rPr dirty="0" sz="21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5" b="1">
                <a:solidFill>
                  <a:srgbClr val="212121"/>
                </a:solidFill>
                <a:latin typeface="Book Antiqua"/>
                <a:cs typeface="Book Antiqua"/>
              </a:rPr>
              <a:t>not </a:t>
            </a:r>
            <a:r>
              <a:rPr dirty="0" sz="2100" spc="-130" b="1">
                <a:solidFill>
                  <a:srgbClr val="212121"/>
                </a:solidFill>
                <a:latin typeface="Book Antiqua"/>
                <a:cs typeface="Book Antiqua"/>
              </a:rPr>
              <a:t>practitioners–provide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65" b="1">
                <a:solidFill>
                  <a:srgbClr val="212121"/>
                </a:solidFill>
                <a:latin typeface="Book Antiqua"/>
                <a:cs typeface="Book Antiqua"/>
              </a:rPr>
              <a:t>explanations</a:t>
            </a:r>
            <a:r>
              <a:rPr dirty="0" sz="21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85" b="1">
                <a:solidFill>
                  <a:srgbClr val="212121"/>
                </a:solidFill>
                <a:latin typeface="Book Antiqua"/>
                <a:cs typeface="Book Antiqua"/>
              </a:rPr>
              <a:t>at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85" b="1">
                <a:solidFill>
                  <a:srgbClr val="212121"/>
                </a:solidFill>
                <a:latin typeface="Book Antiqua"/>
                <a:cs typeface="Book Antiqua"/>
              </a:rPr>
              <a:t>an</a:t>
            </a:r>
            <a:r>
              <a:rPr dirty="0" sz="21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45" b="1">
                <a:solidFill>
                  <a:srgbClr val="212121"/>
                </a:solidFill>
                <a:latin typeface="Book Antiqua"/>
                <a:cs typeface="Book Antiqua"/>
              </a:rPr>
              <a:t>appropriate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level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50" b="1">
                <a:solidFill>
                  <a:srgbClr val="212121"/>
                </a:solidFill>
                <a:latin typeface="Book Antiqua"/>
                <a:cs typeface="Book Antiqua"/>
              </a:rPr>
              <a:t>REMEMBER:</a:t>
            </a:r>
            <a:endParaRPr sz="2100">
              <a:latin typeface="Book Antiqua"/>
              <a:cs typeface="Book Antiqua"/>
            </a:endParaRPr>
          </a:p>
          <a:p>
            <a:pPr marL="464184">
              <a:lnSpc>
                <a:spcPct val="100000"/>
              </a:lnSpc>
            </a:pPr>
            <a:r>
              <a:rPr dirty="0" sz="2100" spc="-120" b="1">
                <a:solidFill>
                  <a:srgbClr val="212121"/>
                </a:solidFill>
                <a:latin typeface="Book Antiqua"/>
                <a:cs typeface="Book Antiqua"/>
              </a:rPr>
              <a:t>THE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85" b="1">
                <a:solidFill>
                  <a:srgbClr val="212121"/>
                </a:solidFill>
                <a:latin typeface="Book Antiqua"/>
                <a:cs typeface="Book Antiqua"/>
              </a:rPr>
              <a:t>IMPORTANCE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15" b="1">
                <a:solidFill>
                  <a:srgbClr val="212121"/>
                </a:solidFill>
                <a:latin typeface="Book Antiqua"/>
                <a:cs typeface="Book Antiqua"/>
              </a:rPr>
              <a:t>AND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50" b="1">
                <a:solidFill>
                  <a:srgbClr val="212121"/>
                </a:solidFill>
                <a:latin typeface="Book Antiqua"/>
                <a:cs typeface="Book Antiqua"/>
              </a:rPr>
              <a:t>POWER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25" b="1">
                <a:solidFill>
                  <a:srgbClr val="212121"/>
                </a:solidFill>
                <a:latin typeface="Book Antiqua"/>
                <a:cs typeface="Book Antiqua"/>
              </a:rPr>
              <a:t>OF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5" b="1">
                <a:solidFill>
                  <a:srgbClr val="212121"/>
                </a:solidFill>
                <a:latin typeface="Book Antiqua"/>
                <a:cs typeface="Book Antiqua"/>
              </a:rPr>
              <a:t>LISTENING</a:t>
            </a:r>
            <a:endParaRPr sz="2100">
              <a:latin typeface="Book Antiqua"/>
              <a:cs typeface="Book Antiqua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0" y="1579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38099">
            <a:solidFill>
              <a:srgbClr val="2E3E42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422637" y="444037"/>
            <a:ext cx="1106805" cy="1043940"/>
            <a:chOff x="422637" y="444037"/>
            <a:chExt cx="1106805" cy="1043940"/>
          </a:xfrm>
        </p:grpSpPr>
        <p:sp>
          <p:nvSpPr>
            <p:cNvPr id="4" name="object 4" descr=""/>
            <p:cNvSpPr/>
            <p:nvPr/>
          </p:nvSpPr>
          <p:spPr>
            <a:xfrm>
              <a:off x="427399" y="448799"/>
              <a:ext cx="1097280" cy="1034415"/>
            </a:xfrm>
            <a:custGeom>
              <a:avLst/>
              <a:gdLst/>
              <a:ahLst/>
              <a:cxnLst/>
              <a:rect l="l" t="t" r="r" b="b"/>
              <a:pathLst>
                <a:path w="1097280" h="1034415">
                  <a:moveTo>
                    <a:pt x="548399" y="1033799"/>
                  </a:moveTo>
                  <a:lnTo>
                    <a:pt x="498484" y="1031687"/>
                  </a:lnTo>
                  <a:lnTo>
                    <a:pt x="449824" y="1025472"/>
                  </a:lnTo>
                  <a:lnTo>
                    <a:pt x="402613" y="1015335"/>
                  </a:lnTo>
                  <a:lnTo>
                    <a:pt x="357045" y="1001461"/>
                  </a:lnTo>
                  <a:lnTo>
                    <a:pt x="313313" y="984031"/>
                  </a:lnTo>
                  <a:lnTo>
                    <a:pt x="271612" y="963227"/>
                  </a:lnTo>
                  <a:lnTo>
                    <a:pt x="232133" y="939233"/>
                  </a:lnTo>
                  <a:lnTo>
                    <a:pt x="195072" y="912231"/>
                  </a:lnTo>
                  <a:lnTo>
                    <a:pt x="160622" y="882403"/>
                  </a:lnTo>
                  <a:lnTo>
                    <a:pt x="128976" y="849932"/>
                  </a:lnTo>
                  <a:lnTo>
                    <a:pt x="100328" y="814999"/>
                  </a:lnTo>
                  <a:lnTo>
                    <a:pt x="74872" y="777789"/>
                  </a:lnTo>
                  <a:lnTo>
                    <a:pt x="52801" y="738482"/>
                  </a:lnTo>
                  <a:lnTo>
                    <a:pt x="34309" y="697263"/>
                  </a:lnTo>
                  <a:lnTo>
                    <a:pt x="19589" y="654312"/>
                  </a:lnTo>
                  <a:lnTo>
                    <a:pt x="8835" y="609813"/>
                  </a:lnTo>
                  <a:lnTo>
                    <a:pt x="2241" y="563948"/>
                  </a:lnTo>
                  <a:lnTo>
                    <a:pt x="0" y="516899"/>
                  </a:lnTo>
                  <a:lnTo>
                    <a:pt x="2241" y="469851"/>
                  </a:lnTo>
                  <a:lnTo>
                    <a:pt x="8835" y="423986"/>
                  </a:lnTo>
                  <a:lnTo>
                    <a:pt x="19589" y="379487"/>
                  </a:lnTo>
                  <a:lnTo>
                    <a:pt x="34309" y="336536"/>
                  </a:lnTo>
                  <a:lnTo>
                    <a:pt x="52801" y="295317"/>
                  </a:lnTo>
                  <a:lnTo>
                    <a:pt x="74872" y="256010"/>
                  </a:lnTo>
                  <a:lnTo>
                    <a:pt x="100328" y="218800"/>
                  </a:lnTo>
                  <a:lnTo>
                    <a:pt x="128976" y="183867"/>
                  </a:lnTo>
                  <a:lnTo>
                    <a:pt x="160622" y="151396"/>
                  </a:lnTo>
                  <a:lnTo>
                    <a:pt x="195072" y="121568"/>
                  </a:lnTo>
                  <a:lnTo>
                    <a:pt x="232133" y="94566"/>
                  </a:lnTo>
                  <a:lnTo>
                    <a:pt x="271612" y="70571"/>
                  </a:lnTo>
                  <a:lnTo>
                    <a:pt x="313313" y="49768"/>
                  </a:lnTo>
                  <a:lnTo>
                    <a:pt x="357045" y="32338"/>
                  </a:lnTo>
                  <a:lnTo>
                    <a:pt x="402613" y="18464"/>
                  </a:lnTo>
                  <a:lnTo>
                    <a:pt x="449824" y="8327"/>
                  </a:lnTo>
                  <a:lnTo>
                    <a:pt x="499359" y="2000"/>
                  </a:lnTo>
                  <a:lnTo>
                    <a:pt x="501127" y="2000"/>
                  </a:lnTo>
                  <a:lnTo>
                    <a:pt x="548399" y="0"/>
                  </a:lnTo>
                  <a:lnTo>
                    <a:pt x="596618" y="2000"/>
                  </a:lnTo>
                  <a:lnTo>
                    <a:pt x="644143" y="7936"/>
                  </a:lnTo>
                  <a:lnTo>
                    <a:pt x="690722" y="17709"/>
                  </a:lnTo>
                  <a:lnTo>
                    <a:pt x="736102" y="31220"/>
                  </a:lnTo>
                  <a:lnTo>
                    <a:pt x="780030" y="48370"/>
                  </a:lnTo>
                  <a:lnTo>
                    <a:pt x="822254" y="69062"/>
                  </a:lnTo>
                  <a:lnTo>
                    <a:pt x="862522" y="93196"/>
                  </a:lnTo>
                  <a:lnTo>
                    <a:pt x="900580" y="120673"/>
                  </a:lnTo>
                  <a:lnTo>
                    <a:pt x="936177" y="151396"/>
                  </a:lnTo>
                  <a:lnTo>
                    <a:pt x="972606" y="189310"/>
                  </a:lnTo>
                  <a:lnTo>
                    <a:pt x="1004662" y="230123"/>
                  </a:lnTo>
                  <a:lnTo>
                    <a:pt x="1032194" y="273496"/>
                  </a:lnTo>
                  <a:lnTo>
                    <a:pt x="1055055" y="319090"/>
                  </a:lnTo>
                  <a:lnTo>
                    <a:pt x="1073095" y="366567"/>
                  </a:lnTo>
                  <a:lnTo>
                    <a:pt x="1086165" y="415586"/>
                  </a:lnTo>
                  <a:lnTo>
                    <a:pt x="1094116" y="465810"/>
                  </a:lnTo>
                  <a:lnTo>
                    <a:pt x="1096799" y="516899"/>
                  </a:lnTo>
                  <a:lnTo>
                    <a:pt x="1094558" y="563948"/>
                  </a:lnTo>
                  <a:lnTo>
                    <a:pt x="1087964" y="609813"/>
                  </a:lnTo>
                  <a:lnTo>
                    <a:pt x="1077210" y="654312"/>
                  </a:lnTo>
                  <a:lnTo>
                    <a:pt x="1062490" y="697263"/>
                  </a:lnTo>
                  <a:lnTo>
                    <a:pt x="1043998" y="738482"/>
                  </a:lnTo>
                  <a:lnTo>
                    <a:pt x="1021927" y="777789"/>
                  </a:lnTo>
                  <a:lnTo>
                    <a:pt x="996471" y="814999"/>
                  </a:lnTo>
                  <a:lnTo>
                    <a:pt x="967823" y="849932"/>
                  </a:lnTo>
                  <a:lnTo>
                    <a:pt x="936177" y="882403"/>
                  </a:lnTo>
                  <a:lnTo>
                    <a:pt x="901727" y="912231"/>
                  </a:lnTo>
                  <a:lnTo>
                    <a:pt x="864666" y="939233"/>
                  </a:lnTo>
                  <a:lnTo>
                    <a:pt x="825187" y="963227"/>
                  </a:lnTo>
                  <a:lnTo>
                    <a:pt x="783486" y="984031"/>
                  </a:lnTo>
                  <a:lnTo>
                    <a:pt x="739754" y="1001461"/>
                  </a:lnTo>
                  <a:lnTo>
                    <a:pt x="694186" y="1015335"/>
                  </a:lnTo>
                  <a:lnTo>
                    <a:pt x="646975" y="1025472"/>
                  </a:lnTo>
                  <a:lnTo>
                    <a:pt x="598315" y="1031687"/>
                  </a:lnTo>
                  <a:lnTo>
                    <a:pt x="548399" y="1033799"/>
                  </a:lnTo>
                  <a:close/>
                </a:path>
              </a:pathLst>
            </a:custGeom>
            <a:solidFill>
              <a:srgbClr val="E0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27399" y="448799"/>
              <a:ext cx="1097280" cy="1034415"/>
            </a:xfrm>
            <a:custGeom>
              <a:avLst/>
              <a:gdLst/>
              <a:ahLst/>
              <a:cxnLst/>
              <a:rect l="l" t="t" r="r" b="b"/>
              <a:pathLst>
                <a:path w="1097280" h="1034415">
                  <a:moveTo>
                    <a:pt x="0" y="516899"/>
                  </a:moveTo>
                  <a:lnTo>
                    <a:pt x="2241" y="469851"/>
                  </a:lnTo>
                  <a:lnTo>
                    <a:pt x="8835" y="423986"/>
                  </a:lnTo>
                  <a:lnTo>
                    <a:pt x="19589" y="379487"/>
                  </a:lnTo>
                  <a:lnTo>
                    <a:pt x="34309" y="336536"/>
                  </a:lnTo>
                  <a:lnTo>
                    <a:pt x="52801" y="295317"/>
                  </a:lnTo>
                  <a:lnTo>
                    <a:pt x="74872" y="256010"/>
                  </a:lnTo>
                  <a:lnTo>
                    <a:pt x="100328" y="218800"/>
                  </a:lnTo>
                  <a:lnTo>
                    <a:pt x="128976" y="183867"/>
                  </a:lnTo>
                  <a:lnTo>
                    <a:pt x="160622" y="151396"/>
                  </a:lnTo>
                  <a:lnTo>
                    <a:pt x="195072" y="121568"/>
                  </a:lnTo>
                  <a:lnTo>
                    <a:pt x="232133" y="94566"/>
                  </a:lnTo>
                  <a:lnTo>
                    <a:pt x="271612" y="70571"/>
                  </a:lnTo>
                  <a:lnTo>
                    <a:pt x="313313" y="49768"/>
                  </a:lnTo>
                  <a:lnTo>
                    <a:pt x="357045" y="32338"/>
                  </a:lnTo>
                  <a:lnTo>
                    <a:pt x="402613" y="18464"/>
                  </a:lnTo>
                  <a:lnTo>
                    <a:pt x="449824" y="8327"/>
                  </a:lnTo>
                  <a:lnTo>
                    <a:pt x="498484" y="2112"/>
                  </a:lnTo>
                  <a:lnTo>
                    <a:pt x="548399" y="0"/>
                  </a:lnTo>
                  <a:lnTo>
                    <a:pt x="596618" y="2000"/>
                  </a:lnTo>
                  <a:lnTo>
                    <a:pt x="644143" y="7936"/>
                  </a:lnTo>
                  <a:lnTo>
                    <a:pt x="690722" y="17709"/>
                  </a:lnTo>
                  <a:lnTo>
                    <a:pt x="736102" y="31220"/>
                  </a:lnTo>
                  <a:lnTo>
                    <a:pt x="780030" y="48370"/>
                  </a:lnTo>
                  <a:lnTo>
                    <a:pt x="822254" y="69062"/>
                  </a:lnTo>
                  <a:lnTo>
                    <a:pt x="862522" y="93196"/>
                  </a:lnTo>
                  <a:lnTo>
                    <a:pt x="900580" y="120673"/>
                  </a:lnTo>
                  <a:lnTo>
                    <a:pt x="936177" y="151396"/>
                  </a:lnTo>
                  <a:lnTo>
                    <a:pt x="972606" y="189310"/>
                  </a:lnTo>
                  <a:lnTo>
                    <a:pt x="1004662" y="230123"/>
                  </a:lnTo>
                  <a:lnTo>
                    <a:pt x="1032194" y="273496"/>
                  </a:lnTo>
                  <a:lnTo>
                    <a:pt x="1055055" y="319090"/>
                  </a:lnTo>
                  <a:lnTo>
                    <a:pt x="1073095" y="366567"/>
                  </a:lnTo>
                  <a:lnTo>
                    <a:pt x="1086165" y="415586"/>
                  </a:lnTo>
                  <a:lnTo>
                    <a:pt x="1094116" y="465810"/>
                  </a:lnTo>
                  <a:lnTo>
                    <a:pt x="1096799" y="516899"/>
                  </a:lnTo>
                  <a:lnTo>
                    <a:pt x="1094558" y="563948"/>
                  </a:lnTo>
                  <a:lnTo>
                    <a:pt x="1087964" y="609813"/>
                  </a:lnTo>
                  <a:lnTo>
                    <a:pt x="1077210" y="654312"/>
                  </a:lnTo>
                  <a:lnTo>
                    <a:pt x="1062490" y="697263"/>
                  </a:lnTo>
                  <a:lnTo>
                    <a:pt x="1043998" y="738482"/>
                  </a:lnTo>
                  <a:lnTo>
                    <a:pt x="1021927" y="777789"/>
                  </a:lnTo>
                  <a:lnTo>
                    <a:pt x="996471" y="814999"/>
                  </a:lnTo>
                  <a:lnTo>
                    <a:pt x="967823" y="849932"/>
                  </a:lnTo>
                  <a:lnTo>
                    <a:pt x="936177" y="882403"/>
                  </a:lnTo>
                  <a:lnTo>
                    <a:pt x="901727" y="912231"/>
                  </a:lnTo>
                  <a:lnTo>
                    <a:pt x="864666" y="939233"/>
                  </a:lnTo>
                  <a:lnTo>
                    <a:pt x="825187" y="963227"/>
                  </a:lnTo>
                  <a:lnTo>
                    <a:pt x="783486" y="984031"/>
                  </a:lnTo>
                  <a:lnTo>
                    <a:pt x="739754" y="1001461"/>
                  </a:lnTo>
                  <a:lnTo>
                    <a:pt x="694186" y="1015335"/>
                  </a:lnTo>
                  <a:lnTo>
                    <a:pt x="646975" y="1025472"/>
                  </a:lnTo>
                  <a:lnTo>
                    <a:pt x="598315" y="1031687"/>
                  </a:lnTo>
                  <a:lnTo>
                    <a:pt x="548399" y="1033799"/>
                  </a:lnTo>
                  <a:lnTo>
                    <a:pt x="498484" y="1031687"/>
                  </a:lnTo>
                  <a:lnTo>
                    <a:pt x="449824" y="1025472"/>
                  </a:lnTo>
                  <a:lnTo>
                    <a:pt x="402613" y="1015335"/>
                  </a:lnTo>
                  <a:lnTo>
                    <a:pt x="357045" y="1001461"/>
                  </a:lnTo>
                  <a:lnTo>
                    <a:pt x="313313" y="984031"/>
                  </a:lnTo>
                  <a:lnTo>
                    <a:pt x="271612" y="963227"/>
                  </a:lnTo>
                  <a:lnTo>
                    <a:pt x="232133" y="939233"/>
                  </a:lnTo>
                  <a:lnTo>
                    <a:pt x="195072" y="912231"/>
                  </a:lnTo>
                  <a:lnTo>
                    <a:pt x="160622" y="882403"/>
                  </a:lnTo>
                  <a:lnTo>
                    <a:pt x="128976" y="849932"/>
                  </a:lnTo>
                  <a:lnTo>
                    <a:pt x="100328" y="814999"/>
                  </a:lnTo>
                  <a:lnTo>
                    <a:pt x="74872" y="777789"/>
                  </a:lnTo>
                  <a:lnTo>
                    <a:pt x="52801" y="738482"/>
                  </a:lnTo>
                  <a:lnTo>
                    <a:pt x="34309" y="697263"/>
                  </a:lnTo>
                  <a:lnTo>
                    <a:pt x="19589" y="654312"/>
                  </a:lnTo>
                  <a:lnTo>
                    <a:pt x="8835" y="609813"/>
                  </a:lnTo>
                  <a:lnTo>
                    <a:pt x="2241" y="563948"/>
                  </a:lnTo>
                  <a:lnTo>
                    <a:pt x="0" y="5168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34475" y="667437"/>
            <a:ext cx="2800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 b="1">
                <a:solidFill>
                  <a:srgbClr val="212121"/>
                </a:solidFill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847187" y="551137"/>
            <a:ext cx="6590665" cy="829310"/>
            <a:chOff x="1847187" y="551137"/>
            <a:chExt cx="6590665" cy="829310"/>
          </a:xfrm>
        </p:grpSpPr>
        <p:sp>
          <p:nvSpPr>
            <p:cNvPr id="8" name="object 8" descr=""/>
            <p:cNvSpPr/>
            <p:nvPr/>
          </p:nvSpPr>
          <p:spPr>
            <a:xfrm>
              <a:off x="1851949" y="555899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6444197" y="819599"/>
                  </a:move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851949" y="555899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0" y="136602"/>
                  </a:move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120514" y="643183"/>
            <a:ext cx="4044950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0"/>
              <a:t>Psychosocial</a:t>
            </a:r>
            <a:r>
              <a:rPr dirty="0" spc="-15"/>
              <a:t> </a:t>
            </a:r>
            <a:r>
              <a:rPr dirty="0" spc="-265"/>
              <a:t>Impacts</a:t>
            </a:r>
          </a:p>
        </p:txBody>
      </p:sp>
      <p:grpSp>
        <p:nvGrpSpPr>
          <p:cNvPr id="11" name="object 11" descr=""/>
          <p:cNvGrpSpPr/>
          <p:nvPr/>
        </p:nvGrpSpPr>
        <p:grpSpPr>
          <a:xfrm>
            <a:off x="756687" y="1549487"/>
            <a:ext cx="7844790" cy="3140710"/>
            <a:chOff x="756687" y="1549487"/>
            <a:chExt cx="7844790" cy="3140710"/>
          </a:xfrm>
        </p:grpSpPr>
        <p:sp>
          <p:nvSpPr>
            <p:cNvPr id="12" name="object 12" descr=""/>
            <p:cNvSpPr/>
            <p:nvPr/>
          </p:nvSpPr>
          <p:spPr>
            <a:xfrm>
              <a:off x="761449" y="1554249"/>
              <a:ext cx="7835265" cy="3131185"/>
            </a:xfrm>
            <a:custGeom>
              <a:avLst/>
              <a:gdLst/>
              <a:ahLst/>
              <a:cxnLst/>
              <a:rect l="l" t="t" r="r" b="b"/>
              <a:pathLst>
                <a:path w="7835265" h="3131185">
                  <a:moveTo>
                    <a:pt x="7313289" y="3130799"/>
                  </a:moveTo>
                  <a:lnTo>
                    <a:pt x="521810" y="3130799"/>
                  </a:lnTo>
                  <a:lnTo>
                    <a:pt x="474315" y="3128667"/>
                  </a:lnTo>
                  <a:lnTo>
                    <a:pt x="428014" y="3122392"/>
                  </a:lnTo>
                  <a:lnTo>
                    <a:pt x="383092" y="3112160"/>
                  </a:lnTo>
                  <a:lnTo>
                    <a:pt x="339733" y="3098154"/>
                  </a:lnTo>
                  <a:lnTo>
                    <a:pt x="298122" y="3080558"/>
                  </a:lnTo>
                  <a:lnTo>
                    <a:pt x="258442" y="3059557"/>
                  </a:lnTo>
                  <a:lnTo>
                    <a:pt x="220878" y="3035335"/>
                  </a:lnTo>
                  <a:lnTo>
                    <a:pt x="185614" y="3008076"/>
                  </a:lnTo>
                  <a:lnTo>
                    <a:pt x="152834" y="2977965"/>
                  </a:lnTo>
                  <a:lnTo>
                    <a:pt x="122723" y="2945185"/>
                  </a:lnTo>
                  <a:lnTo>
                    <a:pt x="95464" y="2909921"/>
                  </a:lnTo>
                  <a:lnTo>
                    <a:pt x="71242" y="2872357"/>
                  </a:lnTo>
                  <a:lnTo>
                    <a:pt x="50241" y="2832677"/>
                  </a:lnTo>
                  <a:lnTo>
                    <a:pt x="32645" y="2791066"/>
                  </a:lnTo>
                  <a:lnTo>
                    <a:pt x="18639" y="2747707"/>
                  </a:lnTo>
                  <a:lnTo>
                    <a:pt x="8407" y="2702785"/>
                  </a:lnTo>
                  <a:lnTo>
                    <a:pt x="2132" y="2656484"/>
                  </a:lnTo>
                  <a:lnTo>
                    <a:pt x="0" y="2608989"/>
                  </a:lnTo>
                  <a:lnTo>
                    <a:pt x="0" y="521810"/>
                  </a:lnTo>
                  <a:lnTo>
                    <a:pt x="2132" y="474314"/>
                  </a:lnTo>
                  <a:lnTo>
                    <a:pt x="8407" y="428014"/>
                  </a:lnTo>
                  <a:lnTo>
                    <a:pt x="18639" y="383092"/>
                  </a:lnTo>
                  <a:lnTo>
                    <a:pt x="32645" y="339733"/>
                  </a:lnTo>
                  <a:lnTo>
                    <a:pt x="50241" y="298122"/>
                  </a:lnTo>
                  <a:lnTo>
                    <a:pt x="71242" y="258442"/>
                  </a:lnTo>
                  <a:lnTo>
                    <a:pt x="95464" y="220878"/>
                  </a:lnTo>
                  <a:lnTo>
                    <a:pt x="122723" y="185614"/>
                  </a:lnTo>
                  <a:lnTo>
                    <a:pt x="152834" y="152834"/>
                  </a:lnTo>
                  <a:lnTo>
                    <a:pt x="185614" y="122723"/>
                  </a:lnTo>
                  <a:lnTo>
                    <a:pt x="220878" y="95464"/>
                  </a:lnTo>
                  <a:lnTo>
                    <a:pt x="258442" y="71242"/>
                  </a:lnTo>
                  <a:lnTo>
                    <a:pt x="298122" y="50241"/>
                  </a:lnTo>
                  <a:lnTo>
                    <a:pt x="339733" y="32645"/>
                  </a:lnTo>
                  <a:lnTo>
                    <a:pt x="383092" y="18639"/>
                  </a:lnTo>
                  <a:lnTo>
                    <a:pt x="428014" y="8407"/>
                  </a:lnTo>
                  <a:lnTo>
                    <a:pt x="474315" y="2132"/>
                  </a:lnTo>
                  <a:lnTo>
                    <a:pt x="521810" y="0"/>
                  </a:lnTo>
                  <a:lnTo>
                    <a:pt x="7313289" y="0"/>
                  </a:lnTo>
                  <a:lnTo>
                    <a:pt x="7364864" y="2553"/>
                  </a:lnTo>
                  <a:lnTo>
                    <a:pt x="7415565" y="10119"/>
                  </a:lnTo>
                  <a:lnTo>
                    <a:pt x="7465050" y="22555"/>
                  </a:lnTo>
                  <a:lnTo>
                    <a:pt x="7512977" y="39720"/>
                  </a:lnTo>
                  <a:lnTo>
                    <a:pt x="7559005" y="61472"/>
                  </a:lnTo>
                  <a:lnTo>
                    <a:pt x="7602790" y="87670"/>
                  </a:lnTo>
                  <a:lnTo>
                    <a:pt x="7643991" y="118171"/>
                  </a:lnTo>
                  <a:lnTo>
                    <a:pt x="7682265" y="152834"/>
                  </a:lnTo>
                  <a:lnTo>
                    <a:pt x="7716928" y="191109"/>
                  </a:lnTo>
                  <a:lnTo>
                    <a:pt x="7747429" y="232309"/>
                  </a:lnTo>
                  <a:lnTo>
                    <a:pt x="7773627" y="276094"/>
                  </a:lnTo>
                  <a:lnTo>
                    <a:pt x="7795379" y="322122"/>
                  </a:lnTo>
                  <a:lnTo>
                    <a:pt x="7812544" y="370049"/>
                  </a:lnTo>
                  <a:lnTo>
                    <a:pt x="7824980" y="419534"/>
                  </a:lnTo>
                  <a:lnTo>
                    <a:pt x="7832546" y="470235"/>
                  </a:lnTo>
                  <a:lnTo>
                    <a:pt x="7835099" y="521810"/>
                  </a:lnTo>
                  <a:lnTo>
                    <a:pt x="7835099" y="2608989"/>
                  </a:lnTo>
                  <a:lnTo>
                    <a:pt x="7832967" y="2656484"/>
                  </a:lnTo>
                  <a:lnTo>
                    <a:pt x="7826692" y="2702785"/>
                  </a:lnTo>
                  <a:lnTo>
                    <a:pt x="7816460" y="2747707"/>
                  </a:lnTo>
                  <a:lnTo>
                    <a:pt x="7802454" y="2791066"/>
                  </a:lnTo>
                  <a:lnTo>
                    <a:pt x="7784858" y="2832677"/>
                  </a:lnTo>
                  <a:lnTo>
                    <a:pt x="7763857" y="2872357"/>
                  </a:lnTo>
                  <a:lnTo>
                    <a:pt x="7739635" y="2909921"/>
                  </a:lnTo>
                  <a:lnTo>
                    <a:pt x="7712376" y="2945185"/>
                  </a:lnTo>
                  <a:lnTo>
                    <a:pt x="7682265" y="2977965"/>
                  </a:lnTo>
                  <a:lnTo>
                    <a:pt x="7649485" y="3008076"/>
                  </a:lnTo>
                  <a:lnTo>
                    <a:pt x="7614221" y="3035335"/>
                  </a:lnTo>
                  <a:lnTo>
                    <a:pt x="7576657" y="3059557"/>
                  </a:lnTo>
                  <a:lnTo>
                    <a:pt x="7536977" y="3080558"/>
                  </a:lnTo>
                  <a:lnTo>
                    <a:pt x="7495366" y="3098154"/>
                  </a:lnTo>
                  <a:lnTo>
                    <a:pt x="7452007" y="3112160"/>
                  </a:lnTo>
                  <a:lnTo>
                    <a:pt x="7407085" y="3122392"/>
                  </a:lnTo>
                  <a:lnTo>
                    <a:pt x="7360785" y="3128667"/>
                  </a:lnTo>
                  <a:lnTo>
                    <a:pt x="7313289" y="31307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61449" y="1554249"/>
              <a:ext cx="7835265" cy="3131185"/>
            </a:xfrm>
            <a:custGeom>
              <a:avLst/>
              <a:gdLst/>
              <a:ahLst/>
              <a:cxnLst/>
              <a:rect l="l" t="t" r="r" b="b"/>
              <a:pathLst>
                <a:path w="7835265" h="3131185">
                  <a:moveTo>
                    <a:pt x="0" y="521810"/>
                  </a:moveTo>
                  <a:lnTo>
                    <a:pt x="2132" y="474314"/>
                  </a:lnTo>
                  <a:lnTo>
                    <a:pt x="8407" y="428014"/>
                  </a:lnTo>
                  <a:lnTo>
                    <a:pt x="18639" y="383092"/>
                  </a:lnTo>
                  <a:lnTo>
                    <a:pt x="32645" y="339733"/>
                  </a:lnTo>
                  <a:lnTo>
                    <a:pt x="50241" y="298122"/>
                  </a:lnTo>
                  <a:lnTo>
                    <a:pt x="71242" y="258442"/>
                  </a:lnTo>
                  <a:lnTo>
                    <a:pt x="95464" y="220878"/>
                  </a:lnTo>
                  <a:lnTo>
                    <a:pt x="122723" y="185614"/>
                  </a:lnTo>
                  <a:lnTo>
                    <a:pt x="152834" y="152834"/>
                  </a:lnTo>
                  <a:lnTo>
                    <a:pt x="185614" y="122723"/>
                  </a:lnTo>
                  <a:lnTo>
                    <a:pt x="220878" y="95464"/>
                  </a:lnTo>
                  <a:lnTo>
                    <a:pt x="258442" y="71242"/>
                  </a:lnTo>
                  <a:lnTo>
                    <a:pt x="298122" y="50241"/>
                  </a:lnTo>
                  <a:lnTo>
                    <a:pt x="339733" y="32645"/>
                  </a:lnTo>
                  <a:lnTo>
                    <a:pt x="383092" y="18639"/>
                  </a:lnTo>
                  <a:lnTo>
                    <a:pt x="428014" y="8407"/>
                  </a:lnTo>
                  <a:lnTo>
                    <a:pt x="474315" y="2132"/>
                  </a:lnTo>
                  <a:lnTo>
                    <a:pt x="521810" y="0"/>
                  </a:lnTo>
                  <a:lnTo>
                    <a:pt x="7313289" y="0"/>
                  </a:lnTo>
                  <a:lnTo>
                    <a:pt x="7364864" y="2553"/>
                  </a:lnTo>
                  <a:lnTo>
                    <a:pt x="7415565" y="10119"/>
                  </a:lnTo>
                  <a:lnTo>
                    <a:pt x="7465050" y="22555"/>
                  </a:lnTo>
                  <a:lnTo>
                    <a:pt x="7512977" y="39720"/>
                  </a:lnTo>
                  <a:lnTo>
                    <a:pt x="7559005" y="61472"/>
                  </a:lnTo>
                  <a:lnTo>
                    <a:pt x="7602790" y="87670"/>
                  </a:lnTo>
                  <a:lnTo>
                    <a:pt x="7643991" y="118171"/>
                  </a:lnTo>
                  <a:lnTo>
                    <a:pt x="7682265" y="152834"/>
                  </a:lnTo>
                  <a:lnTo>
                    <a:pt x="7716928" y="191109"/>
                  </a:lnTo>
                  <a:lnTo>
                    <a:pt x="7747429" y="232309"/>
                  </a:lnTo>
                  <a:lnTo>
                    <a:pt x="7773627" y="276094"/>
                  </a:lnTo>
                  <a:lnTo>
                    <a:pt x="7795379" y="322122"/>
                  </a:lnTo>
                  <a:lnTo>
                    <a:pt x="7812544" y="370049"/>
                  </a:lnTo>
                  <a:lnTo>
                    <a:pt x="7824980" y="419534"/>
                  </a:lnTo>
                  <a:lnTo>
                    <a:pt x="7832546" y="470235"/>
                  </a:lnTo>
                  <a:lnTo>
                    <a:pt x="7835099" y="521810"/>
                  </a:lnTo>
                  <a:lnTo>
                    <a:pt x="7835099" y="2608989"/>
                  </a:lnTo>
                  <a:lnTo>
                    <a:pt x="7832967" y="2656484"/>
                  </a:lnTo>
                  <a:lnTo>
                    <a:pt x="7826692" y="2702785"/>
                  </a:lnTo>
                  <a:lnTo>
                    <a:pt x="7816460" y="2747707"/>
                  </a:lnTo>
                  <a:lnTo>
                    <a:pt x="7802454" y="2791066"/>
                  </a:lnTo>
                  <a:lnTo>
                    <a:pt x="7784858" y="2832677"/>
                  </a:lnTo>
                  <a:lnTo>
                    <a:pt x="7763857" y="2872357"/>
                  </a:lnTo>
                  <a:lnTo>
                    <a:pt x="7739635" y="2909921"/>
                  </a:lnTo>
                  <a:lnTo>
                    <a:pt x="7712376" y="2945185"/>
                  </a:lnTo>
                  <a:lnTo>
                    <a:pt x="7682265" y="2977965"/>
                  </a:lnTo>
                  <a:lnTo>
                    <a:pt x="7649485" y="3008076"/>
                  </a:lnTo>
                  <a:lnTo>
                    <a:pt x="7614221" y="3035335"/>
                  </a:lnTo>
                  <a:lnTo>
                    <a:pt x="7576657" y="3059557"/>
                  </a:lnTo>
                  <a:lnTo>
                    <a:pt x="7536977" y="3080558"/>
                  </a:lnTo>
                  <a:lnTo>
                    <a:pt x="7495366" y="3098154"/>
                  </a:lnTo>
                  <a:lnTo>
                    <a:pt x="7452007" y="3112160"/>
                  </a:lnTo>
                  <a:lnTo>
                    <a:pt x="7407085" y="3122392"/>
                  </a:lnTo>
                  <a:lnTo>
                    <a:pt x="7360785" y="3128667"/>
                  </a:lnTo>
                  <a:lnTo>
                    <a:pt x="7313289" y="3130799"/>
                  </a:lnTo>
                  <a:lnTo>
                    <a:pt x="521810" y="3130799"/>
                  </a:lnTo>
                  <a:lnTo>
                    <a:pt x="474315" y="3128667"/>
                  </a:lnTo>
                  <a:lnTo>
                    <a:pt x="428014" y="3122392"/>
                  </a:lnTo>
                  <a:lnTo>
                    <a:pt x="383092" y="3112160"/>
                  </a:lnTo>
                  <a:lnTo>
                    <a:pt x="339733" y="3098154"/>
                  </a:lnTo>
                  <a:lnTo>
                    <a:pt x="298122" y="3080558"/>
                  </a:lnTo>
                  <a:lnTo>
                    <a:pt x="258442" y="3059557"/>
                  </a:lnTo>
                  <a:lnTo>
                    <a:pt x="220878" y="3035335"/>
                  </a:lnTo>
                  <a:lnTo>
                    <a:pt x="185614" y="3008076"/>
                  </a:lnTo>
                  <a:lnTo>
                    <a:pt x="152834" y="2977965"/>
                  </a:lnTo>
                  <a:lnTo>
                    <a:pt x="122723" y="2945185"/>
                  </a:lnTo>
                  <a:lnTo>
                    <a:pt x="95464" y="2909921"/>
                  </a:lnTo>
                  <a:lnTo>
                    <a:pt x="71242" y="2872357"/>
                  </a:lnTo>
                  <a:lnTo>
                    <a:pt x="50241" y="2832677"/>
                  </a:lnTo>
                  <a:lnTo>
                    <a:pt x="32645" y="2791066"/>
                  </a:lnTo>
                  <a:lnTo>
                    <a:pt x="18639" y="2747707"/>
                  </a:lnTo>
                  <a:lnTo>
                    <a:pt x="8407" y="2702785"/>
                  </a:lnTo>
                  <a:lnTo>
                    <a:pt x="2132" y="2656484"/>
                  </a:lnTo>
                  <a:lnTo>
                    <a:pt x="0" y="2608989"/>
                  </a:lnTo>
                  <a:lnTo>
                    <a:pt x="0" y="521810"/>
                  </a:lnTo>
                  <a:close/>
                </a:path>
              </a:pathLst>
            </a:custGeom>
            <a:ln w="9524">
              <a:solidFill>
                <a:srgbClr val="B6124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/>
          <p:nvPr/>
        </p:nvSpPr>
        <p:spPr>
          <a:xfrm>
            <a:off x="0" y="1579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38099">
            <a:solidFill>
              <a:srgbClr val="D8DE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119587" y="1835782"/>
            <a:ext cx="6052820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1955" indent="-38925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01955" algn="l"/>
              </a:tabLst>
            </a:pPr>
            <a:r>
              <a:rPr dirty="0" sz="2100" spc="-170" b="1">
                <a:latin typeface="Book Antiqua"/>
                <a:cs typeface="Book Antiqua"/>
              </a:rPr>
              <a:t>An</a:t>
            </a:r>
            <a:r>
              <a:rPr dirty="0" sz="2100" spc="-10" b="1">
                <a:latin typeface="Book Antiqua"/>
                <a:cs typeface="Book Antiqua"/>
              </a:rPr>
              <a:t> </a:t>
            </a:r>
            <a:r>
              <a:rPr dirty="0" sz="2100" spc="-135" b="1">
                <a:latin typeface="Book Antiqua"/>
                <a:cs typeface="Book Antiqua"/>
              </a:rPr>
              <a:t>ABI</a:t>
            </a:r>
            <a:r>
              <a:rPr dirty="0" sz="2100" spc="-5" b="1">
                <a:latin typeface="Book Antiqua"/>
                <a:cs typeface="Book Antiqua"/>
              </a:rPr>
              <a:t> </a:t>
            </a:r>
            <a:r>
              <a:rPr dirty="0" sz="2100" spc="-195" b="1">
                <a:latin typeface="Book Antiqua"/>
                <a:cs typeface="Book Antiqua"/>
              </a:rPr>
              <a:t>does</a:t>
            </a:r>
            <a:r>
              <a:rPr dirty="0" sz="2100" spc="-10" b="1">
                <a:latin typeface="Book Antiqua"/>
                <a:cs typeface="Book Antiqua"/>
              </a:rPr>
              <a:t> </a:t>
            </a:r>
            <a:r>
              <a:rPr dirty="0" sz="2100" spc="-185" b="1">
                <a:latin typeface="Book Antiqua"/>
                <a:cs typeface="Book Antiqua"/>
              </a:rPr>
              <a:t>change</a:t>
            </a:r>
            <a:r>
              <a:rPr dirty="0" sz="2100" spc="-5" b="1">
                <a:latin typeface="Book Antiqua"/>
                <a:cs typeface="Book Antiqua"/>
              </a:rPr>
              <a:t> </a:t>
            </a:r>
            <a:r>
              <a:rPr dirty="0" sz="2100" spc="-150" b="1">
                <a:latin typeface="Book Antiqua"/>
                <a:cs typeface="Book Antiqua"/>
              </a:rPr>
              <a:t>identity</a:t>
            </a:r>
            <a:r>
              <a:rPr dirty="0" sz="2100" spc="-5" b="1">
                <a:latin typeface="Book Antiqua"/>
                <a:cs typeface="Book Antiqua"/>
              </a:rPr>
              <a:t> </a:t>
            </a:r>
            <a:r>
              <a:rPr dirty="0" sz="2100" spc="-200" b="1">
                <a:latin typeface="Book Antiqua"/>
                <a:cs typeface="Book Antiqua"/>
              </a:rPr>
              <a:t>and</a:t>
            </a:r>
            <a:r>
              <a:rPr dirty="0" sz="2100" spc="-10" b="1">
                <a:latin typeface="Book Antiqua"/>
                <a:cs typeface="Book Antiqua"/>
              </a:rPr>
              <a:t> </a:t>
            </a:r>
            <a:r>
              <a:rPr dirty="0" sz="2100" spc="-204" b="1">
                <a:latin typeface="Book Antiqua"/>
                <a:cs typeface="Book Antiqua"/>
              </a:rPr>
              <a:t>one’s</a:t>
            </a:r>
            <a:r>
              <a:rPr dirty="0" sz="2100" spc="-5" b="1">
                <a:latin typeface="Book Antiqua"/>
                <a:cs typeface="Book Antiqua"/>
              </a:rPr>
              <a:t> </a:t>
            </a:r>
            <a:r>
              <a:rPr dirty="0" sz="2100" spc="-200" b="1">
                <a:latin typeface="Book Antiqua"/>
                <a:cs typeface="Book Antiqua"/>
              </a:rPr>
              <a:t>sense</a:t>
            </a:r>
            <a:r>
              <a:rPr dirty="0" sz="2100" spc="-5" b="1">
                <a:latin typeface="Book Antiqua"/>
                <a:cs typeface="Book Antiqua"/>
              </a:rPr>
              <a:t> </a:t>
            </a:r>
            <a:r>
              <a:rPr dirty="0" sz="2100" spc="-165" b="1">
                <a:latin typeface="Book Antiqua"/>
                <a:cs typeface="Book Antiqua"/>
              </a:rPr>
              <a:t>of</a:t>
            </a:r>
            <a:r>
              <a:rPr dirty="0" sz="2100" spc="-10" b="1">
                <a:latin typeface="Book Antiqua"/>
                <a:cs typeface="Book Antiqua"/>
              </a:rPr>
              <a:t> </a:t>
            </a:r>
            <a:r>
              <a:rPr dirty="0" sz="2100" spc="-20" b="1">
                <a:latin typeface="Book Antiqua"/>
                <a:cs typeface="Book Antiqua"/>
              </a:rPr>
              <a:t>self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170" b="1">
                <a:latin typeface="Book Antiqua"/>
                <a:cs typeface="Book Antiqua"/>
              </a:rPr>
              <a:t>An</a:t>
            </a:r>
            <a:r>
              <a:rPr dirty="0" sz="2100" spc="-25" b="1">
                <a:latin typeface="Book Antiqua"/>
                <a:cs typeface="Book Antiqua"/>
              </a:rPr>
              <a:t> </a:t>
            </a:r>
            <a:r>
              <a:rPr dirty="0" sz="2100" spc="-135" b="1">
                <a:latin typeface="Book Antiqua"/>
                <a:cs typeface="Book Antiqua"/>
              </a:rPr>
              <a:t>ABI</a:t>
            </a:r>
            <a:r>
              <a:rPr dirty="0" sz="2100" spc="-20" b="1">
                <a:latin typeface="Book Antiqua"/>
                <a:cs typeface="Book Antiqua"/>
              </a:rPr>
              <a:t> </a:t>
            </a:r>
            <a:r>
              <a:rPr dirty="0" sz="2100" spc="-204" b="1">
                <a:latin typeface="Book Antiqua"/>
                <a:cs typeface="Book Antiqua"/>
              </a:rPr>
              <a:t>happens</a:t>
            </a:r>
            <a:r>
              <a:rPr dirty="0" sz="2100" spc="-20" b="1">
                <a:latin typeface="Book Antiqua"/>
                <a:cs typeface="Book Antiqua"/>
              </a:rPr>
              <a:t> </a:t>
            </a:r>
            <a:r>
              <a:rPr dirty="0" sz="2100" spc="-35" b="1">
                <a:latin typeface="Book Antiqua"/>
                <a:cs typeface="Book Antiqua"/>
              </a:rPr>
              <a:t>to</a:t>
            </a:r>
            <a:r>
              <a:rPr dirty="0" sz="2100" spc="-20" b="1">
                <a:latin typeface="Book Antiqua"/>
                <a:cs typeface="Book Antiqua"/>
              </a:rPr>
              <a:t> </a:t>
            </a:r>
            <a:r>
              <a:rPr dirty="0" sz="2100" spc="-140" b="1">
                <a:latin typeface="Book Antiqua"/>
                <a:cs typeface="Book Antiqua"/>
              </a:rPr>
              <a:t>the</a:t>
            </a:r>
            <a:r>
              <a:rPr dirty="0" sz="2100" spc="-20" b="1">
                <a:latin typeface="Book Antiqua"/>
                <a:cs typeface="Book Antiqua"/>
              </a:rPr>
              <a:t> </a:t>
            </a:r>
            <a:r>
              <a:rPr dirty="0" sz="2100" spc="-210" b="1">
                <a:latin typeface="Book Antiqua"/>
                <a:cs typeface="Book Antiqua"/>
              </a:rPr>
              <a:t>whole</a:t>
            </a:r>
            <a:r>
              <a:rPr dirty="0" sz="2100" spc="-25" b="1">
                <a:latin typeface="Book Antiqua"/>
                <a:cs typeface="Book Antiqua"/>
              </a:rPr>
              <a:t> family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125" b="1">
                <a:latin typeface="Book Antiqua"/>
                <a:cs typeface="Book Antiqua"/>
              </a:rPr>
              <a:t>Care</a:t>
            </a:r>
            <a:r>
              <a:rPr dirty="0" sz="2100" b="1">
                <a:latin typeface="Book Antiqua"/>
                <a:cs typeface="Book Antiqua"/>
              </a:rPr>
              <a:t> </a:t>
            </a:r>
            <a:r>
              <a:rPr dirty="0" sz="2100" spc="-114" b="1">
                <a:latin typeface="Book Antiqua"/>
                <a:cs typeface="Book Antiqua"/>
              </a:rPr>
              <a:t>partner</a:t>
            </a:r>
            <a:r>
              <a:rPr dirty="0" sz="2100" spc="5" b="1">
                <a:latin typeface="Book Antiqua"/>
                <a:cs typeface="Book Antiqua"/>
              </a:rPr>
              <a:t> </a:t>
            </a:r>
            <a:r>
              <a:rPr dirty="0" sz="2100" spc="-145" b="1">
                <a:latin typeface="Book Antiqua"/>
                <a:cs typeface="Book Antiqua"/>
              </a:rPr>
              <a:t>training</a:t>
            </a:r>
            <a:r>
              <a:rPr dirty="0" sz="2100" spc="5" b="1">
                <a:latin typeface="Book Antiqua"/>
                <a:cs typeface="Book Antiqua"/>
              </a:rPr>
              <a:t> </a:t>
            </a:r>
            <a:r>
              <a:rPr dirty="0" sz="2100" spc="-120" b="1">
                <a:latin typeface="Book Antiqua"/>
                <a:cs typeface="Book Antiqua"/>
              </a:rPr>
              <a:t>for</a:t>
            </a:r>
            <a:r>
              <a:rPr dirty="0" sz="2100" spc="5" b="1">
                <a:latin typeface="Book Antiqua"/>
                <a:cs typeface="Book Antiqua"/>
              </a:rPr>
              <a:t> </a:t>
            </a:r>
            <a:r>
              <a:rPr dirty="0" sz="2100" spc="-195" b="1">
                <a:latin typeface="Book Antiqua"/>
                <a:cs typeface="Book Antiqua"/>
              </a:rPr>
              <a:t>aphasia</a:t>
            </a:r>
            <a:r>
              <a:rPr dirty="0" sz="2100" b="1">
                <a:latin typeface="Book Antiqua"/>
                <a:cs typeface="Book Antiqua"/>
              </a:rPr>
              <a:t> </a:t>
            </a:r>
            <a:r>
              <a:rPr dirty="0" sz="2100" spc="-65" b="1">
                <a:latin typeface="Book Antiqua"/>
                <a:cs typeface="Book Antiqua"/>
              </a:rPr>
              <a:t>(</a:t>
            </a:r>
            <a:r>
              <a:rPr dirty="0" u="heavy" sz="2100" spc="-65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  <a:hlinkClick r:id="rId2"/>
              </a:rPr>
              <a:t>aphasia.ca</a:t>
            </a:r>
            <a:r>
              <a:rPr dirty="0" u="none" sz="2100" spc="-65" b="1">
                <a:latin typeface="Book Antiqua"/>
                <a:cs typeface="Book Antiqua"/>
              </a:rPr>
              <a:t>)</a:t>
            </a:r>
            <a:endParaRPr sz="2100">
              <a:latin typeface="Book Antiqua"/>
              <a:cs typeface="Book Antiqua"/>
            </a:endParaRPr>
          </a:p>
          <a:p>
            <a:pPr lvl="1" marL="1316355" indent="-389255">
              <a:lnSpc>
                <a:spcPct val="100000"/>
              </a:lnSpc>
              <a:buFont typeface="Arial"/>
              <a:buChar char="○"/>
              <a:tabLst>
                <a:tab pos="1316355" algn="l"/>
              </a:tabLst>
            </a:pPr>
            <a:r>
              <a:rPr dirty="0" sz="2100" spc="-190" b="1">
                <a:latin typeface="Book Antiqua"/>
                <a:cs typeface="Book Antiqua"/>
              </a:rPr>
              <a:t>Empower</a:t>
            </a:r>
            <a:r>
              <a:rPr dirty="0" sz="2100" spc="-20" b="1">
                <a:latin typeface="Book Antiqua"/>
                <a:cs typeface="Book Antiqua"/>
              </a:rPr>
              <a:t> </a:t>
            </a:r>
            <a:r>
              <a:rPr dirty="0" sz="2100" spc="-140" b="1">
                <a:latin typeface="Book Antiqua"/>
                <a:cs typeface="Book Antiqua"/>
              </a:rPr>
              <a:t>the</a:t>
            </a:r>
            <a:r>
              <a:rPr dirty="0" sz="2100" spc="-15" b="1">
                <a:latin typeface="Book Antiqua"/>
                <a:cs typeface="Book Antiqua"/>
              </a:rPr>
              <a:t> </a:t>
            </a:r>
            <a:r>
              <a:rPr dirty="0" sz="2100" spc="-195" b="1">
                <a:latin typeface="Book Antiqua"/>
                <a:cs typeface="Book Antiqua"/>
              </a:rPr>
              <a:t>loved</a:t>
            </a:r>
            <a:r>
              <a:rPr dirty="0" sz="2100" spc="-15" b="1">
                <a:latin typeface="Book Antiqua"/>
                <a:cs typeface="Book Antiqua"/>
              </a:rPr>
              <a:t> </a:t>
            </a:r>
            <a:r>
              <a:rPr dirty="0" sz="2100" spc="-195" b="1">
                <a:latin typeface="Book Antiqua"/>
                <a:cs typeface="Book Antiqua"/>
              </a:rPr>
              <a:t>ones</a:t>
            </a:r>
            <a:r>
              <a:rPr dirty="0" sz="2100" spc="-15" b="1">
                <a:latin typeface="Book Antiqua"/>
                <a:cs typeface="Book Antiqua"/>
              </a:rPr>
              <a:t> </a:t>
            </a:r>
            <a:r>
              <a:rPr dirty="0" sz="2100" spc="-35" b="1">
                <a:latin typeface="Book Antiqua"/>
                <a:cs typeface="Book Antiqua"/>
              </a:rPr>
              <a:t>to</a:t>
            </a:r>
            <a:r>
              <a:rPr dirty="0" sz="2100" spc="-15" b="1">
                <a:latin typeface="Book Antiqua"/>
                <a:cs typeface="Book Antiqua"/>
              </a:rPr>
              <a:t> </a:t>
            </a:r>
            <a:r>
              <a:rPr dirty="0" sz="2100" spc="-185" b="1">
                <a:latin typeface="Book Antiqua"/>
                <a:cs typeface="Book Antiqua"/>
              </a:rPr>
              <a:t>empower</a:t>
            </a:r>
            <a:r>
              <a:rPr dirty="0" sz="2100" spc="-15" b="1">
                <a:latin typeface="Book Antiqua"/>
                <a:cs typeface="Book Antiqua"/>
              </a:rPr>
              <a:t> </a:t>
            </a:r>
            <a:r>
              <a:rPr dirty="0" sz="2100" spc="-100" b="1">
                <a:latin typeface="Book Antiqua"/>
                <a:cs typeface="Book Antiqua"/>
              </a:rPr>
              <a:t>clients!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150" b="1">
                <a:latin typeface="Book Antiqua"/>
                <a:cs typeface="Book Antiqua"/>
              </a:rPr>
              <a:t>Caregiver</a:t>
            </a:r>
            <a:r>
              <a:rPr dirty="0" sz="2100" spc="20" b="1">
                <a:latin typeface="Book Antiqua"/>
                <a:cs typeface="Book Antiqua"/>
              </a:rPr>
              <a:t> </a:t>
            </a:r>
            <a:r>
              <a:rPr dirty="0" sz="2100" spc="-145" b="1">
                <a:latin typeface="Book Antiqua"/>
                <a:cs typeface="Book Antiqua"/>
              </a:rPr>
              <a:t>training</a:t>
            </a:r>
            <a:r>
              <a:rPr dirty="0" sz="2100" spc="20" b="1">
                <a:latin typeface="Book Antiqua"/>
                <a:cs typeface="Book Antiqua"/>
              </a:rPr>
              <a:t> </a:t>
            </a:r>
            <a:r>
              <a:rPr dirty="0" sz="2100" spc="-75" b="1">
                <a:latin typeface="Book Antiqua"/>
                <a:cs typeface="Book Antiqua"/>
              </a:rPr>
              <a:t>sessions</a:t>
            </a:r>
            <a:endParaRPr sz="2100">
              <a:latin typeface="Book Antiqua"/>
              <a:cs typeface="Book Antiqua"/>
            </a:endParaRPr>
          </a:p>
          <a:p>
            <a:pPr lvl="1" marL="859155" indent="-389255">
              <a:lnSpc>
                <a:spcPct val="100000"/>
              </a:lnSpc>
              <a:buFont typeface="Arial"/>
              <a:buChar char="○"/>
              <a:tabLst>
                <a:tab pos="859155" algn="l"/>
              </a:tabLst>
            </a:pPr>
            <a:r>
              <a:rPr dirty="0" sz="2100" spc="-180" b="1">
                <a:latin typeface="Book Antiqua"/>
                <a:cs typeface="Book Antiqua"/>
              </a:rPr>
              <a:t>Skilled,</a:t>
            </a:r>
            <a:r>
              <a:rPr dirty="0" sz="2100" spc="-10" b="1">
                <a:latin typeface="Book Antiqua"/>
                <a:cs typeface="Book Antiqua"/>
              </a:rPr>
              <a:t> </a:t>
            </a:r>
            <a:r>
              <a:rPr dirty="0" sz="2100" spc="-160" b="1">
                <a:latin typeface="Book Antiqua"/>
                <a:cs typeface="Book Antiqua"/>
              </a:rPr>
              <a:t>billable,</a:t>
            </a:r>
            <a:r>
              <a:rPr dirty="0" sz="2100" spc="-5" b="1">
                <a:latin typeface="Book Antiqua"/>
                <a:cs typeface="Book Antiqua"/>
              </a:rPr>
              <a:t> </a:t>
            </a:r>
            <a:r>
              <a:rPr dirty="0" sz="2100" spc="-105" b="1">
                <a:latin typeface="Book Antiqua"/>
                <a:cs typeface="Book Antiqua"/>
              </a:rPr>
              <a:t>little</a:t>
            </a:r>
            <a:r>
              <a:rPr dirty="0" sz="2100" spc="-10" b="1">
                <a:latin typeface="Book Antiqua"/>
                <a:cs typeface="Book Antiqua"/>
              </a:rPr>
              <a:t> </a:t>
            </a:r>
            <a:r>
              <a:rPr dirty="0" sz="2100" spc="-170" b="1">
                <a:latin typeface="Book Antiqua"/>
                <a:cs typeface="Book Antiqua"/>
              </a:rPr>
              <a:t>prep</a:t>
            </a:r>
            <a:r>
              <a:rPr dirty="0" sz="2100" spc="-5" b="1">
                <a:latin typeface="Book Antiqua"/>
                <a:cs typeface="Book Antiqua"/>
              </a:rPr>
              <a:t> </a:t>
            </a:r>
            <a:r>
              <a:rPr dirty="0" sz="2100" spc="-20" b="1">
                <a:latin typeface="Book Antiqua"/>
                <a:cs typeface="Book Antiqua"/>
              </a:rPr>
              <a:t>time</a:t>
            </a:r>
            <a:endParaRPr sz="21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276837" y="339462"/>
            <a:ext cx="6590665" cy="829310"/>
            <a:chOff x="1276837" y="339462"/>
            <a:chExt cx="6590665" cy="829310"/>
          </a:xfrm>
        </p:grpSpPr>
        <p:sp>
          <p:nvSpPr>
            <p:cNvPr id="4" name="object 4" descr=""/>
            <p:cNvSpPr/>
            <p:nvPr/>
          </p:nvSpPr>
          <p:spPr>
            <a:xfrm>
              <a:off x="1281599" y="344224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6444197" y="819599"/>
                  </a:move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81599" y="344224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0" y="136602"/>
                  </a:move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6108" rIns="0" bIns="0" rtlCol="0" vert="horz">
            <a:spAutoFit/>
          </a:bodyPr>
          <a:lstStyle/>
          <a:p>
            <a:pPr marL="954405">
              <a:lnSpc>
                <a:spcPct val="100000"/>
              </a:lnSpc>
              <a:spcBef>
                <a:spcPts val="100"/>
              </a:spcBef>
            </a:pPr>
            <a:r>
              <a:rPr dirty="0" spc="-295"/>
              <a:t>Mental</a:t>
            </a:r>
            <a:r>
              <a:rPr dirty="0" spc="-50"/>
              <a:t> </a:t>
            </a:r>
            <a:r>
              <a:rPr dirty="0" spc="-265"/>
              <a:t>Health</a:t>
            </a:r>
            <a:r>
              <a:rPr dirty="0" spc="-45"/>
              <a:t> </a:t>
            </a:r>
            <a:r>
              <a:rPr dirty="0" spc="-445"/>
              <a:t>&amp;</a:t>
            </a:r>
            <a:r>
              <a:rPr dirty="0" spc="-45"/>
              <a:t> </a:t>
            </a:r>
            <a:r>
              <a:rPr dirty="0" spc="-340"/>
              <a:t>Aphasia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711237" y="1345312"/>
            <a:ext cx="7890509" cy="3345179"/>
            <a:chOff x="711237" y="1345312"/>
            <a:chExt cx="7890509" cy="3345179"/>
          </a:xfrm>
        </p:grpSpPr>
        <p:sp>
          <p:nvSpPr>
            <p:cNvPr id="8" name="object 8" descr=""/>
            <p:cNvSpPr/>
            <p:nvPr/>
          </p:nvSpPr>
          <p:spPr>
            <a:xfrm>
              <a:off x="715999" y="1350074"/>
              <a:ext cx="7880984" cy="3335654"/>
            </a:xfrm>
            <a:custGeom>
              <a:avLst/>
              <a:gdLst/>
              <a:ahLst/>
              <a:cxnLst/>
              <a:rect l="l" t="t" r="r" b="b"/>
              <a:pathLst>
                <a:path w="7880984" h="3335654">
                  <a:moveTo>
                    <a:pt x="7324838" y="3335099"/>
                  </a:moveTo>
                  <a:lnTo>
                    <a:pt x="555861" y="3335099"/>
                  </a:lnTo>
                  <a:lnTo>
                    <a:pt x="507899" y="3333059"/>
                  </a:lnTo>
                  <a:lnTo>
                    <a:pt x="461070" y="3327049"/>
                  </a:lnTo>
                  <a:lnTo>
                    <a:pt x="415541" y="3317237"/>
                  </a:lnTo>
                  <a:lnTo>
                    <a:pt x="371478" y="3303789"/>
                  </a:lnTo>
                  <a:lnTo>
                    <a:pt x="329049" y="3286872"/>
                  </a:lnTo>
                  <a:lnTo>
                    <a:pt x="288421" y="3266653"/>
                  </a:lnTo>
                  <a:lnTo>
                    <a:pt x="249759" y="3243299"/>
                  </a:lnTo>
                  <a:lnTo>
                    <a:pt x="213232" y="3216976"/>
                  </a:lnTo>
                  <a:lnTo>
                    <a:pt x="179006" y="3187852"/>
                  </a:lnTo>
                  <a:lnTo>
                    <a:pt x="147247" y="3156093"/>
                  </a:lnTo>
                  <a:lnTo>
                    <a:pt x="118123" y="3121867"/>
                  </a:lnTo>
                  <a:lnTo>
                    <a:pt x="91800" y="3085340"/>
                  </a:lnTo>
                  <a:lnTo>
                    <a:pt x="68446" y="3046678"/>
                  </a:lnTo>
                  <a:lnTo>
                    <a:pt x="48227" y="3006050"/>
                  </a:lnTo>
                  <a:lnTo>
                    <a:pt x="31310" y="2963621"/>
                  </a:lnTo>
                  <a:lnTo>
                    <a:pt x="17862" y="2919558"/>
                  </a:lnTo>
                  <a:lnTo>
                    <a:pt x="8050" y="2874029"/>
                  </a:lnTo>
                  <a:lnTo>
                    <a:pt x="2040" y="2827200"/>
                  </a:lnTo>
                  <a:lnTo>
                    <a:pt x="0" y="2779238"/>
                  </a:lnTo>
                  <a:lnTo>
                    <a:pt x="0" y="555861"/>
                  </a:lnTo>
                  <a:lnTo>
                    <a:pt x="2040" y="507899"/>
                  </a:lnTo>
                  <a:lnTo>
                    <a:pt x="8050" y="461070"/>
                  </a:lnTo>
                  <a:lnTo>
                    <a:pt x="17862" y="415541"/>
                  </a:lnTo>
                  <a:lnTo>
                    <a:pt x="31310" y="371478"/>
                  </a:lnTo>
                  <a:lnTo>
                    <a:pt x="48227" y="329049"/>
                  </a:lnTo>
                  <a:lnTo>
                    <a:pt x="68446" y="288421"/>
                  </a:lnTo>
                  <a:lnTo>
                    <a:pt x="91800" y="249759"/>
                  </a:lnTo>
                  <a:lnTo>
                    <a:pt x="118123" y="213232"/>
                  </a:lnTo>
                  <a:lnTo>
                    <a:pt x="147247" y="179006"/>
                  </a:lnTo>
                  <a:lnTo>
                    <a:pt x="179006" y="147247"/>
                  </a:lnTo>
                  <a:lnTo>
                    <a:pt x="213232" y="118123"/>
                  </a:lnTo>
                  <a:lnTo>
                    <a:pt x="249759" y="91800"/>
                  </a:lnTo>
                  <a:lnTo>
                    <a:pt x="288421" y="68446"/>
                  </a:lnTo>
                  <a:lnTo>
                    <a:pt x="329049" y="48227"/>
                  </a:lnTo>
                  <a:lnTo>
                    <a:pt x="371478" y="31310"/>
                  </a:lnTo>
                  <a:lnTo>
                    <a:pt x="415541" y="17862"/>
                  </a:lnTo>
                  <a:lnTo>
                    <a:pt x="461070" y="8050"/>
                  </a:lnTo>
                  <a:lnTo>
                    <a:pt x="507899" y="2040"/>
                  </a:lnTo>
                  <a:lnTo>
                    <a:pt x="555861" y="0"/>
                  </a:lnTo>
                  <a:lnTo>
                    <a:pt x="7324838" y="0"/>
                  </a:lnTo>
                  <a:lnTo>
                    <a:pt x="7373713" y="2151"/>
                  </a:lnTo>
                  <a:lnTo>
                    <a:pt x="7421885" y="8534"/>
                  </a:lnTo>
                  <a:lnTo>
                    <a:pt x="7469097" y="19044"/>
                  </a:lnTo>
                  <a:lnTo>
                    <a:pt x="7515094" y="33573"/>
                  </a:lnTo>
                  <a:lnTo>
                    <a:pt x="7559620" y="52016"/>
                  </a:lnTo>
                  <a:lnTo>
                    <a:pt x="7602419" y="74267"/>
                  </a:lnTo>
                  <a:lnTo>
                    <a:pt x="7643234" y="100220"/>
                  </a:lnTo>
                  <a:lnTo>
                    <a:pt x="7681811" y="129769"/>
                  </a:lnTo>
                  <a:lnTo>
                    <a:pt x="7717892" y="162807"/>
                  </a:lnTo>
                  <a:lnTo>
                    <a:pt x="7750930" y="198888"/>
                  </a:lnTo>
                  <a:lnTo>
                    <a:pt x="7780479" y="237465"/>
                  </a:lnTo>
                  <a:lnTo>
                    <a:pt x="7806432" y="278280"/>
                  </a:lnTo>
                  <a:lnTo>
                    <a:pt x="7828683" y="321079"/>
                  </a:lnTo>
                  <a:lnTo>
                    <a:pt x="7847126" y="365605"/>
                  </a:lnTo>
                  <a:lnTo>
                    <a:pt x="7861655" y="411602"/>
                  </a:lnTo>
                  <a:lnTo>
                    <a:pt x="7872165" y="458814"/>
                  </a:lnTo>
                  <a:lnTo>
                    <a:pt x="7878548" y="506986"/>
                  </a:lnTo>
                  <a:lnTo>
                    <a:pt x="7880699" y="555861"/>
                  </a:lnTo>
                  <a:lnTo>
                    <a:pt x="7880699" y="2779238"/>
                  </a:lnTo>
                  <a:lnTo>
                    <a:pt x="7878659" y="2827200"/>
                  </a:lnTo>
                  <a:lnTo>
                    <a:pt x="7872649" y="2874029"/>
                  </a:lnTo>
                  <a:lnTo>
                    <a:pt x="7862837" y="2919558"/>
                  </a:lnTo>
                  <a:lnTo>
                    <a:pt x="7849389" y="2963621"/>
                  </a:lnTo>
                  <a:lnTo>
                    <a:pt x="7832472" y="3006050"/>
                  </a:lnTo>
                  <a:lnTo>
                    <a:pt x="7812253" y="3046678"/>
                  </a:lnTo>
                  <a:lnTo>
                    <a:pt x="7788899" y="3085340"/>
                  </a:lnTo>
                  <a:lnTo>
                    <a:pt x="7762576" y="3121867"/>
                  </a:lnTo>
                  <a:lnTo>
                    <a:pt x="7733452" y="3156093"/>
                  </a:lnTo>
                  <a:lnTo>
                    <a:pt x="7701693" y="3187852"/>
                  </a:lnTo>
                  <a:lnTo>
                    <a:pt x="7667467" y="3216976"/>
                  </a:lnTo>
                  <a:lnTo>
                    <a:pt x="7630940" y="3243299"/>
                  </a:lnTo>
                  <a:lnTo>
                    <a:pt x="7592278" y="3266653"/>
                  </a:lnTo>
                  <a:lnTo>
                    <a:pt x="7551650" y="3286872"/>
                  </a:lnTo>
                  <a:lnTo>
                    <a:pt x="7509221" y="3303789"/>
                  </a:lnTo>
                  <a:lnTo>
                    <a:pt x="7465158" y="3317237"/>
                  </a:lnTo>
                  <a:lnTo>
                    <a:pt x="7419629" y="3327049"/>
                  </a:lnTo>
                  <a:lnTo>
                    <a:pt x="7372800" y="3333059"/>
                  </a:lnTo>
                  <a:lnTo>
                    <a:pt x="7324838" y="33350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15999" y="1350074"/>
              <a:ext cx="7880984" cy="3335654"/>
            </a:xfrm>
            <a:custGeom>
              <a:avLst/>
              <a:gdLst/>
              <a:ahLst/>
              <a:cxnLst/>
              <a:rect l="l" t="t" r="r" b="b"/>
              <a:pathLst>
                <a:path w="7880984" h="3335654">
                  <a:moveTo>
                    <a:pt x="0" y="555861"/>
                  </a:moveTo>
                  <a:lnTo>
                    <a:pt x="2040" y="507899"/>
                  </a:lnTo>
                  <a:lnTo>
                    <a:pt x="8050" y="461070"/>
                  </a:lnTo>
                  <a:lnTo>
                    <a:pt x="17862" y="415541"/>
                  </a:lnTo>
                  <a:lnTo>
                    <a:pt x="31310" y="371478"/>
                  </a:lnTo>
                  <a:lnTo>
                    <a:pt x="48227" y="329049"/>
                  </a:lnTo>
                  <a:lnTo>
                    <a:pt x="68446" y="288421"/>
                  </a:lnTo>
                  <a:lnTo>
                    <a:pt x="91800" y="249759"/>
                  </a:lnTo>
                  <a:lnTo>
                    <a:pt x="118123" y="213232"/>
                  </a:lnTo>
                  <a:lnTo>
                    <a:pt x="147247" y="179006"/>
                  </a:lnTo>
                  <a:lnTo>
                    <a:pt x="179006" y="147247"/>
                  </a:lnTo>
                  <a:lnTo>
                    <a:pt x="213232" y="118123"/>
                  </a:lnTo>
                  <a:lnTo>
                    <a:pt x="249759" y="91800"/>
                  </a:lnTo>
                  <a:lnTo>
                    <a:pt x="288421" y="68446"/>
                  </a:lnTo>
                  <a:lnTo>
                    <a:pt x="329049" y="48227"/>
                  </a:lnTo>
                  <a:lnTo>
                    <a:pt x="371478" y="31310"/>
                  </a:lnTo>
                  <a:lnTo>
                    <a:pt x="415541" y="17862"/>
                  </a:lnTo>
                  <a:lnTo>
                    <a:pt x="461070" y="8050"/>
                  </a:lnTo>
                  <a:lnTo>
                    <a:pt x="507899" y="2040"/>
                  </a:lnTo>
                  <a:lnTo>
                    <a:pt x="555861" y="0"/>
                  </a:lnTo>
                  <a:lnTo>
                    <a:pt x="7324838" y="0"/>
                  </a:lnTo>
                  <a:lnTo>
                    <a:pt x="7373713" y="2151"/>
                  </a:lnTo>
                  <a:lnTo>
                    <a:pt x="7421885" y="8534"/>
                  </a:lnTo>
                  <a:lnTo>
                    <a:pt x="7469097" y="19044"/>
                  </a:lnTo>
                  <a:lnTo>
                    <a:pt x="7515094" y="33573"/>
                  </a:lnTo>
                  <a:lnTo>
                    <a:pt x="7559620" y="52016"/>
                  </a:lnTo>
                  <a:lnTo>
                    <a:pt x="7602419" y="74267"/>
                  </a:lnTo>
                  <a:lnTo>
                    <a:pt x="7643234" y="100220"/>
                  </a:lnTo>
                  <a:lnTo>
                    <a:pt x="7681811" y="129769"/>
                  </a:lnTo>
                  <a:lnTo>
                    <a:pt x="7717892" y="162807"/>
                  </a:lnTo>
                  <a:lnTo>
                    <a:pt x="7750930" y="198888"/>
                  </a:lnTo>
                  <a:lnTo>
                    <a:pt x="7780479" y="237465"/>
                  </a:lnTo>
                  <a:lnTo>
                    <a:pt x="7806432" y="278280"/>
                  </a:lnTo>
                  <a:lnTo>
                    <a:pt x="7828683" y="321079"/>
                  </a:lnTo>
                  <a:lnTo>
                    <a:pt x="7847126" y="365605"/>
                  </a:lnTo>
                  <a:lnTo>
                    <a:pt x="7861655" y="411602"/>
                  </a:lnTo>
                  <a:lnTo>
                    <a:pt x="7872165" y="458814"/>
                  </a:lnTo>
                  <a:lnTo>
                    <a:pt x="7878548" y="506986"/>
                  </a:lnTo>
                  <a:lnTo>
                    <a:pt x="7880699" y="555861"/>
                  </a:lnTo>
                  <a:lnTo>
                    <a:pt x="7880699" y="2779238"/>
                  </a:lnTo>
                  <a:lnTo>
                    <a:pt x="7878659" y="2827200"/>
                  </a:lnTo>
                  <a:lnTo>
                    <a:pt x="7872649" y="2874029"/>
                  </a:lnTo>
                  <a:lnTo>
                    <a:pt x="7862837" y="2919558"/>
                  </a:lnTo>
                  <a:lnTo>
                    <a:pt x="7849389" y="2963621"/>
                  </a:lnTo>
                  <a:lnTo>
                    <a:pt x="7832472" y="3006050"/>
                  </a:lnTo>
                  <a:lnTo>
                    <a:pt x="7812253" y="3046678"/>
                  </a:lnTo>
                  <a:lnTo>
                    <a:pt x="7788899" y="3085340"/>
                  </a:lnTo>
                  <a:lnTo>
                    <a:pt x="7762576" y="3121867"/>
                  </a:lnTo>
                  <a:lnTo>
                    <a:pt x="7733452" y="3156093"/>
                  </a:lnTo>
                  <a:lnTo>
                    <a:pt x="7701693" y="3187852"/>
                  </a:lnTo>
                  <a:lnTo>
                    <a:pt x="7667467" y="3216976"/>
                  </a:lnTo>
                  <a:lnTo>
                    <a:pt x="7630940" y="3243299"/>
                  </a:lnTo>
                  <a:lnTo>
                    <a:pt x="7592278" y="3266653"/>
                  </a:lnTo>
                  <a:lnTo>
                    <a:pt x="7551650" y="3286872"/>
                  </a:lnTo>
                  <a:lnTo>
                    <a:pt x="7509221" y="3303789"/>
                  </a:lnTo>
                  <a:lnTo>
                    <a:pt x="7465158" y="3317237"/>
                  </a:lnTo>
                  <a:lnTo>
                    <a:pt x="7419629" y="3327049"/>
                  </a:lnTo>
                  <a:lnTo>
                    <a:pt x="7372800" y="3333059"/>
                  </a:lnTo>
                  <a:lnTo>
                    <a:pt x="7324838" y="3335099"/>
                  </a:lnTo>
                  <a:lnTo>
                    <a:pt x="555861" y="3335099"/>
                  </a:lnTo>
                  <a:lnTo>
                    <a:pt x="507899" y="3333059"/>
                  </a:lnTo>
                  <a:lnTo>
                    <a:pt x="461070" y="3327049"/>
                  </a:lnTo>
                  <a:lnTo>
                    <a:pt x="415541" y="3317237"/>
                  </a:lnTo>
                  <a:lnTo>
                    <a:pt x="371478" y="3303789"/>
                  </a:lnTo>
                  <a:lnTo>
                    <a:pt x="329049" y="3286872"/>
                  </a:lnTo>
                  <a:lnTo>
                    <a:pt x="288421" y="3266653"/>
                  </a:lnTo>
                  <a:lnTo>
                    <a:pt x="249759" y="3243299"/>
                  </a:lnTo>
                  <a:lnTo>
                    <a:pt x="213232" y="3216976"/>
                  </a:lnTo>
                  <a:lnTo>
                    <a:pt x="179006" y="3187852"/>
                  </a:lnTo>
                  <a:lnTo>
                    <a:pt x="147247" y="3156093"/>
                  </a:lnTo>
                  <a:lnTo>
                    <a:pt x="118123" y="3121867"/>
                  </a:lnTo>
                  <a:lnTo>
                    <a:pt x="91800" y="3085340"/>
                  </a:lnTo>
                  <a:lnTo>
                    <a:pt x="68446" y="3046678"/>
                  </a:lnTo>
                  <a:lnTo>
                    <a:pt x="48227" y="3006050"/>
                  </a:lnTo>
                  <a:lnTo>
                    <a:pt x="31310" y="2963621"/>
                  </a:lnTo>
                  <a:lnTo>
                    <a:pt x="17862" y="2919558"/>
                  </a:lnTo>
                  <a:lnTo>
                    <a:pt x="8050" y="2874029"/>
                  </a:lnTo>
                  <a:lnTo>
                    <a:pt x="2040" y="2827200"/>
                  </a:lnTo>
                  <a:lnTo>
                    <a:pt x="0" y="2779238"/>
                  </a:lnTo>
                  <a:lnTo>
                    <a:pt x="0" y="555861"/>
                  </a:lnTo>
                  <a:close/>
                </a:path>
              </a:pathLst>
            </a:custGeom>
            <a:ln w="9524">
              <a:solidFill>
                <a:srgbClr val="B6124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0" y="1579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38099">
            <a:solidFill>
              <a:srgbClr val="D8DE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47475" y="4801887"/>
            <a:ext cx="68878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25" b="1">
                <a:solidFill>
                  <a:srgbClr val="FFFFFF"/>
                </a:solidFill>
                <a:latin typeface="Book Antiqua"/>
                <a:cs typeface="Book Antiqua"/>
              </a:rPr>
              <a:t>Thompson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145" b="1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110" b="1">
                <a:solidFill>
                  <a:srgbClr val="FFFFFF"/>
                </a:solidFill>
                <a:latin typeface="Book Antiqua"/>
                <a:cs typeface="Book Antiqua"/>
              </a:rPr>
              <a:t>Reed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70" b="1">
                <a:solidFill>
                  <a:srgbClr val="FFFFFF"/>
                </a:solidFill>
                <a:latin typeface="Book Antiqua"/>
                <a:cs typeface="Book Antiqua"/>
              </a:rPr>
              <a:t>2024;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Book Antiqua"/>
                <a:cs typeface="Book Antiqua"/>
              </a:rPr>
              <a:t>Carr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114" b="1">
                <a:solidFill>
                  <a:srgbClr val="FFFFFF"/>
                </a:solidFill>
                <a:latin typeface="Book Antiqua"/>
                <a:cs typeface="Book Antiqua"/>
              </a:rPr>
              <a:t>2011;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95" b="1">
                <a:solidFill>
                  <a:srgbClr val="FFFFFF"/>
                </a:solidFill>
                <a:latin typeface="Book Antiqua"/>
                <a:cs typeface="Book Antiqua"/>
              </a:rPr>
              <a:t>Zanella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80" b="1">
                <a:solidFill>
                  <a:srgbClr val="FFFFFF"/>
                </a:solidFill>
                <a:latin typeface="Book Antiqua"/>
                <a:cs typeface="Book Antiqua"/>
              </a:rPr>
              <a:t>2020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145" b="1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85" b="1">
                <a:solidFill>
                  <a:srgbClr val="FFFFFF"/>
                </a:solidFill>
                <a:latin typeface="Book Antiqua"/>
                <a:cs typeface="Book Antiqua"/>
              </a:rPr>
              <a:t>2022;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65" b="1">
                <a:solidFill>
                  <a:srgbClr val="FFFFFF"/>
                </a:solidFill>
                <a:latin typeface="Book Antiqua"/>
                <a:cs typeface="Book Antiqua"/>
              </a:rPr>
              <a:t>Hilari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145" b="1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Book Antiqua"/>
                <a:cs typeface="Book Antiqua"/>
              </a:rPr>
              <a:t>Northcott,</a:t>
            </a:r>
            <a:r>
              <a:rPr dirty="0" sz="1100" spc="1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85" b="1">
                <a:solidFill>
                  <a:srgbClr val="FFFFFF"/>
                </a:solidFill>
                <a:latin typeface="Book Antiqua"/>
                <a:cs typeface="Book Antiqua"/>
              </a:rPr>
              <a:t>2016;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Book Antiqua"/>
                <a:cs typeface="Book Antiqua"/>
              </a:rPr>
              <a:t>Northcott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Book Antiqua"/>
                <a:cs typeface="Book Antiqua"/>
              </a:rPr>
              <a:t>et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Book Antiqua"/>
                <a:cs typeface="Book Antiqua"/>
              </a:rPr>
              <a:t>al.,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85" b="1">
                <a:solidFill>
                  <a:srgbClr val="FFFFFF"/>
                </a:solidFill>
                <a:latin typeface="Book Antiqua"/>
                <a:cs typeface="Book Antiqua"/>
              </a:rPr>
              <a:t>2016;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110" b="1">
                <a:solidFill>
                  <a:srgbClr val="FFFFFF"/>
                </a:solidFill>
                <a:latin typeface="Book Antiqua"/>
                <a:cs typeface="Book Antiqua"/>
              </a:rPr>
              <a:t>Davidson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Book Antiqua"/>
                <a:cs typeface="Book Antiqua"/>
              </a:rPr>
              <a:t>et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Book Antiqua"/>
                <a:cs typeface="Book Antiqua"/>
              </a:rPr>
              <a:t>al.,</a:t>
            </a:r>
            <a:r>
              <a:rPr dirty="0" sz="11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100" spc="-20" b="1">
                <a:solidFill>
                  <a:srgbClr val="FFFFFF"/>
                </a:solidFill>
                <a:latin typeface="Book Antiqua"/>
                <a:cs typeface="Book Antiqua"/>
              </a:rPr>
              <a:t>2008</a:t>
            </a:r>
            <a:endParaRPr sz="1100">
              <a:latin typeface="Book Antiqua"/>
              <a:cs typeface="Book Antiqu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91224" y="1544781"/>
            <a:ext cx="6642734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dirty="0" sz="1800" spc="-125" b="1">
                <a:solidFill>
                  <a:srgbClr val="212121"/>
                </a:solidFill>
                <a:latin typeface="Book Antiqua"/>
                <a:cs typeface="Book Antiqua"/>
              </a:rPr>
              <a:t>Clients</a:t>
            </a:r>
            <a:r>
              <a:rPr dirty="0" sz="18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60" b="1">
                <a:solidFill>
                  <a:srgbClr val="212121"/>
                </a:solidFill>
                <a:latin typeface="Book Antiqua"/>
                <a:cs typeface="Book Antiqua"/>
              </a:rPr>
              <a:t>with</a:t>
            </a:r>
            <a:r>
              <a:rPr dirty="0" sz="18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70" b="1">
                <a:solidFill>
                  <a:srgbClr val="212121"/>
                </a:solidFill>
                <a:latin typeface="Book Antiqua"/>
                <a:cs typeface="Book Antiqua"/>
              </a:rPr>
              <a:t>aphasia</a:t>
            </a:r>
            <a:r>
              <a:rPr dirty="0" sz="18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20" b="1">
                <a:solidFill>
                  <a:srgbClr val="212121"/>
                </a:solidFill>
                <a:latin typeface="Book Antiqua"/>
                <a:cs typeface="Book Antiqua"/>
              </a:rPr>
              <a:t>are</a:t>
            </a:r>
            <a:r>
              <a:rPr dirty="0" sz="18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40" b="1">
                <a:solidFill>
                  <a:srgbClr val="212121"/>
                </a:solidFill>
                <a:latin typeface="Book Antiqua"/>
                <a:cs typeface="Book Antiqua"/>
              </a:rPr>
              <a:t>more</a:t>
            </a:r>
            <a:r>
              <a:rPr dirty="0" sz="18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30" b="1">
                <a:solidFill>
                  <a:srgbClr val="212121"/>
                </a:solidFill>
                <a:latin typeface="Book Antiqua"/>
                <a:cs typeface="Book Antiqua"/>
              </a:rPr>
              <a:t>than</a:t>
            </a:r>
            <a:r>
              <a:rPr dirty="0" sz="18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30" b="1">
                <a:solidFill>
                  <a:srgbClr val="212121"/>
                </a:solidFill>
                <a:latin typeface="Book Antiqua"/>
                <a:cs typeface="Book Antiqua"/>
              </a:rPr>
              <a:t>7x</a:t>
            </a:r>
            <a:r>
              <a:rPr dirty="0" sz="18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75" b="1">
                <a:solidFill>
                  <a:srgbClr val="212121"/>
                </a:solidFill>
                <a:latin typeface="Book Antiqua"/>
                <a:cs typeface="Book Antiqua"/>
              </a:rPr>
              <a:t>likely</a:t>
            </a:r>
            <a:r>
              <a:rPr dirty="0" sz="18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50" b="1">
                <a:solidFill>
                  <a:srgbClr val="212121"/>
                </a:solidFill>
                <a:latin typeface="Book Antiqua"/>
                <a:cs typeface="Book Antiqua"/>
              </a:rPr>
              <a:t>to</a:t>
            </a:r>
            <a:r>
              <a:rPr dirty="0" sz="18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35" b="1">
                <a:solidFill>
                  <a:srgbClr val="212121"/>
                </a:solidFill>
                <a:latin typeface="Book Antiqua"/>
                <a:cs typeface="Book Antiqua"/>
              </a:rPr>
              <a:t>experience</a:t>
            </a:r>
            <a:r>
              <a:rPr dirty="0" sz="18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05" b="1">
                <a:solidFill>
                  <a:srgbClr val="212121"/>
                </a:solidFill>
                <a:latin typeface="Book Antiqua"/>
                <a:cs typeface="Book Antiqua"/>
              </a:rPr>
              <a:t>post-</a:t>
            </a:r>
            <a:r>
              <a:rPr dirty="0" sz="1800" spc="-100" b="1">
                <a:solidFill>
                  <a:srgbClr val="212121"/>
                </a:solidFill>
                <a:latin typeface="Book Antiqua"/>
                <a:cs typeface="Book Antiqua"/>
              </a:rPr>
              <a:t>stroke </a:t>
            </a:r>
            <a:r>
              <a:rPr dirty="0" sz="1800" spc="-60" b="1">
                <a:solidFill>
                  <a:srgbClr val="212121"/>
                </a:solidFill>
                <a:latin typeface="Book Antiqua"/>
                <a:cs typeface="Book Antiqua"/>
              </a:rPr>
              <a:t>depression</a:t>
            </a:r>
            <a:endParaRPr sz="1800">
              <a:latin typeface="Book Antiqua"/>
              <a:cs typeface="Book Antiqua"/>
            </a:endParaRPr>
          </a:p>
          <a:p>
            <a:pPr marL="379095" indent="-366395">
              <a:lnSpc>
                <a:spcPct val="100000"/>
              </a:lnSpc>
              <a:buFont typeface="Arial"/>
              <a:buChar char="●"/>
              <a:tabLst>
                <a:tab pos="379095" algn="l"/>
              </a:tabLst>
            </a:pPr>
            <a:r>
              <a:rPr dirty="0" sz="1800" spc="-160" b="1">
                <a:solidFill>
                  <a:srgbClr val="212121"/>
                </a:solidFill>
                <a:latin typeface="Book Antiqua"/>
                <a:cs typeface="Book Antiqua"/>
              </a:rPr>
              <a:t>Depression</a:t>
            </a:r>
            <a:r>
              <a:rPr dirty="0" sz="18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75" b="1">
                <a:solidFill>
                  <a:srgbClr val="212121"/>
                </a:solidFill>
                <a:latin typeface="Book Antiqua"/>
                <a:cs typeface="Book Antiqua"/>
              </a:rPr>
              <a:t>diagnosis</a:t>
            </a:r>
            <a:r>
              <a:rPr dirty="0" sz="1800" spc="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10" b="1">
                <a:solidFill>
                  <a:srgbClr val="212121"/>
                </a:solidFill>
                <a:latin typeface="Book Antiqua"/>
                <a:cs typeface="Book Antiqua"/>
              </a:rPr>
              <a:t>for</a:t>
            </a:r>
            <a:r>
              <a:rPr dirty="0" sz="18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55" b="1">
                <a:solidFill>
                  <a:srgbClr val="212121"/>
                </a:solidFill>
                <a:latin typeface="Book Antiqua"/>
                <a:cs typeface="Book Antiqua"/>
              </a:rPr>
              <a:t>persons</a:t>
            </a:r>
            <a:r>
              <a:rPr dirty="0" sz="1800" spc="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60" b="1">
                <a:solidFill>
                  <a:srgbClr val="212121"/>
                </a:solidFill>
                <a:latin typeface="Book Antiqua"/>
                <a:cs typeface="Book Antiqua"/>
              </a:rPr>
              <a:t>with</a:t>
            </a:r>
            <a:r>
              <a:rPr dirty="0" sz="1800" spc="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70" b="1">
                <a:solidFill>
                  <a:srgbClr val="212121"/>
                </a:solidFill>
                <a:latin typeface="Book Antiqua"/>
                <a:cs typeface="Book Antiqua"/>
              </a:rPr>
              <a:t>aphasia</a:t>
            </a:r>
            <a:r>
              <a:rPr dirty="0" sz="18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0" b="1">
                <a:solidFill>
                  <a:srgbClr val="212121"/>
                </a:solidFill>
                <a:latin typeface="Book Antiqua"/>
                <a:cs typeface="Book Antiqua"/>
              </a:rPr>
              <a:t>(PWA)</a:t>
            </a:r>
            <a:endParaRPr sz="1800">
              <a:latin typeface="Book Antiqua"/>
              <a:cs typeface="Book Antiqua"/>
            </a:endParaRPr>
          </a:p>
          <a:p>
            <a:pPr lvl="1" marL="1293495" indent="-366395">
              <a:lnSpc>
                <a:spcPct val="100000"/>
              </a:lnSpc>
              <a:buFont typeface="Arial"/>
              <a:buChar char="○"/>
              <a:tabLst>
                <a:tab pos="1293495" algn="l"/>
              </a:tabLst>
            </a:pPr>
            <a:r>
              <a:rPr dirty="0" sz="1800" spc="-204" b="1">
                <a:solidFill>
                  <a:srgbClr val="212121"/>
                </a:solidFill>
                <a:latin typeface="Book Antiqua"/>
                <a:cs typeface="Book Antiqua"/>
              </a:rPr>
              <a:t>3</a:t>
            </a:r>
            <a:r>
              <a:rPr dirty="0" sz="18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50" b="1">
                <a:solidFill>
                  <a:srgbClr val="212121"/>
                </a:solidFill>
                <a:latin typeface="Book Antiqua"/>
                <a:cs typeface="Book Antiqua"/>
              </a:rPr>
              <a:t>months</a:t>
            </a:r>
            <a:r>
              <a:rPr dirty="0" sz="18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30" b="1">
                <a:solidFill>
                  <a:srgbClr val="212121"/>
                </a:solidFill>
                <a:latin typeface="Book Antiqua"/>
                <a:cs typeface="Book Antiqua"/>
              </a:rPr>
              <a:t>post</a:t>
            </a:r>
            <a:r>
              <a:rPr dirty="0" sz="18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25" b="1">
                <a:solidFill>
                  <a:srgbClr val="212121"/>
                </a:solidFill>
                <a:latin typeface="Book Antiqua"/>
                <a:cs typeface="Book Antiqua"/>
              </a:rPr>
              <a:t>stroke:</a:t>
            </a:r>
            <a:r>
              <a:rPr dirty="0" sz="18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25" b="1">
                <a:solidFill>
                  <a:srgbClr val="212121"/>
                </a:solidFill>
                <a:latin typeface="Book Antiqua"/>
                <a:cs typeface="Book Antiqua"/>
              </a:rPr>
              <a:t>70%</a:t>
            </a:r>
            <a:endParaRPr sz="1800">
              <a:latin typeface="Book Antiqua"/>
              <a:cs typeface="Book Antiqua"/>
            </a:endParaRPr>
          </a:p>
          <a:p>
            <a:pPr lvl="1" marL="1293495" indent="-366395">
              <a:lnSpc>
                <a:spcPct val="100000"/>
              </a:lnSpc>
              <a:buFont typeface="Arial"/>
              <a:buChar char="○"/>
              <a:tabLst>
                <a:tab pos="1293495" algn="l"/>
              </a:tabLst>
            </a:pPr>
            <a:r>
              <a:rPr dirty="0" sz="1800" spc="-310" b="1">
                <a:solidFill>
                  <a:srgbClr val="212121"/>
                </a:solidFill>
                <a:latin typeface="Book Antiqua"/>
                <a:cs typeface="Book Antiqua"/>
              </a:rPr>
              <a:t>1</a:t>
            </a:r>
            <a:r>
              <a:rPr dirty="0" sz="18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45" b="1">
                <a:solidFill>
                  <a:srgbClr val="212121"/>
                </a:solidFill>
                <a:latin typeface="Book Antiqua"/>
                <a:cs typeface="Book Antiqua"/>
              </a:rPr>
              <a:t>year</a:t>
            </a:r>
            <a:r>
              <a:rPr dirty="0" sz="18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30" b="1">
                <a:solidFill>
                  <a:srgbClr val="212121"/>
                </a:solidFill>
                <a:latin typeface="Book Antiqua"/>
                <a:cs typeface="Book Antiqua"/>
              </a:rPr>
              <a:t>post</a:t>
            </a:r>
            <a:r>
              <a:rPr dirty="0" sz="18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25" b="1">
                <a:solidFill>
                  <a:srgbClr val="212121"/>
                </a:solidFill>
                <a:latin typeface="Book Antiqua"/>
                <a:cs typeface="Book Antiqua"/>
              </a:rPr>
              <a:t>stroke:</a:t>
            </a:r>
            <a:r>
              <a:rPr dirty="0" sz="18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300" b="1">
                <a:solidFill>
                  <a:srgbClr val="212121"/>
                </a:solidFill>
                <a:latin typeface="Book Antiqua"/>
                <a:cs typeface="Book Antiqua"/>
              </a:rPr>
              <a:t>62%</a:t>
            </a:r>
            <a:endParaRPr sz="1800">
              <a:latin typeface="Book Antiqua"/>
              <a:cs typeface="Book Antiqua"/>
            </a:endParaRPr>
          </a:p>
          <a:p>
            <a:pPr marL="379095" indent="-366395">
              <a:lnSpc>
                <a:spcPct val="100000"/>
              </a:lnSpc>
              <a:buFont typeface="Arial"/>
              <a:buChar char="●"/>
              <a:tabLst>
                <a:tab pos="379095" algn="l"/>
              </a:tabLst>
            </a:pPr>
            <a:r>
              <a:rPr dirty="0" sz="1800" spc="-135" b="1">
                <a:solidFill>
                  <a:srgbClr val="212121"/>
                </a:solidFill>
                <a:latin typeface="Book Antiqua"/>
                <a:cs typeface="Book Antiqua"/>
              </a:rPr>
              <a:t>National</a:t>
            </a:r>
            <a:r>
              <a:rPr dirty="0" sz="1800" spc="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65" b="1">
                <a:solidFill>
                  <a:srgbClr val="212121"/>
                </a:solidFill>
                <a:latin typeface="Book Antiqua"/>
                <a:cs typeface="Book Antiqua"/>
              </a:rPr>
              <a:t>Aphasia</a:t>
            </a:r>
            <a:r>
              <a:rPr dirty="0" sz="1800" spc="2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25" b="1">
                <a:solidFill>
                  <a:srgbClr val="212121"/>
                </a:solidFill>
                <a:latin typeface="Book Antiqua"/>
                <a:cs typeface="Book Antiqua"/>
              </a:rPr>
              <a:t>Association</a:t>
            </a:r>
            <a:r>
              <a:rPr dirty="0" sz="1800" spc="2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0" b="1">
                <a:solidFill>
                  <a:srgbClr val="212121"/>
                </a:solidFill>
                <a:latin typeface="Book Antiqua"/>
                <a:cs typeface="Book Antiqua"/>
              </a:rPr>
              <a:t>Survey:</a:t>
            </a:r>
            <a:endParaRPr sz="1800">
              <a:latin typeface="Book Antiqua"/>
              <a:cs typeface="Book Antiqua"/>
            </a:endParaRPr>
          </a:p>
          <a:p>
            <a:pPr lvl="1" marL="1293495" indent="-366395">
              <a:lnSpc>
                <a:spcPct val="100000"/>
              </a:lnSpc>
              <a:buFont typeface="Arial"/>
              <a:buChar char="○"/>
              <a:tabLst>
                <a:tab pos="1293495" algn="l"/>
              </a:tabLst>
            </a:pPr>
            <a:r>
              <a:rPr dirty="0" sz="1800" spc="-235" b="1">
                <a:solidFill>
                  <a:srgbClr val="212121"/>
                </a:solidFill>
                <a:latin typeface="Book Antiqua"/>
                <a:cs typeface="Book Antiqua"/>
              </a:rPr>
              <a:t>90%</a:t>
            </a:r>
            <a:r>
              <a:rPr dirty="0" sz="18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10" b="1">
                <a:solidFill>
                  <a:srgbClr val="212121"/>
                </a:solidFill>
                <a:latin typeface="Book Antiqua"/>
                <a:cs typeface="Book Antiqua"/>
              </a:rPr>
              <a:t>felt</a:t>
            </a:r>
            <a:r>
              <a:rPr dirty="0" sz="18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50" b="1">
                <a:solidFill>
                  <a:srgbClr val="212121"/>
                </a:solidFill>
                <a:latin typeface="Book Antiqua"/>
                <a:cs typeface="Book Antiqua"/>
              </a:rPr>
              <a:t>socially</a:t>
            </a:r>
            <a:r>
              <a:rPr dirty="0" sz="18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0" b="1">
                <a:solidFill>
                  <a:srgbClr val="212121"/>
                </a:solidFill>
                <a:latin typeface="Book Antiqua"/>
                <a:cs typeface="Book Antiqua"/>
              </a:rPr>
              <a:t>isolated</a:t>
            </a:r>
            <a:endParaRPr sz="1800">
              <a:latin typeface="Book Antiqua"/>
              <a:cs typeface="Book Antiqua"/>
            </a:endParaRPr>
          </a:p>
          <a:p>
            <a:pPr lvl="1" marL="1293495" indent="-366395">
              <a:lnSpc>
                <a:spcPct val="100000"/>
              </a:lnSpc>
              <a:buFont typeface="Arial"/>
              <a:buChar char="○"/>
              <a:tabLst>
                <a:tab pos="1293495" algn="l"/>
              </a:tabLst>
            </a:pPr>
            <a:r>
              <a:rPr dirty="0" sz="1800" spc="-254" b="1">
                <a:solidFill>
                  <a:srgbClr val="212121"/>
                </a:solidFill>
                <a:latin typeface="Book Antiqua"/>
                <a:cs typeface="Book Antiqua"/>
              </a:rPr>
              <a:t>70%</a:t>
            </a:r>
            <a:r>
              <a:rPr dirty="0" sz="18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10" b="1">
                <a:solidFill>
                  <a:srgbClr val="212121"/>
                </a:solidFill>
                <a:latin typeface="Book Antiqua"/>
                <a:cs typeface="Book Antiqua"/>
              </a:rPr>
              <a:t>felt</a:t>
            </a:r>
            <a:r>
              <a:rPr dirty="0" sz="18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20" b="1">
                <a:solidFill>
                  <a:srgbClr val="212121"/>
                </a:solidFill>
                <a:latin typeface="Book Antiqua"/>
                <a:cs typeface="Book Antiqua"/>
              </a:rPr>
              <a:t>others</a:t>
            </a:r>
            <a:r>
              <a:rPr dirty="0" sz="18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75" b="1">
                <a:solidFill>
                  <a:srgbClr val="212121"/>
                </a:solidFill>
                <a:latin typeface="Book Antiqua"/>
                <a:cs typeface="Book Antiqua"/>
              </a:rPr>
              <a:t>avoided</a:t>
            </a:r>
            <a:r>
              <a:rPr dirty="0" sz="18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75" b="1">
                <a:solidFill>
                  <a:srgbClr val="212121"/>
                </a:solidFill>
                <a:latin typeface="Book Antiqua"/>
                <a:cs typeface="Book Antiqua"/>
              </a:rPr>
              <a:t>contact</a:t>
            </a:r>
            <a:r>
              <a:rPr dirty="0" sz="18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60" b="1">
                <a:solidFill>
                  <a:srgbClr val="212121"/>
                </a:solidFill>
                <a:latin typeface="Book Antiqua"/>
                <a:cs typeface="Book Antiqua"/>
              </a:rPr>
              <a:t>with</a:t>
            </a:r>
            <a:r>
              <a:rPr dirty="0" sz="18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20" b="1">
                <a:solidFill>
                  <a:srgbClr val="212121"/>
                </a:solidFill>
                <a:latin typeface="Book Antiqua"/>
                <a:cs typeface="Book Antiqua"/>
              </a:rPr>
              <a:t>them</a:t>
            </a:r>
            <a:endParaRPr sz="1800">
              <a:latin typeface="Book Antiqua"/>
              <a:cs typeface="Book Antiqua"/>
            </a:endParaRPr>
          </a:p>
          <a:p>
            <a:pPr marL="379095" marR="9525" indent="-367030">
              <a:lnSpc>
                <a:spcPct val="100000"/>
              </a:lnSpc>
              <a:buFont typeface="Arial"/>
              <a:buChar char="●"/>
              <a:tabLst>
                <a:tab pos="379095" algn="l"/>
              </a:tabLst>
            </a:pPr>
            <a:r>
              <a:rPr dirty="0" sz="1800" spc="-165" b="1">
                <a:solidFill>
                  <a:srgbClr val="212121"/>
                </a:solidFill>
                <a:latin typeface="Book Antiqua"/>
                <a:cs typeface="Book Antiqua"/>
              </a:rPr>
              <a:t>Aphasia</a:t>
            </a:r>
            <a:r>
              <a:rPr dirty="0" sz="18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45" b="1">
                <a:solidFill>
                  <a:srgbClr val="212121"/>
                </a:solidFill>
                <a:latin typeface="Book Antiqua"/>
                <a:cs typeface="Book Antiqua"/>
              </a:rPr>
              <a:t>severity</a:t>
            </a:r>
            <a:r>
              <a:rPr dirty="0" sz="18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70" b="1">
                <a:solidFill>
                  <a:srgbClr val="212121"/>
                </a:solidFill>
                <a:latin typeface="Book Antiqua"/>
                <a:cs typeface="Book Antiqua"/>
              </a:rPr>
              <a:t>is</a:t>
            </a:r>
            <a:r>
              <a:rPr dirty="0" sz="18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20" b="1">
                <a:solidFill>
                  <a:srgbClr val="212121"/>
                </a:solidFill>
                <a:latin typeface="Book Antiqua"/>
                <a:cs typeface="Book Antiqua"/>
              </a:rPr>
              <a:t>the</a:t>
            </a:r>
            <a:r>
              <a:rPr dirty="0" sz="18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14" b="1">
                <a:solidFill>
                  <a:srgbClr val="212121"/>
                </a:solidFill>
                <a:latin typeface="Book Antiqua"/>
                <a:cs typeface="Book Antiqua"/>
              </a:rPr>
              <a:t>stroke-</a:t>
            </a:r>
            <a:r>
              <a:rPr dirty="0" sz="1800" spc="-130" b="1">
                <a:solidFill>
                  <a:srgbClr val="212121"/>
                </a:solidFill>
                <a:latin typeface="Book Antiqua"/>
                <a:cs typeface="Book Antiqua"/>
              </a:rPr>
              <a:t>related</a:t>
            </a:r>
            <a:r>
              <a:rPr dirty="0" sz="18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80" b="1">
                <a:solidFill>
                  <a:srgbClr val="212121"/>
                </a:solidFill>
                <a:latin typeface="Book Antiqua"/>
                <a:cs typeface="Book Antiqua"/>
              </a:rPr>
              <a:t>factor</a:t>
            </a:r>
            <a:r>
              <a:rPr dirty="0" sz="1800" spc="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80" b="1">
                <a:solidFill>
                  <a:srgbClr val="212121"/>
                </a:solidFill>
                <a:latin typeface="Book Antiqua"/>
                <a:cs typeface="Book Antiqua"/>
              </a:rPr>
              <a:t>that</a:t>
            </a:r>
            <a:r>
              <a:rPr dirty="0" sz="18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25" b="1">
                <a:solidFill>
                  <a:srgbClr val="212121"/>
                </a:solidFill>
                <a:latin typeface="Book Antiqua"/>
                <a:cs typeface="Book Antiqua"/>
              </a:rPr>
              <a:t>predicts</a:t>
            </a:r>
            <a:r>
              <a:rPr dirty="0" sz="18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200" b="1">
                <a:solidFill>
                  <a:srgbClr val="212121"/>
                </a:solidFill>
                <a:latin typeface="Book Antiqua"/>
                <a:cs typeface="Book Antiqua"/>
              </a:rPr>
              <a:t>how</a:t>
            </a:r>
            <a:r>
              <a:rPr dirty="0" sz="18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70" b="1">
                <a:solidFill>
                  <a:srgbClr val="212121"/>
                </a:solidFill>
                <a:latin typeface="Book Antiqua"/>
                <a:cs typeface="Book Antiqua"/>
              </a:rPr>
              <a:t>much</a:t>
            </a:r>
            <a:r>
              <a:rPr dirty="0" sz="18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50" b="1">
                <a:solidFill>
                  <a:srgbClr val="212121"/>
                </a:solidFill>
                <a:latin typeface="Book Antiqua"/>
                <a:cs typeface="Book Antiqua"/>
              </a:rPr>
              <a:t>a </a:t>
            </a:r>
            <a:r>
              <a:rPr dirty="0" sz="1800" spc="-170" b="1">
                <a:solidFill>
                  <a:srgbClr val="212121"/>
                </a:solidFill>
                <a:latin typeface="Book Antiqua"/>
                <a:cs typeface="Book Antiqua"/>
              </a:rPr>
              <a:t>person’s</a:t>
            </a:r>
            <a:r>
              <a:rPr dirty="0" sz="18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35" b="1">
                <a:solidFill>
                  <a:srgbClr val="212121"/>
                </a:solidFill>
                <a:latin typeface="Book Antiqua"/>
                <a:cs typeface="Book Antiqua"/>
              </a:rPr>
              <a:t>social</a:t>
            </a:r>
            <a:r>
              <a:rPr dirty="0" sz="18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45" b="1">
                <a:solidFill>
                  <a:srgbClr val="212121"/>
                </a:solidFill>
                <a:latin typeface="Book Antiqua"/>
                <a:cs typeface="Book Antiqua"/>
              </a:rPr>
              <a:t>network</a:t>
            </a:r>
            <a:r>
              <a:rPr dirty="0" sz="18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65" b="1">
                <a:solidFill>
                  <a:srgbClr val="212121"/>
                </a:solidFill>
                <a:latin typeface="Book Antiqua"/>
                <a:cs typeface="Book Antiqua"/>
              </a:rPr>
              <a:t>will</a:t>
            </a:r>
            <a:r>
              <a:rPr dirty="0" sz="18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45" b="1">
                <a:solidFill>
                  <a:srgbClr val="212121"/>
                </a:solidFill>
                <a:latin typeface="Book Antiqua"/>
                <a:cs typeface="Book Antiqua"/>
              </a:rPr>
              <a:t>decline</a:t>
            </a:r>
            <a:r>
              <a:rPr dirty="0" sz="18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45" b="1">
                <a:solidFill>
                  <a:srgbClr val="212121"/>
                </a:solidFill>
                <a:latin typeface="Book Antiqua"/>
                <a:cs typeface="Book Antiqua"/>
              </a:rPr>
              <a:t>(6</a:t>
            </a:r>
            <a:r>
              <a:rPr dirty="0" sz="18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50" b="1">
                <a:solidFill>
                  <a:srgbClr val="212121"/>
                </a:solidFill>
                <a:latin typeface="Book Antiqua"/>
                <a:cs typeface="Book Antiqua"/>
              </a:rPr>
              <a:t>months</a:t>
            </a:r>
            <a:r>
              <a:rPr dirty="0" sz="18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30" b="1">
                <a:solidFill>
                  <a:srgbClr val="212121"/>
                </a:solidFill>
                <a:latin typeface="Book Antiqua"/>
                <a:cs typeface="Book Antiqua"/>
              </a:rPr>
              <a:t>post</a:t>
            </a:r>
            <a:r>
              <a:rPr dirty="0" sz="18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1800" spc="-10" b="1">
                <a:solidFill>
                  <a:srgbClr val="212121"/>
                </a:solidFill>
                <a:latin typeface="Book Antiqua"/>
                <a:cs typeface="Book Antiqua"/>
              </a:rPr>
              <a:t>stroke)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626887" y="501137"/>
            <a:ext cx="7890509" cy="4331970"/>
            <a:chOff x="626887" y="501137"/>
            <a:chExt cx="7890509" cy="4331970"/>
          </a:xfrm>
        </p:grpSpPr>
        <p:sp>
          <p:nvSpPr>
            <p:cNvPr id="4" name="object 4" descr=""/>
            <p:cNvSpPr/>
            <p:nvPr/>
          </p:nvSpPr>
          <p:spPr>
            <a:xfrm>
              <a:off x="631650" y="505899"/>
              <a:ext cx="7880984" cy="4322445"/>
            </a:xfrm>
            <a:custGeom>
              <a:avLst/>
              <a:gdLst/>
              <a:ahLst/>
              <a:cxnLst/>
              <a:rect l="l" t="t" r="r" b="b"/>
              <a:pathLst>
                <a:path w="7880984" h="4322445">
                  <a:moveTo>
                    <a:pt x="7160335" y="4322099"/>
                  </a:moveTo>
                  <a:lnTo>
                    <a:pt x="720364" y="4322099"/>
                  </a:lnTo>
                  <a:lnTo>
                    <a:pt x="673000" y="4320567"/>
                  </a:lnTo>
                  <a:lnTo>
                    <a:pt x="626454" y="4316034"/>
                  </a:lnTo>
                  <a:lnTo>
                    <a:pt x="580821" y="4308594"/>
                  </a:lnTo>
                  <a:lnTo>
                    <a:pt x="536195" y="4298343"/>
                  </a:lnTo>
                  <a:lnTo>
                    <a:pt x="492673" y="4285375"/>
                  </a:lnTo>
                  <a:lnTo>
                    <a:pt x="450349" y="4269786"/>
                  </a:lnTo>
                  <a:lnTo>
                    <a:pt x="409317" y="4251670"/>
                  </a:lnTo>
                  <a:lnTo>
                    <a:pt x="369672" y="4231122"/>
                  </a:lnTo>
                  <a:lnTo>
                    <a:pt x="331510" y="4208237"/>
                  </a:lnTo>
                  <a:lnTo>
                    <a:pt x="294926" y="4183111"/>
                  </a:lnTo>
                  <a:lnTo>
                    <a:pt x="260014" y="4155838"/>
                  </a:lnTo>
                  <a:lnTo>
                    <a:pt x="226869" y="4126512"/>
                  </a:lnTo>
                  <a:lnTo>
                    <a:pt x="195587" y="4095230"/>
                  </a:lnTo>
                  <a:lnTo>
                    <a:pt x="166261" y="4062085"/>
                  </a:lnTo>
                  <a:lnTo>
                    <a:pt x="138988" y="4027173"/>
                  </a:lnTo>
                  <a:lnTo>
                    <a:pt x="113862" y="3990589"/>
                  </a:lnTo>
                  <a:lnTo>
                    <a:pt x="90977" y="3952427"/>
                  </a:lnTo>
                  <a:lnTo>
                    <a:pt x="70429" y="3912782"/>
                  </a:lnTo>
                  <a:lnTo>
                    <a:pt x="52313" y="3871751"/>
                  </a:lnTo>
                  <a:lnTo>
                    <a:pt x="36724" y="3829426"/>
                  </a:lnTo>
                  <a:lnTo>
                    <a:pt x="23756" y="3785904"/>
                  </a:lnTo>
                  <a:lnTo>
                    <a:pt x="13505" y="3741278"/>
                  </a:lnTo>
                  <a:lnTo>
                    <a:pt x="6065" y="3695645"/>
                  </a:lnTo>
                  <a:lnTo>
                    <a:pt x="1532" y="3649099"/>
                  </a:lnTo>
                  <a:lnTo>
                    <a:pt x="0" y="3601735"/>
                  </a:lnTo>
                  <a:lnTo>
                    <a:pt x="0" y="720364"/>
                  </a:lnTo>
                  <a:lnTo>
                    <a:pt x="1532" y="673000"/>
                  </a:lnTo>
                  <a:lnTo>
                    <a:pt x="6065" y="626454"/>
                  </a:lnTo>
                  <a:lnTo>
                    <a:pt x="13505" y="580821"/>
                  </a:lnTo>
                  <a:lnTo>
                    <a:pt x="23756" y="536195"/>
                  </a:lnTo>
                  <a:lnTo>
                    <a:pt x="36724" y="492673"/>
                  </a:lnTo>
                  <a:lnTo>
                    <a:pt x="52313" y="450349"/>
                  </a:lnTo>
                  <a:lnTo>
                    <a:pt x="70429" y="409317"/>
                  </a:lnTo>
                  <a:lnTo>
                    <a:pt x="90977" y="369672"/>
                  </a:lnTo>
                  <a:lnTo>
                    <a:pt x="113862" y="331510"/>
                  </a:lnTo>
                  <a:lnTo>
                    <a:pt x="138988" y="294926"/>
                  </a:lnTo>
                  <a:lnTo>
                    <a:pt x="166261" y="260014"/>
                  </a:lnTo>
                  <a:lnTo>
                    <a:pt x="195587" y="226869"/>
                  </a:lnTo>
                  <a:lnTo>
                    <a:pt x="226869" y="195587"/>
                  </a:lnTo>
                  <a:lnTo>
                    <a:pt x="260014" y="166261"/>
                  </a:lnTo>
                  <a:lnTo>
                    <a:pt x="294926" y="138988"/>
                  </a:lnTo>
                  <a:lnTo>
                    <a:pt x="331510" y="113862"/>
                  </a:lnTo>
                  <a:lnTo>
                    <a:pt x="369672" y="90977"/>
                  </a:lnTo>
                  <a:lnTo>
                    <a:pt x="409317" y="70429"/>
                  </a:lnTo>
                  <a:lnTo>
                    <a:pt x="450349" y="52313"/>
                  </a:lnTo>
                  <a:lnTo>
                    <a:pt x="492673" y="36724"/>
                  </a:lnTo>
                  <a:lnTo>
                    <a:pt x="536195" y="23756"/>
                  </a:lnTo>
                  <a:lnTo>
                    <a:pt x="580821" y="13505"/>
                  </a:lnTo>
                  <a:lnTo>
                    <a:pt x="626454" y="6065"/>
                  </a:lnTo>
                  <a:lnTo>
                    <a:pt x="673000" y="1532"/>
                  </a:lnTo>
                  <a:lnTo>
                    <a:pt x="720364" y="0"/>
                  </a:lnTo>
                  <a:lnTo>
                    <a:pt x="7160335" y="0"/>
                  </a:lnTo>
                  <a:lnTo>
                    <a:pt x="7212216" y="1869"/>
                  </a:lnTo>
                  <a:lnTo>
                    <a:pt x="7263527" y="7426"/>
                  </a:lnTo>
                  <a:lnTo>
                    <a:pt x="7314087" y="16596"/>
                  </a:lnTo>
                  <a:lnTo>
                    <a:pt x="7363714" y="29304"/>
                  </a:lnTo>
                  <a:lnTo>
                    <a:pt x="7412226" y="45474"/>
                  </a:lnTo>
                  <a:lnTo>
                    <a:pt x="7459441" y="65031"/>
                  </a:lnTo>
                  <a:lnTo>
                    <a:pt x="7505178" y="87900"/>
                  </a:lnTo>
                  <a:lnTo>
                    <a:pt x="7549255" y="114006"/>
                  </a:lnTo>
                  <a:lnTo>
                    <a:pt x="7591490" y="143273"/>
                  </a:lnTo>
                  <a:lnTo>
                    <a:pt x="7631702" y="175626"/>
                  </a:lnTo>
                  <a:lnTo>
                    <a:pt x="7669709" y="210989"/>
                  </a:lnTo>
                  <a:lnTo>
                    <a:pt x="7705073" y="248996"/>
                  </a:lnTo>
                  <a:lnTo>
                    <a:pt x="7737426" y="289209"/>
                  </a:lnTo>
                  <a:lnTo>
                    <a:pt x="7766693" y="331444"/>
                  </a:lnTo>
                  <a:lnTo>
                    <a:pt x="7792799" y="375521"/>
                  </a:lnTo>
                  <a:lnTo>
                    <a:pt x="7815668" y="421258"/>
                  </a:lnTo>
                  <a:lnTo>
                    <a:pt x="7835225" y="468473"/>
                  </a:lnTo>
                  <a:lnTo>
                    <a:pt x="7851395" y="516985"/>
                  </a:lnTo>
                  <a:lnTo>
                    <a:pt x="7864103" y="566612"/>
                  </a:lnTo>
                  <a:lnTo>
                    <a:pt x="7873273" y="617172"/>
                  </a:lnTo>
                  <a:lnTo>
                    <a:pt x="7878830" y="668483"/>
                  </a:lnTo>
                  <a:lnTo>
                    <a:pt x="7880699" y="720364"/>
                  </a:lnTo>
                  <a:lnTo>
                    <a:pt x="7880699" y="3601735"/>
                  </a:lnTo>
                  <a:lnTo>
                    <a:pt x="7879167" y="3649099"/>
                  </a:lnTo>
                  <a:lnTo>
                    <a:pt x="7874634" y="3695645"/>
                  </a:lnTo>
                  <a:lnTo>
                    <a:pt x="7867194" y="3741278"/>
                  </a:lnTo>
                  <a:lnTo>
                    <a:pt x="7856943" y="3785904"/>
                  </a:lnTo>
                  <a:lnTo>
                    <a:pt x="7843975" y="3829426"/>
                  </a:lnTo>
                  <a:lnTo>
                    <a:pt x="7828386" y="3871751"/>
                  </a:lnTo>
                  <a:lnTo>
                    <a:pt x="7810270" y="3912782"/>
                  </a:lnTo>
                  <a:lnTo>
                    <a:pt x="7789722" y="3952427"/>
                  </a:lnTo>
                  <a:lnTo>
                    <a:pt x="7766837" y="3990589"/>
                  </a:lnTo>
                  <a:lnTo>
                    <a:pt x="7741711" y="4027173"/>
                  </a:lnTo>
                  <a:lnTo>
                    <a:pt x="7714438" y="4062085"/>
                  </a:lnTo>
                  <a:lnTo>
                    <a:pt x="7685112" y="4095230"/>
                  </a:lnTo>
                  <a:lnTo>
                    <a:pt x="7653830" y="4126512"/>
                  </a:lnTo>
                  <a:lnTo>
                    <a:pt x="7620685" y="4155838"/>
                  </a:lnTo>
                  <a:lnTo>
                    <a:pt x="7585773" y="4183111"/>
                  </a:lnTo>
                  <a:lnTo>
                    <a:pt x="7549189" y="4208237"/>
                  </a:lnTo>
                  <a:lnTo>
                    <a:pt x="7511027" y="4231122"/>
                  </a:lnTo>
                  <a:lnTo>
                    <a:pt x="7471383" y="4251670"/>
                  </a:lnTo>
                  <a:lnTo>
                    <a:pt x="7430351" y="4269786"/>
                  </a:lnTo>
                  <a:lnTo>
                    <a:pt x="7388026" y="4285375"/>
                  </a:lnTo>
                  <a:lnTo>
                    <a:pt x="7344504" y="4298343"/>
                  </a:lnTo>
                  <a:lnTo>
                    <a:pt x="7299879" y="4308594"/>
                  </a:lnTo>
                  <a:lnTo>
                    <a:pt x="7254246" y="4316034"/>
                  </a:lnTo>
                  <a:lnTo>
                    <a:pt x="7207700" y="4320567"/>
                  </a:lnTo>
                  <a:lnTo>
                    <a:pt x="7160335" y="43220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31650" y="505899"/>
              <a:ext cx="7880984" cy="4322445"/>
            </a:xfrm>
            <a:custGeom>
              <a:avLst/>
              <a:gdLst/>
              <a:ahLst/>
              <a:cxnLst/>
              <a:rect l="l" t="t" r="r" b="b"/>
              <a:pathLst>
                <a:path w="7880984" h="4322445">
                  <a:moveTo>
                    <a:pt x="0" y="720364"/>
                  </a:moveTo>
                  <a:lnTo>
                    <a:pt x="1532" y="673000"/>
                  </a:lnTo>
                  <a:lnTo>
                    <a:pt x="6065" y="626454"/>
                  </a:lnTo>
                  <a:lnTo>
                    <a:pt x="13505" y="580821"/>
                  </a:lnTo>
                  <a:lnTo>
                    <a:pt x="23756" y="536195"/>
                  </a:lnTo>
                  <a:lnTo>
                    <a:pt x="36724" y="492673"/>
                  </a:lnTo>
                  <a:lnTo>
                    <a:pt x="52313" y="450349"/>
                  </a:lnTo>
                  <a:lnTo>
                    <a:pt x="70429" y="409317"/>
                  </a:lnTo>
                  <a:lnTo>
                    <a:pt x="90977" y="369672"/>
                  </a:lnTo>
                  <a:lnTo>
                    <a:pt x="113862" y="331510"/>
                  </a:lnTo>
                  <a:lnTo>
                    <a:pt x="138988" y="294926"/>
                  </a:lnTo>
                  <a:lnTo>
                    <a:pt x="166261" y="260014"/>
                  </a:lnTo>
                  <a:lnTo>
                    <a:pt x="195587" y="226869"/>
                  </a:lnTo>
                  <a:lnTo>
                    <a:pt x="226869" y="195587"/>
                  </a:lnTo>
                  <a:lnTo>
                    <a:pt x="260014" y="166261"/>
                  </a:lnTo>
                  <a:lnTo>
                    <a:pt x="294926" y="138988"/>
                  </a:lnTo>
                  <a:lnTo>
                    <a:pt x="331510" y="113862"/>
                  </a:lnTo>
                  <a:lnTo>
                    <a:pt x="369672" y="90977"/>
                  </a:lnTo>
                  <a:lnTo>
                    <a:pt x="409317" y="70429"/>
                  </a:lnTo>
                  <a:lnTo>
                    <a:pt x="450349" y="52313"/>
                  </a:lnTo>
                  <a:lnTo>
                    <a:pt x="492673" y="36724"/>
                  </a:lnTo>
                  <a:lnTo>
                    <a:pt x="536195" y="23756"/>
                  </a:lnTo>
                  <a:lnTo>
                    <a:pt x="580821" y="13505"/>
                  </a:lnTo>
                  <a:lnTo>
                    <a:pt x="626454" y="6065"/>
                  </a:lnTo>
                  <a:lnTo>
                    <a:pt x="673000" y="1532"/>
                  </a:lnTo>
                  <a:lnTo>
                    <a:pt x="720364" y="0"/>
                  </a:lnTo>
                  <a:lnTo>
                    <a:pt x="7160335" y="0"/>
                  </a:lnTo>
                  <a:lnTo>
                    <a:pt x="7212216" y="1869"/>
                  </a:lnTo>
                  <a:lnTo>
                    <a:pt x="7263527" y="7426"/>
                  </a:lnTo>
                  <a:lnTo>
                    <a:pt x="7314087" y="16596"/>
                  </a:lnTo>
                  <a:lnTo>
                    <a:pt x="7363714" y="29304"/>
                  </a:lnTo>
                  <a:lnTo>
                    <a:pt x="7412226" y="45474"/>
                  </a:lnTo>
                  <a:lnTo>
                    <a:pt x="7459441" y="65031"/>
                  </a:lnTo>
                  <a:lnTo>
                    <a:pt x="7505178" y="87900"/>
                  </a:lnTo>
                  <a:lnTo>
                    <a:pt x="7549255" y="114006"/>
                  </a:lnTo>
                  <a:lnTo>
                    <a:pt x="7591490" y="143273"/>
                  </a:lnTo>
                  <a:lnTo>
                    <a:pt x="7631702" y="175626"/>
                  </a:lnTo>
                  <a:lnTo>
                    <a:pt x="7669709" y="210989"/>
                  </a:lnTo>
                  <a:lnTo>
                    <a:pt x="7705073" y="248996"/>
                  </a:lnTo>
                  <a:lnTo>
                    <a:pt x="7737426" y="289209"/>
                  </a:lnTo>
                  <a:lnTo>
                    <a:pt x="7766693" y="331444"/>
                  </a:lnTo>
                  <a:lnTo>
                    <a:pt x="7792799" y="375521"/>
                  </a:lnTo>
                  <a:lnTo>
                    <a:pt x="7815668" y="421258"/>
                  </a:lnTo>
                  <a:lnTo>
                    <a:pt x="7835225" y="468473"/>
                  </a:lnTo>
                  <a:lnTo>
                    <a:pt x="7851395" y="516985"/>
                  </a:lnTo>
                  <a:lnTo>
                    <a:pt x="7864103" y="566612"/>
                  </a:lnTo>
                  <a:lnTo>
                    <a:pt x="7873273" y="617172"/>
                  </a:lnTo>
                  <a:lnTo>
                    <a:pt x="7878830" y="668483"/>
                  </a:lnTo>
                  <a:lnTo>
                    <a:pt x="7880699" y="720364"/>
                  </a:lnTo>
                  <a:lnTo>
                    <a:pt x="7880699" y="3601735"/>
                  </a:lnTo>
                  <a:lnTo>
                    <a:pt x="7879167" y="3649099"/>
                  </a:lnTo>
                  <a:lnTo>
                    <a:pt x="7874634" y="3695645"/>
                  </a:lnTo>
                  <a:lnTo>
                    <a:pt x="7867194" y="3741278"/>
                  </a:lnTo>
                  <a:lnTo>
                    <a:pt x="7856943" y="3785904"/>
                  </a:lnTo>
                  <a:lnTo>
                    <a:pt x="7843975" y="3829426"/>
                  </a:lnTo>
                  <a:lnTo>
                    <a:pt x="7828386" y="3871751"/>
                  </a:lnTo>
                  <a:lnTo>
                    <a:pt x="7810270" y="3912782"/>
                  </a:lnTo>
                  <a:lnTo>
                    <a:pt x="7789722" y="3952427"/>
                  </a:lnTo>
                  <a:lnTo>
                    <a:pt x="7766837" y="3990589"/>
                  </a:lnTo>
                  <a:lnTo>
                    <a:pt x="7741711" y="4027173"/>
                  </a:lnTo>
                  <a:lnTo>
                    <a:pt x="7714438" y="4062085"/>
                  </a:lnTo>
                  <a:lnTo>
                    <a:pt x="7685112" y="4095230"/>
                  </a:lnTo>
                  <a:lnTo>
                    <a:pt x="7653830" y="4126512"/>
                  </a:lnTo>
                  <a:lnTo>
                    <a:pt x="7620685" y="4155838"/>
                  </a:lnTo>
                  <a:lnTo>
                    <a:pt x="7585773" y="4183111"/>
                  </a:lnTo>
                  <a:lnTo>
                    <a:pt x="7549189" y="4208237"/>
                  </a:lnTo>
                  <a:lnTo>
                    <a:pt x="7511027" y="4231122"/>
                  </a:lnTo>
                  <a:lnTo>
                    <a:pt x="7471383" y="4251670"/>
                  </a:lnTo>
                  <a:lnTo>
                    <a:pt x="7430351" y="4269786"/>
                  </a:lnTo>
                  <a:lnTo>
                    <a:pt x="7388026" y="4285375"/>
                  </a:lnTo>
                  <a:lnTo>
                    <a:pt x="7344504" y="4298343"/>
                  </a:lnTo>
                  <a:lnTo>
                    <a:pt x="7299879" y="4308594"/>
                  </a:lnTo>
                  <a:lnTo>
                    <a:pt x="7254246" y="4316034"/>
                  </a:lnTo>
                  <a:lnTo>
                    <a:pt x="7207700" y="4320567"/>
                  </a:lnTo>
                  <a:lnTo>
                    <a:pt x="7160335" y="4322099"/>
                  </a:lnTo>
                  <a:lnTo>
                    <a:pt x="720364" y="4322099"/>
                  </a:lnTo>
                  <a:lnTo>
                    <a:pt x="673000" y="4320567"/>
                  </a:lnTo>
                  <a:lnTo>
                    <a:pt x="626454" y="4316034"/>
                  </a:lnTo>
                  <a:lnTo>
                    <a:pt x="580821" y="4308594"/>
                  </a:lnTo>
                  <a:lnTo>
                    <a:pt x="536195" y="4298343"/>
                  </a:lnTo>
                  <a:lnTo>
                    <a:pt x="492673" y="4285375"/>
                  </a:lnTo>
                  <a:lnTo>
                    <a:pt x="450349" y="4269786"/>
                  </a:lnTo>
                  <a:lnTo>
                    <a:pt x="409317" y="4251670"/>
                  </a:lnTo>
                  <a:lnTo>
                    <a:pt x="369672" y="4231122"/>
                  </a:lnTo>
                  <a:lnTo>
                    <a:pt x="331510" y="4208237"/>
                  </a:lnTo>
                  <a:lnTo>
                    <a:pt x="294926" y="4183111"/>
                  </a:lnTo>
                  <a:lnTo>
                    <a:pt x="260014" y="4155838"/>
                  </a:lnTo>
                  <a:lnTo>
                    <a:pt x="226869" y="4126512"/>
                  </a:lnTo>
                  <a:lnTo>
                    <a:pt x="195587" y="4095230"/>
                  </a:lnTo>
                  <a:lnTo>
                    <a:pt x="166261" y="4062085"/>
                  </a:lnTo>
                  <a:lnTo>
                    <a:pt x="138988" y="4027173"/>
                  </a:lnTo>
                  <a:lnTo>
                    <a:pt x="113862" y="3990589"/>
                  </a:lnTo>
                  <a:lnTo>
                    <a:pt x="90977" y="3952427"/>
                  </a:lnTo>
                  <a:lnTo>
                    <a:pt x="70429" y="3912782"/>
                  </a:lnTo>
                  <a:lnTo>
                    <a:pt x="52313" y="3871751"/>
                  </a:lnTo>
                  <a:lnTo>
                    <a:pt x="36724" y="3829426"/>
                  </a:lnTo>
                  <a:lnTo>
                    <a:pt x="23756" y="3785904"/>
                  </a:lnTo>
                  <a:lnTo>
                    <a:pt x="13505" y="3741278"/>
                  </a:lnTo>
                  <a:lnTo>
                    <a:pt x="6065" y="3695645"/>
                  </a:lnTo>
                  <a:lnTo>
                    <a:pt x="1532" y="3649099"/>
                  </a:lnTo>
                  <a:lnTo>
                    <a:pt x="0" y="3601735"/>
                  </a:lnTo>
                  <a:lnTo>
                    <a:pt x="0" y="720364"/>
                  </a:lnTo>
                  <a:close/>
                </a:path>
              </a:pathLst>
            </a:custGeom>
            <a:ln w="9524">
              <a:solidFill>
                <a:srgbClr val="B6124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0" y="1579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38099">
            <a:solidFill>
              <a:srgbClr val="D8DE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88392" y="846216"/>
            <a:ext cx="7570470" cy="3591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600" spc="-265" b="1">
                <a:latin typeface="Book Antiqua"/>
                <a:cs typeface="Book Antiqua"/>
              </a:rPr>
              <a:t>Those</a:t>
            </a:r>
            <a:r>
              <a:rPr dirty="0" sz="2600" spc="-25" b="1">
                <a:latin typeface="Book Antiqua"/>
                <a:cs typeface="Book Antiqua"/>
              </a:rPr>
              <a:t> </a:t>
            </a:r>
            <a:r>
              <a:rPr dirty="0" sz="2600" spc="-150" b="1">
                <a:latin typeface="Book Antiqua"/>
                <a:cs typeface="Book Antiqua"/>
              </a:rPr>
              <a:t>statistics</a:t>
            </a:r>
            <a:r>
              <a:rPr dirty="0" sz="2600" spc="-20" b="1">
                <a:latin typeface="Book Antiqua"/>
                <a:cs typeface="Book Antiqua"/>
              </a:rPr>
              <a:t> </a:t>
            </a:r>
            <a:r>
              <a:rPr dirty="0" sz="2600" spc="-220" b="1">
                <a:latin typeface="Book Antiqua"/>
                <a:cs typeface="Book Antiqua"/>
              </a:rPr>
              <a:t>combined</a:t>
            </a:r>
            <a:r>
              <a:rPr dirty="0" sz="2600" spc="-25" b="1">
                <a:latin typeface="Book Antiqua"/>
                <a:cs typeface="Book Antiqua"/>
              </a:rPr>
              <a:t> </a:t>
            </a:r>
            <a:r>
              <a:rPr dirty="0" sz="2600" spc="-229" b="1">
                <a:latin typeface="Book Antiqua"/>
                <a:cs typeface="Book Antiqua"/>
              </a:rPr>
              <a:t>what</a:t>
            </a:r>
            <a:r>
              <a:rPr dirty="0" sz="2600" spc="-20" b="1">
                <a:latin typeface="Book Antiqua"/>
                <a:cs typeface="Book Antiqua"/>
              </a:rPr>
              <a:t> </a:t>
            </a:r>
            <a:r>
              <a:rPr dirty="0" sz="2600" spc="-315" b="1">
                <a:latin typeface="Book Antiqua"/>
                <a:cs typeface="Book Antiqua"/>
              </a:rPr>
              <a:t>we</a:t>
            </a:r>
            <a:r>
              <a:rPr dirty="0" sz="2600" spc="-20" b="1">
                <a:latin typeface="Book Antiqua"/>
                <a:cs typeface="Book Antiqua"/>
              </a:rPr>
              <a:t> </a:t>
            </a:r>
            <a:r>
              <a:rPr dirty="0" sz="2600" spc="-290" b="1">
                <a:latin typeface="Book Antiqua"/>
                <a:cs typeface="Book Antiqua"/>
              </a:rPr>
              <a:t>know</a:t>
            </a:r>
            <a:r>
              <a:rPr dirty="0" sz="2600" spc="-25" b="1">
                <a:latin typeface="Book Antiqua"/>
                <a:cs typeface="Book Antiqua"/>
              </a:rPr>
              <a:t> </a:t>
            </a:r>
            <a:r>
              <a:rPr dirty="0" sz="2600" spc="-175" b="1">
                <a:latin typeface="Book Antiqua"/>
                <a:cs typeface="Book Antiqua"/>
              </a:rPr>
              <a:t>but</a:t>
            </a:r>
            <a:r>
              <a:rPr dirty="0" sz="2600" spc="-20" b="1">
                <a:latin typeface="Book Antiqua"/>
                <a:cs typeface="Book Antiqua"/>
              </a:rPr>
              <a:t> </a:t>
            </a:r>
            <a:r>
              <a:rPr dirty="0" sz="2600" spc="-270" b="1">
                <a:latin typeface="Book Antiqua"/>
                <a:cs typeface="Book Antiqua"/>
              </a:rPr>
              <a:t>maybe</a:t>
            </a:r>
            <a:r>
              <a:rPr dirty="0" sz="2600" spc="-20" b="1">
                <a:latin typeface="Book Antiqua"/>
                <a:cs typeface="Book Antiqua"/>
              </a:rPr>
              <a:t> </a:t>
            </a:r>
            <a:r>
              <a:rPr dirty="0" sz="2600" spc="-125" b="1">
                <a:latin typeface="Book Antiqua"/>
                <a:cs typeface="Book Antiqua"/>
              </a:rPr>
              <a:t>aren’t </a:t>
            </a:r>
            <a:r>
              <a:rPr dirty="0" sz="2600" spc="-225" b="1">
                <a:latin typeface="Book Antiqua"/>
                <a:cs typeface="Book Antiqua"/>
              </a:rPr>
              <a:t>sharing</a:t>
            </a:r>
            <a:r>
              <a:rPr dirty="0" sz="2600" spc="5" b="1">
                <a:latin typeface="Book Antiqua"/>
                <a:cs typeface="Book Antiqua"/>
              </a:rPr>
              <a:t> </a:t>
            </a:r>
            <a:r>
              <a:rPr dirty="0" sz="2600" spc="-200" b="1">
                <a:latin typeface="Book Antiqua"/>
                <a:cs typeface="Book Antiqua"/>
              </a:rPr>
              <a:t>about</a:t>
            </a:r>
            <a:r>
              <a:rPr dirty="0" sz="2600" spc="10" b="1">
                <a:latin typeface="Book Antiqua"/>
                <a:cs typeface="Book Antiqua"/>
              </a:rPr>
              <a:t> </a:t>
            </a:r>
            <a:r>
              <a:rPr dirty="0" sz="2600" spc="-235" b="1">
                <a:latin typeface="Book Antiqua"/>
                <a:cs typeface="Book Antiqua"/>
              </a:rPr>
              <a:t>neuroplasticity…imagine</a:t>
            </a:r>
            <a:r>
              <a:rPr dirty="0" sz="2600" spc="10" b="1">
                <a:latin typeface="Book Antiqua"/>
                <a:cs typeface="Book Antiqua"/>
              </a:rPr>
              <a:t> </a:t>
            </a:r>
            <a:r>
              <a:rPr dirty="0" sz="2600" spc="-170" b="1">
                <a:latin typeface="Book Antiqua"/>
                <a:cs typeface="Book Antiqua"/>
              </a:rPr>
              <a:t>the</a:t>
            </a:r>
            <a:r>
              <a:rPr dirty="0" sz="2600" spc="10" b="1">
                <a:latin typeface="Book Antiqua"/>
                <a:cs typeface="Book Antiqua"/>
              </a:rPr>
              <a:t> </a:t>
            </a:r>
            <a:r>
              <a:rPr dirty="0" sz="2600" spc="-170" b="1">
                <a:latin typeface="Book Antiqua"/>
                <a:cs typeface="Book Antiqua"/>
              </a:rPr>
              <a:t>impact</a:t>
            </a:r>
            <a:r>
              <a:rPr dirty="0" sz="2600" spc="10" b="1">
                <a:latin typeface="Book Antiqua"/>
                <a:cs typeface="Book Antiqua"/>
              </a:rPr>
              <a:t> </a:t>
            </a:r>
            <a:r>
              <a:rPr dirty="0" sz="2600" spc="-25" b="1">
                <a:latin typeface="Book Antiqua"/>
                <a:cs typeface="Book Antiqua"/>
              </a:rPr>
              <a:t>of </a:t>
            </a:r>
            <a:r>
              <a:rPr dirty="0" sz="2600" spc="-210" b="1">
                <a:latin typeface="Book Antiqua"/>
                <a:cs typeface="Book Antiqua"/>
              </a:rPr>
              <a:t>hearing</a:t>
            </a:r>
            <a:r>
              <a:rPr dirty="0" sz="2600" spc="-40" b="1">
                <a:latin typeface="Book Antiqua"/>
                <a:cs typeface="Book Antiqua"/>
              </a:rPr>
              <a:t> </a:t>
            </a:r>
            <a:r>
              <a:rPr dirty="0" sz="2600" spc="-265" b="1">
                <a:latin typeface="Book Antiqua"/>
                <a:cs typeface="Book Antiqua"/>
              </a:rPr>
              <a:t>“</a:t>
            </a:r>
            <a:r>
              <a:rPr dirty="0" u="heavy" sz="2600" spc="-265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only</a:t>
            </a:r>
            <a:r>
              <a:rPr dirty="0" u="heavy" sz="2600" spc="-35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600" spc="-215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</a:t>
            </a:r>
            <a:r>
              <a:rPr dirty="0" u="heavy" sz="2600" spc="-40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600" spc="-215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year</a:t>
            </a:r>
            <a:r>
              <a:rPr dirty="0" u="heavy" sz="2600" spc="-35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600" spc="-105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or</a:t>
            </a:r>
            <a:r>
              <a:rPr dirty="0" u="heavy" sz="2600" spc="-35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600" spc="-200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two</a:t>
            </a:r>
            <a:r>
              <a:rPr dirty="0" u="heavy" sz="2600" spc="-40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600" spc="-65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to</a:t>
            </a:r>
            <a:r>
              <a:rPr dirty="0" u="heavy" sz="2600" spc="-35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600" spc="-185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get</a:t>
            </a:r>
            <a:r>
              <a:rPr dirty="0" u="heavy" sz="2600" spc="-35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600" spc="-10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better</a:t>
            </a:r>
            <a:r>
              <a:rPr dirty="0" u="none" sz="2600" spc="-10" b="1">
                <a:latin typeface="Book Antiqua"/>
                <a:cs typeface="Book Antiqua"/>
              </a:rPr>
              <a:t>”</a:t>
            </a:r>
            <a:endParaRPr sz="26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3120"/>
              </a:spcBef>
            </a:pPr>
            <a:r>
              <a:rPr dirty="0" sz="2600" spc="-365" b="1">
                <a:latin typeface="Book Antiqua"/>
                <a:cs typeface="Book Antiqua"/>
              </a:rPr>
              <a:t>Versus…</a:t>
            </a:r>
            <a:endParaRPr sz="2600">
              <a:latin typeface="Book Antiqua"/>
              <a:cs typeface="Book Antiqua"/>
            </a:endParaRPr>
          </a:p>
          <a:p>
            <a:pPr algn="ctr" marL="359410" marR="352425">
              <a:lnSpc>
                <a:spcPct val="100000"/>
              </a:lnSpc>
              <a:spcBef>
                <a:spcPts val="3120"/>
              </a:spcBef>
            </a:pPr>
            <a:r>
              <a:rPr dirty="0" sz="2600" spc="-200" b="1">
                <a:latin typeface="Book Antiqua"/>
                <a:cs typeface="Book Antiqua"/>
              </a:rPr>
              <a:t>Figuring</a:t>
            </a:r>
            <a:r>
              <a:rPr dirty="0" sz="2600" spc="-5" b="1">
                <a:latin typeface="Book Antiqua"/>
                <a:cs typeface="Book Antiqua"/>
              </a:rPr>
              <a:t> </a:t>
            </a:r>
            <a:r>
              <a:rPr dirty="0" sz="2600" spc="-165" b="1">
                <a:latin typeface="Book Antiqua"/>
                <a:cs typeface="Book Antiqua"/>
              </a:rPr>
              <a:t>out</a:t>
            </a:r>
            <a:r>
              <a:rPr dirty="0" sz="2600" spc="-5" b="1">
                <a:latin typeface="Book Antiqua"/>
                <a:cs typeface="Book Antiqua"/>
              </a:rPr>
              <a:t> </a:t>
            </a:r>
            <a:r>
              <a:rPr dirty="0" sz="2600" spc="-229" b="1">
                <a:latin typeface="Book Antiqua"/>
                <a:cs typeface="Book Antiqua"/>
              </a:rPr>
              <a:t>what</a:t>
            </a:r>
            <a:r>
              <a:rPr dirty="0" sz="2600" spc="-5" b="1">
                <a:latin typeface="Book Antiqua"/>
                <a:cs typeface="Book Antiqua"/>
              </a:rPr>
              <a:t> </a:t>
            </a:r>
            <a:r>
              <a:rPr dirty="0" sz="2600" spc="-215" b="1">
                <a:latin typeface="Book Antiqua"/>
                <a:cs typeface="Book Antiqua"/>
              </a:rPr>
              <a:t>a</a:t>
            </a:r>
            <a:r>
              <a:rPr dirty="0" sz="2600" b="1">
                <a:latin typeface="Book Antiqua"/>
                <a:cs typeface="Book Antiqua"/>
              </a:rPr>
              <a:t> </a:t>
            </a:r>
            <a:r>
              <a:rPr dirty="0" sz="2600" spc="-185" b="1">
                <a:latin typeface="Book Antiqua"/>
                <a:cs typeface="Book Antiqua"/>
              </a:rPr>
              <a:t>client’s</a:t>
            </a:r>
            <a:r>
              <a:rPr dirty="0" sz="2600" spc="-5" b="1">
                <a:latin typeface="Book Antiqua"/>
                <a:cs typeface="Book Antiqua"/>
              </a:rPr>
              <a:t> </a:t>
            </a:r>
            <a:r>
              <a:rPr dirty="0" sz="2600" spc="-245" b="1">
                <a:latin typeface="Book Antiqua"/>
                <a:cs typeface="Book Antiqua"/>
              </a:rPr>
              <a:t>meaningful</a:t>
            </a:r>
            <a:r>
              <a:rPr dirty="0" sz="2600" spc="-5" b="1">
                <a:latin typeface="Book Antiqua"/>
                <a:cs typeface="Book Antiqua"/>
              </a:rPr>
              <a:t> </a:t>
            </a:r>
            <a:r>
              <a:rPr dirty="0" sz="2600" spc="-245" b="1">
                <a:latin typeface="Book Antiqua"/>
                <a:cs typeface="Book Antiqua"/>
              </a:rPr>
              <a:t>goals</a:t>
            </a:r>
            <a:r>
              <a:rPr dirty="0" sz="2600" spc="-5" b="1">
                <a:latin typeface="Book Antiqua"/>
                <a:cs typeface="Book Antiqua"/>
              </a:rPr>
              <a:t> </a:t>
            </a:r>
            <a:r>
              <a:rPr dirty="0" sz="2600" spc="-180" b="1">
                <a:latin typeface="Book Antiqua"/>
                <a:cs typeface="Book Antiqua"/>
              </a:rPr>
              <a:t>are</a:t>
            </a:r>
            <a:r>
              <a:rPr dirty="0" sz="2600" b="1">
                <a:latin typeface="Book Antiqua"/>
                <a:cs typeface="Book Antiqua"/>
              </a:rPr>
              <a:t> </a:t>
            </a:r>
            <a:r>
              <a:rPr dirty="0" sz="2600" spc="-135" b="1">
                <a:latin typeface="Book Antiqua"/>
                <a:cs typeface="Book Antiqua"/>
              </a:rPr>
              <a:t>and </a:t>
            </a:r>
            <a:r>
              <a:rPr dirty="0" sz="2600" spc="-200" b="1">
                <a:latin typeface="Book Antiqua"/>
                <a:cs typeface="Book Antiqua"/>
              </a:rPr>
              <a:t>promoting</a:t>
            </a:r>
            <a:r>
              <a:rPr dirty="0" sz="2600" b="1">
                <a:latin typeface="Book Antiqua"/>
                <a:cs typeface="Book Antiqua"/>
              </a:rPr>
              <a:t> </a:t>
            </a:r>
            <a:r>
              <a:rPr dirty="0" sz="2600" spc="-185" b="1">
                <a:latin typeface="Book Antiqua"/>
                <a:cs typeface="Book Antiqua"/>
              </a:rPr>
              <a:t>neuroplasticity</a:t>
            </a:r>
            <a:r>
              <a:rPr dirty="0" sz="2600" b="1">
                <a:latin typeface="Book Antiqua"/>
                <a:cs typeface="Book Antiqua"/>
              </a:rPr>
              <a:t> </a:t>
            </a:r>
            <a:r>
              <a:rPr dirty="0" sz="2600" spc="-75" b="1">
                <a:latin typeface="Book Antiqua"/>
                <a:cs typeface="Book Antiqua"/>
              </a:rPr>
              <a:t>to</a:t>
            </a:r>
            <a:r>
              <a:rPr dirty="0" sz="2600" b="1">
                <a:latin typeface="Book Antiqua"/>
                <a:cs typeface="Book Antiqua"/>
              </a:rPr>
              <a:t> </a:t>
            </a:r>
            <a:r>
              <a:rPr dirty="0" sz="2600" spc="-275" b="1">
                <a:latin typeface="Book Antiqua"/>
                <a:cs typeface="Book Antiqua"/>
              </a:rPr>
              <a:t>make</a:t>
            </a:r>
            <a:r>
              <a:rPr dirty="0" sz="2600" b="1">
                <a:latin typeface="Book Antiqua"/>
                <a:cs typeface="Book Antiqua"/>
              </a:rPr>
              <a:t> </a:t>
            </a:r>
            <a:r>
              <a:rPr dirty="0" sz="2600" spc="-200" b="1">
                <a:latin typeface="Book Antiqua"/>
                <a:cs typeface="Book Antiqua"/>
              </a:rPr>
              <a:t>progress,</a:t>
            </a:r>
            <a:r>
              <a:rPr dirty="0" sz="2600" b="1">
                <a:latin typeface="Book Antiqua"/>
                <a:cs typeface="Book Antiqua"/>
              </a:rPr>
              <a:t> </a:t>
            </a:r>
            <a:r>
              <a:rPr dirty="0" sz="2600" spc="-25" b="1">
                <a:latin typeface="Book Antiqua"/>
                <a:cs typeface="Book Antiqua"/>
              </a:rPr>
              <a:t>not </a:t>
            </a:r>
            <a:r>
              <a:rPr dirty="0" sz="2600" spc="-70" b="1">
                <a:latin typeface="Book Antiqua"/>
                <a:cs typeface="Book Antiqua"/>
              </a:rPr>
              <a:t>perfection</a:t>
            </a:r>
            <a:endParaRPr sz="26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579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38099">
            <a:solidFill>
              <a:srgbClr val="D8DED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9800" y="249737"/>
            <a:ext cx="4844699" cy="182505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000" y="4024850"/>
            <a:ext cx="7902000" cy="92062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11050" y="2434150"/>
            <a:ext cx="2888428" cy="13560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0500" y="307550"/>
            <a:ext cx="3047059" cy="189194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8125" y="2341037"/>
            <a:ext cx="2845724" cy="154228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4760" y="354125"/>
            <a:ext cx="8443595" cy="3599815"/>
            <a:chOff x="-4760" y="354125"/>
            <a:chExt cx="8443595" cy="35998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800" y="354125"/>
              <a:ext cx="7945900" cy="359934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" y="650524"/>
              <a:ext cx="1587500" cy="1122045"/>
            </a:xfrm>
            <a:custGeom>
              <a:avLst/>
              <a:gdLst/>
              <a:ahLst/>
              <a:cxnLst/>
              <a:rect l="l" t="t" r="r" b="b"/>
              <a:pathLst>
                <a:path w="1587500" h="1122045">
                  <a:moveTo>
                    <a:pt x="1284149" y="1121996"/>
                  </a:moveTo>
                  <a:lnTo>
                    <a:pt x="793648" y="857125"/>
                  </a:lnTo>
                  <a:lnTo>
                    <a:pt x="303146" y="1121996"/>
                  </a:lnTo>
                  <a:lnTo>
                    <a:pt x="490506" y="693431"/>
                  </a:lnTo>
                  <a:lnTo>
                    <a:pt x="0" y="428564"/>
                  </a:lnTo>
                  <a:lnTo>
                    <a:pt x="606296" y="428567"/>
                  </a:lnTo>
                  <a:lnTo>
                    <a:pt x="793648" y="0"/>
                  </a:lnTo>
                  <a:lnTo>
                    <a:pt x="981000" y="428567"/>
                  </a:lnTo>
                  <a:lnTo>
                    <a:pt x="1587296" y="428564"/>
                  </a:lnTo>
                  <a:lnTo>
                    <a:pt x="1096790" y="693431"/>
                  </a:lnTo>
                  <a:lnTo>
                    <a:pt x="1284149" y="1121996"/>
                  </a:lnTo>
                  <a:close/>
                </a:path>
              </a:pathLst>
            </a:custGeom>
            <a:solidFill>
              <a:srgbClr val="DD7E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" y="650524"/>
              <a:ext cx="1587500" cy="1122045"/>
            </a:xfrm>
            <a:custGeom>
              <a:avLst/>
              <a:gdLst/>
              <a:ahLst/>
              <a:cxnLst/>
              <a:rect l="l" t="t" r="r" b="b"/>
              <a:pathLst>
                <a:path w="1587500" h="1122045">
                  <a:moveTo>
                    <a:pt x="0" y="428564"/>
                  </a:moveTo>
                  <a:lnTo>
                    <a:pt x="606296" y="428567"/>
                  </a:lnTo>
                  <a:lnTo>
                    <a:pt x="793648" y="0"/>
                  </a:lnTo>
                  <a:lnTo>
                    <a:pt x="981000" y="428567"/>
                  </a:lnTo>
                  <a:lnTo>
                    <a:pt x="1587296" y="428564"/>
                  </a:lnTo>
                  <a:lnTo>
                    <a:pt x="1096790" y="693431"/>
                  </a:lnTo>
                  <a:lnTo>
                    <a:pt x="1284149" y="1121996"/>
                  </a:lnTo>
                  <a:lnTo>
                    <a:pt x="793648" y="857125"/>
                  </a:lnTo>
                  <a:lnTo>
                    <a:pt x="303146" y="1121996"/>
                  </a:lnTo>
                  <a:lnTo>
                    <a:pt x="490506" y="693431"/>
                  </a:lnTo>
                  <a:lnTo>
                    <a:pt x="0" y="42856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39100" y="4383001"/>
            <a:ext cx="53282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4" b="1">
                <a:solidFill>
                  <a:srgbClr val="FFFFFF"/>
                </a:solidFill>
                <a:latin typeface="Book Antiqua"/>
                <a:cs typeface="Book Antiqua"/>
              </a:rPr>
              <a:t>National</a:t>
            </a:r>
            <a:r>
              <a:rPr dirty="0" sz="2800" spc="2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800" spc="-250" b="1">
                <a:solidFill>
                  <a:srgbClr val="FFFFFF"/>
                </a:solidFill>
                <a:latin typeface="Book Antiqua"/>
                <a:cs typeface="Book Antiqua"/>
              </a:rPr>
              <a:t>Aphasia</a:t>
            </a:r>
            <a:r>
              <a:rPr dirty="0" sz="2800" spc="3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800" spc="-200" b="1">
                <a:solidFill>
                  <a:srgbClr val="FFFFFF"/>
                </a:solidFill>
                <a:latin typeface="Book Antiqua"/>
                <a:cs typeface="Book Antiqua"/>
              </a:rPr>
              <a:t>Association</a:t>
            </a:r>
            <a:r>
              <a:rPr dirty="0" sz="2800" spc="3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800" spc="-220" b="1">
                <a:solidFill>
                  <a:srgbClr val="FFFFFF"/>
                </a:solidFill>
                <a:latin typeface="Book Antiqua"/>
                <a:cs typeface="Book Antiqua"/>
              </a:rPr>
              <a:t>website</a:t>
            </a:r>
            <a:endParaRPr sz="2800">
              <a:latin typeface="Book Antiqua"/>
              <a:cs typeface="Book Antiqu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335137" y="4162962"/>
            <a:ext cx="1043940" cy="678180"/>
            <a:chOff x="6335137" y="4162962"/>
            <a:chExt cx="1043940" cy="678180"/>
          </a:xfrm>
        </p:grpSpPr>
        <p:sp>
          <p:nvSpPr>
            <p:cNvPr id="9" name="object 9" descr=""/>
            <p:cNvSpPr/>
            <p:nvPr/>
          </p:nvSpPr>
          <p:spPr>
            <a:xfrm>
              <a:off x="6339899" y="4167725"/>
              <a:ext cx="1034415" cy="668655"/>
            </a:xfrm>
            <a:custGeom>
              <a:avLst/>
              <a:gdLst/>
              <a:ahLst/>
              <a:cxnLst/>
              <a:rect l="l" t="t" r="r" b="b"/>
              <a:pathLst>
                <a:path w="1034415" h="668654">
                  <a:moveTo>
                    <a:pt x="950287" y="668099"/>
                  </a:moveTo>
                  <a:lnTo>
                    <a:pt x="0" y="668099"/>
                  </a:lnTo>
                  <a:lnTo>
                    <a:pt x="0" y="501074"/>
                  </a:lnTo>
                  <a:lnTo>
                    <a:pt x="783262" y="501074"/>
                  </a:lnTo>
                  <a:lnTo>
                    <a:pt x="783262" y="167024"/>
                  </a:lnTo>
                  <a:lnTo>
                    <a:pt x="699749" y="167024"/>
                  </a:lnTo>
                  <a:lnTo>
                    <a:pt x="866774" y="0"/>
                  </a:lnTo>
                  <a:lnTo>
                    <a:pt x="1033799" y="167024"/>
                  </a:lnTo>
                  <a:lnTo>
                    <a:pt x="950287" y="167024"/>
                  </a:lnTo>
                  <a:lnTo>
                    <a:pt x="950287" y="668099"/>
                  </a:lnTo>
                  <a:close/>
                </a:path>
              </a:pathLst>
            </a:custGeom>
            <a:solidFill>
              <a:srgbClr val="DD7E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339899" y="4167725"/>
              <a:ext cx="1034415" cy="668655"/>
            </a:xfrm>
            <a:custGeom>
              <a:avLst/>
              <a:gdLst/>
              <a:ahLst/>
              <a:cxnLst/>
              <a:rect l="l" t="t" r="r" b="b"/>
              <a:pathLst>
                <a:path w="1034415" h="668654">
                  <a:moveTo>
                    <a:pt x="0" y="501074"/>
                  </a:moveTo>
                  <a:lnTo>
                    <a:pt x="783262" y="501074"/>
                  </a:lnTo>
                  <a:lnTo>
                    <a:pt x="783262" y="167024"/>
                  </a:lnTo>
                  <a:lnTo>
                    <a:pt x="699749" y="167024"/>
                  </a:lnTo>
                  <a:lnTo>
                    <a:pt x="866774" y="0"/>
                  </a:lnTo>
                  <a:lnTo>
                    <a:pt x="1033799" y="167024"/>
                  </a:lnTo>
                  <a:lnTo>
                    <a:pt x="950287" y="167024"/>
                  </a:lnTo>
                  <a:lnTo>
                    <a:pt x="950287" y="668099"/>
                  </a:lnTo>
                  <a:lnTo>
                    <a:pt x="0" y="668099"/>
                  </a:lnTo>
                  <a:lnTo>
                    <a:pt x="0" y="50107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12774" y="1080106"/>
            <a:ext cx="7270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0" b="1">
                <a:latin typeface="Book Antiqua"/>
                <a:cs typeface="Book Antiqua"/>
              </a:rPr>
              <a:t>Virtual!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7" y="-34035"/>
            <a:ext cx="626999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265">
                <a:solidFill>
                  <a:srgbClr val="2E3E42"/>
                </a:solidFill>
              </a:rPr>
              <a:t>Favorite</a:t>
            </a:r>
            <a:r>
              <a:rPr dirty="0" sz="4200" spc="-30">
                <a:solidFill>
                  <a:srgbClr val="2E3E42"/>
                </a:solidFill>
              </a:rPr>
              <a:t> </a:t>
            </a:r>
            <a:r>
              <a:rPr dirty="0" sz="4200" spc="-285">
                <a:solidFill>
                  <a:srgbClr val="2E3E42"/>
                </a:solidFill>
              </a:rPr>
              <a:t>Education</a:t>
            </a:r>
            <a:r>
              <a:rPr dirty="0" sz="4200" spc="-30">
                <a:solidFill>
                  <a:srgbClr val="2E3E42"/>
                </a:solidFill>
              </a:rPr>
              <a:t> </a:t>
            </a:r>
            <a:r>
              <a:rPr dirty="0" sz="4200" spc="-315">
                <a:solidFill>
                  <a:srgbClr val="2E3E42"/>
                </a:solidFill>
              </a:rPr>
              <a:t>Resources</a:t>
            </a:r>
            <a:endParaRPr sz="4200"/>
          </a:p>
        </p:txBody>
      </p:sp>
      <p:sp>
        <p:nvSpPr>
          <p:cNvPr id="3" name="object 3" descr=""/>
          <p:cNvSpPr txBox="1"/>
          <p:nvPr/>
        </p:nvSpPr>
        <p:spPr>
          <a:xfrm>
            <a:off x="4052180" y="790242"/>
            <a:ext cx="11366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95" b="1">
                <a:latin typeface="Book Antiqua"/>
                <a:cs typeface="Book Antiqua"/>
              </a:rPr>
              <a:t>Books/Articles</a:t>
            </a:r>
            <a:endParaRPr sz="1500">
              <a:latin typeface="Book Antiqua"/>
              <a:cs typeface="Book Antiqu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75" y="772475"/>
            <a:ext cx="2908670" cy="19053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751766" y="2839694"/>
            <a:ext cx="2043430" cy="2098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700" spc="-70" b="1">
                <a:latin typeface="Book Antiqua"/>
                <a:cs typeface="Book Antiqua"/>
              </a:rPr>
              <a:t>@therapyinsights </a:t>
            </a:r>
            <a:r>
              <a:rPr dirty="0" sz="1700" spc="-60" b="1">
                <a:latin typeface="Book Antiqua"/>
                <a:cs typeface="Book Antiqua"/>
              </a:rPr>
              <a:t>@neuro.connections </a:t>
            </a:r>
            <a:r>
              <a:rPr dirty="0" sz="1700" spc="-85" b="1">
                <a:latin typeface="Book Antiqua"/>
                <a:cs typeface="Book Antiqua"/>
              </a:rPr>
              <a:t>@neurospeechservices </a:t>
            </a:r>
            <a:r>
              <a:rPr dirty="0" sz="1700" spc="-50" b="1">
                <a:latin typeface="Book Antiqua"/>
                <a:cs typeface="Book Antiqua"/>
              </a:rPr>
              <a:t>@the.neuro.slp </a:t>
            </a:r>
            <a:r>
              <a:rPr dirty="0" sz="1700" spc="-80" b="1">
                <a:latin typeface="Book Antiqua"/>
                <a:cs typeface="Book Antiqua"/>
              </a:rPr>
              <a:t>@speechuncensored </a:t>
            </a:r>
            <a:r>
              <a:rPr dirty="0" sz="1700" spc="-130" b="1">
                <a:latin typeface="Book Antiqua"/>
                <a:cs typeface="Book Antiqua"/>
              </a:rPr>
              <a:t>@unlearnwithme.theslp </a:t>
            </a:r>
            <a:r>
              <a:rPr dirty="0" sz="1700" spc="-20" b="1">
                <a:latin typeface="Book Antiqua"/>
                <a:cs typeface="Book Antiqua"/>
              </a:rPr>
              <a:t>@ptsd.slp</a:t>
            </a:r>
            <a:r>
              <a:rPr dirty="0" sz="1700" spc="-20" b="1">
                <a:latin typeface="Book Antiqua"/>
                <a:cs typeface="Book Antiqua"/>
              </a:rPr>
              <a:t> </a:t>
            </a:r>
            <a:r>
              <a:rPr dirty="0" sz="1700" spc="-75" b="1">
                <a:latin typeface="Book Antiqua"/>
                <a:cs typeface="Book Antiqua"/>
              </a:rPr>
              <a:t>@deseles_phd</a:t>
            </a:r>
            <a:endParaRPr sz="1700">
              <a:latin typeface="Book Antiqua"/>
              <a:cs typeface="Book Antiqu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100" y="3135199"/>
            <a:ext cx="2572449" cy="59914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928324"/>
            <a:ext cx="4412974" cy="12151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26200" y="2138025"/>
            <a:ext cx="2572449" cy="53975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994237" y="1003856"/>
            <a:ext cx="3302635" cy="3928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0" marR="821690" indent="-304800">
              <a:lnSpc>
                <a:spcPct val="120400"/>
              </a:lnSpc>
              <a:spcBef>
                <a:spcPts val="100"/>
              </a:spcBef>
              <a:buSzPct val="115384"/>
              <a:buFont typeface="MS PGothic"/>
              <a:buChar char="➢"/>
              <a:tabLst>
                <a:tab pos="317500" algn="l"/>
                <a:tab pos="318770" algn="l"/>
              </a:tabLst>
            </a:pPr>
            <a:r>
              <a:rPr dirty="0" sz="1300">
                <a:latin typeface="Tahoma"/>
                <a:cs typeface="Tahoma"/>
              </a:rPr>
              <a:t>	Counseling</a:t>
            </a:r>
            <a:r>
              <a:rPr dirty="0" sz="1300" spc="-9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in</a:t>
            </a:r>
            <a:r>
              <a:rPr dirty="0" sz="1300" spc="-8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Communication </a:t>
            </a:r>
            <a:r>
              <a:rPr dirty="0" sz="1300">
                <a:latin typeface="Tahoma"/>
                <a:cs typeface="Tahoma"/>
              </a:rPr>
              <a:t>Disorders:</a:t>
            </a:r>
            <a:r>
              <a:rPr dirty="0" sz="1300" spc="-6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Nelson</a:t>
            </a:r>
            <a:r>
              <a:rPr dirty="0" sz="1300" spc="-6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&amp;</a:t>
            </a:r>
            <a:r>
              <a:rPr dirty="0" sz="1300" spc="-5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Holland</a:t>
            </a:r>
            <a:endParaRPr sz="1300">
              <a:latin typeface="Tahoma"/>
              <a:cs typeface="Tahoma"/>
            </a:endParaRPr>
          </a:p>
          <a:p>
            <a:pPr marL="317500" marR="889635" indent="-304800">
              <a:lnSpc>
                <a:spcPct val="120400"/>
              </a:lnSpc>
              <a:spcBef>
                <a:spcPts val="105"/>
              </a:spcBef>
              <a:buSzPct val="115384"/>
              <a:buFont typeface="MS PGothic"/>
              <a:buChar char="➢"/>
              <a:tabLst>
                <a:tab pos="317500" algn="l"/>
                <a:tab pos="318770" algn="l"/>
              </a:tabLst>
            </a:pPr>
            <a:r>
              <a:rPr dirty="0" sz="1300">
                <a:latin typeface="Tahoma"/>
                <a:cs typeface="Tahoma"/>
              </a:rPr>
              <a:t>	</a:t>
            </a:r>
            <a:r>
              <a:rPr dirty="0" sz="1300" spc="10">
                <a:latin typeface="Tahoma"/>
                <a:cs typeface="Tahoma"/>
              </a:rPr>
              <a:t>Motivational</a:t>
            </a:r>
            <a:r>
              <a:rPr dirty="0" sz="1300" spc="-5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Interviewing</a:t>
            </a:r>
            <a:r>
              <a:rPr dirty="0" sz="1300" spc="-45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in </a:t>
            </a:r>
            <a:r>
              <a:rPr dirty="0" sz="1300">
                <a:latin typeface="Tahoma"/>
                <a:cs typeface="Tahoma"/>
              </a:rPr>
              <a:t>Healthcare: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Stephen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Rollnick</a:t>
            </a:r>
            <a:endParaRPr sz="1300">
              <a:latin typeface="Tahoma"/>
              <a:cs typeface="Tahoma"/>
            </a:endParaRPr>
          </a:p>
          <a:p>
            <a:pPr marL="318135" indent="-276860">
              <a:lnSpc>
                <a:spcPct val="100000"/>
              </a:lnSpc>
              <a:spcBef>
                <a:spcPts val="235"/>
              </a:spcBef>
              <a:buFont typeface="MS PGothic"/>
              <a:buChar char="➢"/>
              <a:tabLst>
                <a:tab pos="318135" algn="l"/>
              </a:tabLst>
            </a:pPr>
            <a:r>
              <a:rPr dirty="0" sz="1300">
                <a:latin typeface="Tahoma"/>
                <a:cs typeface="Tahoma"/>
              </a:rPr>
              <a:t>Rights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Come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to</a:t>
            </a:r>
            <a:r>
              <a:rPr dirty="0" sz="1300" spc="-9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Mind:</a:t>
            </a:r>
            <a:r>
              <a:rPr dirty="0" sz="1300" spc="-9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Joseph</a:t>
            </a:r>
            <a:r>
              <a:rPr dirty="0" sz="1300" spc="-90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Fins</a:t>
            </a:r>
            <a:endParaRPr sz="1300">
              <a:latin typeface="Tahoma"/>
              <a:cs typeface="Tahoma"/>
            </a:endParaRPr>
          </a:p>
          <a:p>
            <a:pPr marL="317500" marR="542290" indent="-304800">
              <a:lnSpc>
                <a:spcPct val="120400"/>
              </a:lnSpc>
              <a:spcBef>
                <a:spcPts val="110"/>
              </a:spcBef>
              <a:buSzPct val="115384"/>
              <a:buFont typeface="MS PGothic"/>
              <a:buChar char="➢"/>
              <a:tabLst>
                <a:tab pos="317500" algn="l"/>
                <a:tab pos="318770" algn="l"/>
              </a:tabLst>
            </a:pPr>
            <a:r>
              <a:rPr dirty="0" sz="1300">
                <a:latin typeface="Tahoma"/>
                <a:cs typeface="Tahoma"/>
              </a:rPr>
              <a:t>	</a:t>
            </a:r>
            <a:r>
              <a:rPr dirty="0" sz="1300" spc="-10">
                <a:latin typeface="Tahoma"/>
                <a:cs typeface="Tahoma"/>
              </a:rPr>
              <a:t>Transforming</a:t>
            </a:r>
            <a:r>
              <a:rPr dirty="0" sz="1300" spc="-11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Cognitive </a:t>
            </a:r>
            <a:r>
              <a:rPr dirty="0" sz="1300">
                <a:latin typeface="Tahoma"/>
                <a:cs typeface="Tahoma"/>
              </a:rPr>
              <a:t>Rehabilitation:</a:t>
            </a:r>
            <a:r>
              <a:rPr dirty="0" sz="1300" spc="-12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Solberg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&amp;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Turkstra</a:t>
            </a:r>
            <a:endParaRPr sz="1300">
              <a:latin typeface="Tahoma"/>
              <a:cs typeface="Tahoma"/>
            </a:endParaRPr>
          </a:p>
          <a:p>
            <a:pPr marL="317500" marR="542290" indent="-304800">
              <a:lnSpc>
                <a:spcPct val="120400"/>
              </a:lnSpc>
              <a:spcBef>
                <a:spcPts val="105"/>
              </a:spcBef>
              <a:buSzPct val="115384"/>
              <a:buFont typeface="MS PGothic"/>
              <a:buChar char="➢"/>
              <a:tabLst>
                <a:tab pos="317500" algn="l"/>
                <a:tab pos="318770" algn="l"/>
              </a:tabLst>
            </a:pPr>
            <a:r>
              <a:rPr dirty="0" sz="1300">
                <a:latin typeface="Tahoma"/>
                <a:cs typeface="Tahoma"/>
              </a:rPr>
              <a:t>	Optimizing</a:t>
            </a:r>
            <a:r>
              <a:rPr dirty="0" sz="1300" spc="2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Cognitive </a:t>
            </a:r>
            <a:r>
              <a:rPr dirty="0" sz="1300">
                <a:latin typeface="Tahoma"/>
                <a:cs typeface="Tahoma"/>
              </a:rPr>
              <a:t>Rehabilitation:</a:t>
            </a:r>
            <a:r>
              <a:rPr dirty="0" sz="1300" spc="-12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Solberg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&amp;</a:t>
            </a:r>
            <a:r>
              <a:rPr dirty="0" sz="1300" spc="-12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Turkstra</a:t>
            </a:r>
            <a:endParaRPr sz="1300">
              <a:latin typeface="Tahoma"/>
              <a:cs typeface="Tahoma"/>
            </a:endParaRPr>
          </a:p>
          <a:p>
            <a:pPr marL="318770" indent="-306070">
              <a:lnSpc>
                <a:spcPct val="100000"/>
              </a:lnSpc>
              <a:spcBef>
                <a:spcPts val="425"/>
              </a:spcBef>
              <a:buSzPct val="115384"/>
              <a:buFont typeface="MS PGothic"/>
              <a:buChar char="➢"/>
              <a:tabLst>
                <a:tab pos="318770" algn="l"/>
              </a:tabLst>
            </a:pPr>
            <a:r>
              <a:rPr dirty="0" sz="1300" spc="60">
                <a:latin typeface="Tahoma"/>
                <a:cs typeface="Tahoma"/>
              </a:rPr>
              <a:t>INCOG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2.0</a:t>
            </a:r>
            <a:r>
              <a:rPr dirty="0" sz="1300" spc="-14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articles</a:t>
            </a:r>
            <a:endParaRPr sz="1300">
              <a:latin typeface="Tahoma"/>
              <a:cs typeface="Tahoma"/>
            </a:endParaRPr>
          </a:p>
          <a:p>
            <a:pPr marL="318770" indent="-306070">
              <a:lnSpc>
                <a:spcPts val="1285"/>
              </a:lnSpc>
              <a:spcBef>
                <a:spcPts val="509"/>
              </a:spcBef>
              <a:buClr>
                <a:srgbClr val="000000"/>
              </a:buClr>
              <a:buSzPct val="115384"/>
              <a:buFont typeface="MS PGothic"/>
              <a:buChar char="➢"/>
              <a:tabLst>
                <a:tab pos="318770" algn="l"/>
              </a:tabLst>
            </a:pPr>
            <a:r>
              <a:rPr dirty="0" u="heavy" sz="13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6"/>
              </a:rPr>
              <a:t>brainandcommunication.ca</a:t>
            </a:r>
            <a:endParaRPr sz="1300">
              <a:latin typeface="Tahoma"/>
              <a:cs typeface="Tahoma"/>
            </a:endParaRPr>
          </a:p>
          <a:p>
            <a:pPr marL="2033905">
              <a:lnSpc>
                <a:spcPts val="4765"/>
              </a:lnSpc>
            </a:pPr>
            <a:r>
              <a:rPr dirty="0" sz="4200" spc="-20" b="1">
                <a:latin typeface="Calibri"/>
                <a:cs typeface="Calibri"/>
              </a:rPr>
              <a:t>What</a:t>
            </a:r>
            <a:endParaRPr sz="4200">
              <a:latin typeface="Calibri"/>
              <a:cs typeface="Calibri"/>
            </a:endParaRPr>
          </a:p>
          <a:p>
            <a:pPr marL="1989455">
              <a:lnSpc>
                <a:spcPct val="100000"/>
              </a:lnSpc>
            </a:pPr>
            <a:r>
              <a:rPr dirty="0" sz="4200" spc="-10" b="1">
                <a:latin typeface="Calibri"/>
                <a:cs typeface="Calibri"/>
              </a:rPr>
              <a:t>else?!</a:t>
            </a:r>
            <a:endParaRPr sz="42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79300" y="865275"/>
            <a:ext cx="1815649" cy="88720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50774" y="920500"/>
            <a:ext cx="1358426" cy="646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3893" y="-34035"/>
            <a:ext cx="399796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265">
                <a:solidFill>
                  <a:srgbClr val="2E3E42"/>
                </a:solidFill>
              </a:rPr>
              <a:t>Favorite</a:t>
            </a:r>
            <a:r>
              <a:rPr dirty="0" sz="4200" spc="-35">
                <a:solidFill>
                  <a:srgbClr val="2E3E42"/>
                </a:solidFill>
              </a:rPr>
              <a:t> </a:t>
            </a:r>
            <a:r>
              <a:rPr dirty="0" sz="4200" spc="-315">
                <a:solidFill>
                  <a:srgbClr val="2E3E42"/>
                </a:solidFill>
              </a:rPr>
              <a:t>Resources</a:t>
            </a:r>
            <a:endParaRPr sz="4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5812" y="909724"/>
            <a:ext cx="1930799" cy="19307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512" y="822811"/>
            <a:ext cx="1262874" cy="180027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9992" y="2455307"/>
            <a:ext cx="1079507" cy="107961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494793" y="1232580"/>
            <a:ext cx="245173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4010">
              <a:lnSpc>
                <a:spcPct val="100000"/>
              </a:lnSpc>
              <a:spcBef>
                <a:spcPts val="100"/>
              </a:spcBef>
            </a:pPr>
            <a:r>
              <a:rPr dirty="0" sz="1500" spc="-114" b="1">
                <a:latin typeface="Book Antiqua"/>
                <a:cs typeface="Book Antiqua"/>
              </a:rPr>
              <a:t>Meditation</a:t>
            </a:r>
            <a:r>
              <a:rPr dirty="0" sz="1500" spc="25" b="1">
                <a:latin typeface="Book Antiqua"/>
                <a:cs typeface="Book Antiqua"/>
              </a:rPr>
              <a:t> </a:t>
            </a:r>
            <a:r>
              <a:rPr dirty="0" sz="1500" spc="-195" b="1">
                <a:latin typeface="Book Antiqua"/>
                <a:cs typeface="Book Antiqua"/>
              </a:rPr>
              <a:t>&amp;</a:t>
            </a:r>
            <a:r>
              <a:rPr dirty="0" sz="1500" spc="30" b="1">
                <a:latin typeface="Book Antiqua"/>
                <a:cs typeface="Book Antiqua"/>
              </a:rPr>
              <a:t> </a:t>
            </a:r>
            <a:r>
              <a:rPr dirty="0" sz="1500" spc="-60" b="1">
                <a:latin typeface="Book Antiqua"/>
                <a:cs typeface="Book Antiqua"/>
              </a:rPr>
              <a:t>Mindfulness</a:t>
            </a:r>
            <a:endParaRPr sz="1500">
              <a:latin typeface="Book Antiqua"/>
              <a:cs typeface="Book Antiqua"/>
            </a:endParaRPr>
          </a:p>
          <a:p>
            <a:pPr marL="289560" indent="-276860">
              <a:lnSpc>
                <a:spcPct val="100000"/>
              </a:lnSpc>
              <a:spcBef>
                <a:spcPts val="5"/>
              </a:spcBef>
              <a:buFont typeface="MS PGothic"/>
              <a:buChar char="➢"/>
              <a:tabLst>
                <a:tab pos="289560" algn="l"/>
              </a:tabLst>
            </a:pPr>
            <a:r>
              <a:rPr dirty="0" sz="1300" spc="-70">
                <a:latin typeface="Tahoma"/>
                <a:cs typeface="Tahoma"/>
              </a:rPr>
              <a:t>10%</a:t>
            </a:r>
            <a:r>
              <a:rPr dirty="0" sz="1300" spc="-14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Happier</a:t>
            </a:r>
            <a:endParaRPr sz="1300">
              <a:latin typeface="Tahoma"/>
              <a:cs typeface="Tahoma"/>
            </a:endParaRPr>
          </a:p>
          <a:p>
            <a:pPr marL="289560" indent="-276860">
              <a:lnSpc>
                <a:spcPct val="100000"/>
              </a:lnSpc>
              <a:buFont typeface="MS PGothic"/>
              <a:buChar char="➢"/>
              <a:tabLst>
                <a:tab pos="289560" algn="l"/>
              </a:tabLst>
            </a:pPr>
            <a:r>
              <a:rPr dirty="0" sz="1300" spc="-20">
                <a:latin typeface="Tahoma"/>
                <a:cs typeface="Tahoma"/>
              </a:rPr>
              <a:t>Insight</a:t>
            </a:r>
            <a:r>
              <a:rPr dirty="0" sz="1300" spc="-100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Timer</a:t>
            </a:r>
            <a:endParaRPr sz="1300">
              <a:latin typeface="Tahoma"/>
              <a:cs typeface="Tahoma"/>
            </a:endParaRPr>
          </a:p>
          <a:p>
            <a:pPr marL="289560" indent="-276860">
              <a:lnSpc>
                <a:spcPct val="100000"/>
              </a:lnSpc>
              <a:buFont typeface="MS PGothic"/>
              <a:buChar char="➢"/>
              <a:tabLst>
                <a:tab pos="289560" algn="l"/>
              </a:tabLst>
            </a:pPr>
            <a:r>
              <a:rPr dirty="0" sz="1300" spc="-10">
                <a:latin typeface="Tahoma"/>
                <a:cs typeface="Tahoma"/>
              </a:rPr>
              <a:t>Headspace</a:t>
            </a:r>
            <a:endParaRPr sz="1300">
              <a:latin typeface="Tahoma"/>
              <a:cs typeface="Tahoma"/>
            </a:endParaRPr>
          </a:p>
          <a:p>
            <a:pPr marL="288925" marR="5080" indent="-276225">
              <a:lnSpc>
                <a:spcPct val="100000"/>
              </a:lnSpc>
              <a:buClr>
                <a:srgbClr val="000000"/>
              </a:buClr>
              <a:buFont typeface="MS PGothic"/>
              <a:buChar char="➢"/>
              <a:tabLst>
                <a:tab pos="288925" algn="l"/>
              </a:tabLst>
            </a:pPr>
            <a:r>
              <a:rPr dirty="0" u="heavy" sz="13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5"/>
              </a:rPr>
              <a:t>https://www.loveyourbrain.co</a:t>
            </a:r>
            <a:r>
              <a:rPr dirty="0" u="none" sz="1300" spc="-1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u="heavy" sz="13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5"/>
              </a:rPr>
              <a:t>m/resources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03745" y="167754"/>
            <a:ext cx="2115750" cy="98392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512" y="3095200"/>
            <a:ext cx="3848674" cy="199280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08561" y="822799"/>
            <a:ext cx="1749074" cy="104804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08550" y="2047150"/>
            <a:ext cx="1749075" cy="86592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92225" y="2913072"/>
            <a:ext cx="1373437" cy="180909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4231562" y="3238375"/>
            <a:ext cx="1874520" cy="1555115"/>
          </a:xfrm>
          <a:prstGeom prst="rect">
            <a:avLst/>
          </a:prstGeom>
          <a:solidFill>
            <a:srgbClr val="EEECE1"/>
          </a:solidFill>
        </p:spPr>
        <p:txBody>
          <a:bodyPr wrap="square" lIns="0" tIns="77470" rIns="0" bIns="0" rtlCol="0" vert="horz">
            <a:spAutoFit/>
          </a:bodyPr>
          <a:lstStyle/>
          <a:p>
            <a:pPr algn="ctr" marL="105410" marR="97790">
              <a:lnSpc>
                <a:spcPct val="100000"/>
              </a:lnSpc>
              <a:spcBef>
                <a:spcPts val="610"/>
              </a:spcBef>
            </a:pPr>
            <a:r>
              <a:rPr dirty="0" sz="1600" spc="-10" b="1">
                <a:latin typeface="Tahoma"/>
                <a:cs typeface="Tahoma"/>
              </a:rPr>
              <a:t>Coherent </a:t>
            </a:r>
            <a:r>
              <a:rPr dirty="0" sz="1600" spc="-110" b="1">
                <a:latin typeface="Tahoma"/>
                <a:cs typeface="Tahoma"/>
              </a:rPr>
              <a:t>Breathing</a:t>
            </a:r>
            <a:r>
              <a:rPr dirty="0" sz="1600" spc="-90" b="1">
                <a:latin typeface="Tahoma"/>
                <a:cs typeface="Tahoma"/>
              </a:rPr>
              <a:t> </a:t>
            </a:r>
            <a:r>
              <a:rPr dirty="0" sz="1600" spc="-105" b="1">
                <a:latin typeface="Tahoma"/>
                <a:cs typeface="Tahoma"/>
              </a:rPr>
              <a:t>Classes</a:t>
            </a:r>
            <a:r>
              <a:rPr dirty="0" sz="1600" spc="-105">
                <a:latin typeface="Tahoma"/>
                <a:cs typeface="Tahoma"/>
              </a:rPr>
              <a:t>: </a:t>
            </a:r>
            <a:r>
              <a:rPr dirty="0" sz="1600" spc="-10">
                <a:latin typeface="Tahoma"/>
                <a:cs typeface="Tahoma"/>
              </a:rPr>
              <a:t>ask</a:t>
            </a:r>
            <a:r>
              <a:rPr dirty="0" sz="1600" spc="-16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us</a:t>
            </a:r>
            <a:r>
              <a:rPr dirty="0" sz="1600" spc="-16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for</a:t>
            </a:r>
            <a:r>
              <a:rPr dirty="0" sz="1600" spc="-160">
                <a:latin typeface="Tahoma"/>
                <a:cs typeface="Tahoma"/>
              </a:rPr>
              <a:t> </a:t>
            </a:r>
            <a:r>
              <a:rPr dirty="0" sz="1600" spc="-20">
                <a:latin typeface="Tahoma"/>
                <a:cs typeface="Tahoma"/>
              </a:rPr>
              <a:t>more </a:t>
            </a:r>
            <a:r>
              <a:rPr dirty="0" sz="1600" spc="-10">
                <a:latin typeface="Tahoma"/>
                <a:cs typeface="Tahoma"/>
              </a:rPr>
              <a:t>info!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8050" y="1486043"/>
            <a:ext cx="6129020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220">
                <a:solidFill>
                  <a:srgbClr val="000000"/>
                </a:solidFill>
              </a:rPr>
              <a:t>Christine</a:t>
            </a:r>
            <a:r>
              <a:rPr dirty="0" sz="3200" spc="-20">
                <a:solidFill>
                  <a:srgbClr val="000000"/>
                </a:solidFill>
              </a:rPr>
              <a:t> </a:t>
            </a:r>
            <a:r>
              <a:rPr dirty="0" sz="3200" spc="-375">
                <a:solidFill>
                  <a:srgbClr val="000000"/>
                </a:solidFill>
              </a:rPr>
              <a:t>&amp;</a:t>
            </a:r>
            <a:r>
              <a:rPr dirty="0" sz="3200" spc="-15">
                <a:solidFill>
                  <a:srgbClr val="000000"/>
                </a:solidFill>
              </a:rPr>
              <a:t> </a:t>
            </a:r>
            <a:r>
              <a:rPr dirty="0" sz="3200" spc="-254">
                <a:solidFill>
                  <a:srgbClr val="000000"/>
                </a:solidFill>
              </a:rPr>
              <a:t>Allison</a:t>
            </a:r>
            <a:r>
              <a:rPr dirty="0" sz="3200" spc="-20">
                <a:solidFill>
                  <a:srgbClr val="000000"/>
                </a:solidFill>
              </a:rPr>
              <a:t> </a:t>
            </a:r>
            <a:r>
              <a:rPr dirty="0" sz="3200" spc="-220">
                <a:solidFill>
                  <a:srgbClr val="000000"/>
                </a:solidFill>
              </a:rPr>
              <a:t>aren’t</a:t>
            </a:r>
            <a:r>
              <a:rPr dirty="0" sz="3200" spc="-15">
                <a:solidFill>
                  <a:srgbClr val="000000"/>
                </a:solidFill>
              </a:rPr>
              <a:t> </a:t>
            </a:r>
            <a:r>
              <a:rPr dirty="0" sz="3200" spc="-204">
                <a:solidFill>
                  <a:srgbClr val="000000"/>
                </a:solidFill>
              </a:rPr>
              <a:t>the</a:t>
            </a:r>
            <a:r>
              <a:rPr dirty="0" sz="3200" spc="-20">
                <a:solidFill>
                  <a:srgbClr val="000000"/>
                </a:solidFill>
              </a:rPr>
              <a:t> </a:t>
            </a:r>
            <a:r>
              <a:rPr dirty="0" sz="3200" spc="-160">
                <a:solidFill>
                  <a:srgbClr val="000000"/>
                </a:solidFill>
              </a:rPr>
              <a:t>experts, </a:t>
            </a:r>
            <a:r>
              <a:rPr dirty="0" sz="3200" spc="-280">
                <a:solidFill>
                  <a:srgbClr val="000000"/>
                </a:solidFill>
              </a:rPr>
              <a:t>however.</a:t>
            </a:r>
            <a:r>
              <a:rPr dirty="0" sz="3200" spc="-30">
                <a:solidFill>
                  <a:srgbClr val="000000"/>
                </a:solidFill>
              </a:rPr>
              <a:t> </a:t>
            </a:r>
            <a:r>
              <a:rPr dirty="0" sz="3200" spc="-265">
                <a:solidFill>
                  <a:srgbClr val="000000"/>
                </a:solidFill>
              </a:rPr>
              <a:t>So</a:t>
            </a:r>
            <a:r>
              <a:rPr dirty="0" sz="3200" spc="-30">
                <a:solidFill>
                  <a:srgbClr val="000000"/>
                </a:solidFill>
              </a:rPr>
              <a:t> </a:t>
            </a:r>
            <a:r>
              <a:rPr dirty="0" sz="3200" spc="-260">
                <a:solidFill>
                  <a:srgbClr val="000000"/>
                </a:solidFill>
              </a:rPr>
              <a:t>they</a:t>
            </a:r>
            <a:r>
              <a:rPr dirty="0" sz="3200" spc="-30">
                <a:solidFill>
                  <a:srgbClr val="000000"/>
                </a:solidFill>
              </a:rPr>
              <a:t> </a:t>
            </a:r>
            <a:r>
              <a:rPr dirty="0" sz="3200" spc="-235">
                <a:solidFill>
                  <a:srgbClr val="000000"/>
                </a:solidFill>
              </a:rPr>
              <a:t>brought</a:t>
            </a:r>
            <a:r>
              <a:rPr dirty="0" sz="3200" spc="-30">
                <a:solidFill>
                  <a:srgbClr val="000000"/>
                </a:solidFill>
              </a:rPr>
              <a:t> </a:t>
            </a:r>
            <a:r>
              <a:rPr dirty="0" sz="3200" spc="-295">
                <a:solidFill>
                  <a:srgbClr val="000000"/>
                </a:solidFill>
              </a:rPr>
              <a:t>someone </a:t>
            </a:r>
            <a:r>
              <a:rPr dirty="0" sz="3200" spc="-150">
                <a:solidFill>
                  <a:srgbClr val="000000"/>
                </a:solidFill>
              </a:rPr>
              <a:t>that</a:t>
            </a:r>
            <a:r>
              <a:rPr dirty="0" sz="3200" spc="-25">
                <a:solidFill>
                  <a:srgbClr val="000000"/>
                </a:solidFill>
              </a:rPr>
              <a:t> </a:t>
            </a:r>
            <a:r>
              <a:rPr dirty="0" sz="3200" spc="-425">
                <a:solidFill>
                  <a:srgbClr val="000000"/>
                </a:solidFill>
              </a:rPr>
              <a:t>is….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1200" y="348099"/>
            <a:ext cx="6997065" cy="744220"/>
          </a:xfrm>
          <a:prstGeom prst="rect"/>
          <a:solidFill>
            <a:srgbClr val="E6B8AE"/>
          </a:solidFill>
        </p:spPr>
        <p:txBody>
          <a:bodyPr wrap="square" lIns="0" tIns="76200" rIns="0" bIns="0" rtlCol="0" vert="horz">
            <a:spAutoFit/>
          </a:bodyPr>
          <a:lstStyle/>
          <a:p>
            <a:pPr marL="640080">
              <a:lnSpc>
                <a:spcPct val="100000"/>
              </a:lnSpc>
              <a:spcBef>
                <a:spcPts val="600"/>
              </a:spcBef>
            </a:pPr>
            <a:r>
              <a:rPr dirty="0" sz="2750" spc="-180"/>
              <a:t>Quotes</a:t>
            </a:r>
            <a:r>
              <a:rPr dirty="0" sz="2750" spc="-10"/>
              <a:t> </a:t>
            </a:r>
            <a:r>
              <a:rPr dirty="0" sz="2750" spc="-200"/>
              <a:t>from</a:t>
            </a:r>
            <a:r>
              <a:rPr dirty="0" sz="2750"/>
              <a:t> </a:t>
            </a:r>
            <a:r>
              <a:rPr dirty="0" sz="2750" spc="-155"/>
              <a:t>actual</a:t>
            </a:r>
            <a:r>
              <a:rPr dirty="0" sz="2750" spc="5"/>
              <a:t> </a:t>
            </a:r>
            <a:r>
              <a:rPr dirty="0" sz="2750" spc="-135"/>
              <a:t>clients/care</a:t>
            </a:r>
            <a:r>
              <a:rPr dirty="0" sz="2750"/>
              <a:t> </a:t>
            </a:r>
            <a:r>
              <a:rPr dirty="0" sz="2750" spc="-25"/>
              <a:t>partners:</a:t>
            </a:r>
            <a:endParaRPr sz="2750"/>
          </a:p>
        </p:txBody>
      </p:sp>
      <p:sp>
        <p:nvSpPr>
          <p:cNvPr id="3" name="object 3" descr=""/>
          <p:cNvSpPr txBox="1"/>
          <p:nvPr/>
        </p:nvSpPr>
        <p:spPr>
          <a:xfrm>
            <a:off x="600587" y="1320456"/>
            <a:ext cx="7633970" cy="3545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1955" indent="-38925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●"/>
              <a:tabLst>
                <a:tab pos="401955" algn="l"/>
              </a:tabLst>
            </a:pPr>
            <a:r>
              <a:rPr dirty="0" u="heavy" sz="2100" spc="-254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“They</a:t>
            </a:r>
            <a:r>
              <a:rPr dirty="0" u="heavy" sz="2100" spc="-1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135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told</a:t>
            </a:r>
            <a:r>
              <a:rPr dirty="0" u="heavy" sz="2100" spc="-1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22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me</a:t>
            </a:r>
            <a:r>
              <a:rPr dirty="0" u="heavy" sz="2100" spc="-1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12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after</a:t>
            </a:r>
            <a:r>
              <a:rPr dirty="0" u="heavy" sz="2100" spc="-1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175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a</a:t>
            </a:r>
            <a:r>
              <a:rPr dirty="0" u="heavy" sz="2100" spc="-5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16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year</a:t>
            </a:r>
            <a:r>
              <a:rPr dirty="0" u="heavy" sz="2100" spc="-1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10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I</a:t>
            </a:r>
            <a:r>
              <a:rPr dirty="0" u="heavy" sz="2100" spc="-1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165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couldn’t</a:t>
            </a:r>
            <a:r>
              <a:rPr dirty="0" u="heavy" sz="2100" spc="-1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15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get</a:t>
            </a:r>
            <a:r>
              <a:rPr dirty="0" u="heavy" sz="2100" spc="-5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100" spc="-215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any</a:t>
            </a:r>
            <a:r>
              <a:rPr dirty="0" u="heavy" sz="2100" spc="-1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Book Antiqua"/>
                <a:cs typeface="Book Antiqua"/>
              </a:rPr>
              <a:t> better”</a:t>
            </a:r>
            <a:endParaRPr sz="2100">
              <a:latin typeface="Book Antiqua"/>
              <a:cs typeface="Book Antiqua"/>
            </a:endParaRPr>
          </a:p>
          <a:p>
            <a:pPr marL="401955" marR="55244" indent="-389890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245" b="1">
                <a:solidFill>
                  <a:srgbClr val="212121"/>
                </a:solidFill>
                <a:latin typeface="Book Antiqua"/>
                <a:cs typeface="Book Antiqua"/>
              </a:rPr>
              <a:t>“The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00" b="1">
                <a:solidFill>
                  <a:srgbClr val="212121"/>
                </a:solidFill>
                <a:latin typeface="Book Antiqua"/>
                <a:cs typeface="Book Antiqua"/>
              </a:rPr>
              <a:t>speech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45" b="1">
                <a:solidFill>
                  <a:srgbClr val="212121"/>
                </a:solidFill>
                <a:latin typeface="Book Antiqua"/>
                <a:cs typeface="Book Antiqua"/>
              </a:rPr>
              <a:t>therapist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95" b="1">
                <a:solidFill>
                  <a:srgbClr val="212121"/>
                </a:solidFill>
                <a:latin typeface="Book Antiqua"/>
                <a:cs typeface="Book Antiqua"/>
              </a:rPr>
              <a:t>said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60" b="1">
                <a:solidFill>
                  <a:srgbClr val="212121"/>
                </a:solidFill>
                <a:latin typeface="Book Antiqua"/>
                <a:cs typeface="Book Antiqua"/>
              </a:rPr>
              <a:t>my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95" b="1">
                <a:solidFill>
                  <a:srgbClr val="212121"/>
                </a:solidFill>
                <a:latin typeface="Book Antiqua"/>
                <a:cs typeface="Book Antiqua"/>
              </a:rPr>
              <a:t>aphasia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95" b="1">
                <a:solidFill>
                  <a:srgbClr val="212121"/>
                </a:solidFill>
                <a:latin typeface="Book Antiqua"/>
                <a:cs typeface="Book Antiqua"/>
              </a:rPr>
              <a:t>won’t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50" b="1">
                <a:solidFill>
                  <a:srgbClr val="212121"/>
                </a:solidFill>
                <a:latin typeface="Book Antiqua"/>
                <a:cs typeface="Book Antiqua"/>
              </a:rPr>
              <a:t>get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95" b="1">
                <a:solidFill>
                  <a:srgbClr val="212121"/>
                </a:solidFill>
                <a:latin typeface="Book Antiqua"/>
                <a:cs typeface="Book Antiqua"/>
              </a:rPr>
              <a:t>better…I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60" b="1">
                <a:solidFill>
                  <a:srgbClr val="212121"/>
                </a:solidFill>
                <a:latin typeface="Book Antiqua"/>
                <a:cs typeface="Book Antiqua"/>
              </a:rPr>
              <a:t>just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25" b="1">
                <a:solidFill>
                  <a:srgbClr val="212121"/>
                </a:solidFill>
                <a:latin typeface="Book Antiqua"/>
                <a:cs typeface="Book Antiqua"/>
              </a:rPr>
              <a:t>have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5" b="1">
                <a:solidFill>
                  <a:srgbClr val="212121"/>
                </a:solidFill>
                <a:latin typeface="Book Antiqua"/>
                <a:cs typeface="Book Antiqua"/>
              </a:rPr>
              <a:t>to </a:t>
            </a:r>
            <a:r>
              <a:rPr dirty="0" sz="2100" spc="-190" b="1">
                <a:solidFill>
                  <a:srgbClr val="212121"/>
                </a:solidFill>
                <a:latin typeface="Book Antiqua"/>
                <a:cs typeface="Book Antiqua"/>
              </a:rPr>
              <a:t>live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85" b="1">
                <a:solidFill>
                  <a:srgbClr val="212121"/>
                </a:solidFill>
                <a:latin typeface="Book Antiqua"/>
                <a:cs typeface="Book Antiqua"/>
              </a:rPr>
              <a:t>with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5" b="1">
                <a:solidFill>
                  <a:srgbClr val="212121"/>
                </a:solidFill>
                <a:latin typeface="Book Antiqua"/>
                <a:cs typeface="Book Antiqua"/>
              </a:rPr>
              <a:t>it”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235" b="1">
                <a:solidFill>
                  <a:srgbClr val="212121"/>
                </a:solidFill>
                <a:latin typeface="Book Antiqua"/>
                <a:cs typeface="Book Antiqua"/>
              </a:rPr>
              <a:t>“He’s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60" b="1">
                <a:solidFill>
                  <a:srgbClr val="212121"/>
                </a:solidFill>
                <a:latin typeface="Book Antiqua"/>
                <a:cs typeface="Book Antiqua"/>
              </a:rPr>
              <a:t>just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0" b="1">
                <a:solidFill>
                  <a:srgbClr val="212121"/>
                </a:solidFill>
                <a:latin typeface="Book Antiqua"/>
                <a:cs typeface="Book Antiqua"/>
              </a:rPr>
              <a:t>lazy”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220" b="1">
                <a:solidFill>
                  <a:srgbClr val="212121"/>
                </a:solidFill>
                <a:latin typeface="Book Antiqua"/>
                <a:cs typeface="Book Antiqua"/>
              </a:rPr>
              <a:t>“I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60" b="1">
                <a:solidFill>
                  <a:srgbClr val="212121"/>
                </a:solidFill>
                <a:latin typeface="Book Antiqua"/>
                <a:cs typeface="Book Antiqua"/>
              </a:rPr>
              <a:t>was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75" b="1">
                <a:solidFill>
                  <a:srgbClr val="212121"/>
                </a:solidFill>
                <a:latin typeface="Book Antiqua"/>
                <a:cs typeface="Book Antiqua"/>
              </a:rPr>
              <a:t>in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75" b="1">
                <a:solidFill>
                  <a:srgbClr val="212121"/>
                </a:solidFill>
                <a:latin typeface="Book Antiqua"/>
                <a:cs typeface="Book Antiqua"/>
              </a:rPr>
              <a:t>therapy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25" b="1">
                <a:solidFill>
                  <a:srgbClr val="212121"/>
                </a:solidFill>
                <a:latin typeface="Book Antiqua"/>
                <a:cs typeface="Book Antiqua"/>
              </a:rPr>
              <a:t>for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90" b="1">
                <a:solidFill>
                  <a:srgbClr val="212121"/>
                </a:solidFill>
                <a:latin typeface="Book Antiqua"/>
                <a:cs typeface="Book Antiqua"/>
              </a:rPr>
              <a:t>months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00" b="1">
                <a:solidFill>
                  <a:srgbClr val="212121"/>
                </a:solidFill>
                <a:latin typeface="Book Antiqua"/>
                <a:cs typeface="Book Antiqua"/>
              </a:rPr>
              <a:t>and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80" b="1">
                <a:solidFill>
                  <a:srgbClr val="212121"/>
                </a:solidFill>
                <a:latin typeface="Book Antiqua"/>
                <a:cs typeface="Book Antiqua"/>
              </a:rPr>
              <a:t>never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75" b="1">
                <a:solidFill>
                  <a:srgbClr val="212121"/>
                </a:solidFill>
                <a:latin typeface="Book Antiqua"/>
                <a:cs typeface="Book Antiqua"/>
              </a:rPr>
              <a:t>learned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80" b="1">
                <a:solidFill>
                  <a:srgbClr val="212121"/>
                </a:solidFill>
                <a:latin typeface="Book Antiqua"/>
                <a:cs typeface="Book Antiqua"/>
              </a:rPr>
              <a:t>neuroplasticity”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215" b="1">
                <a:solidFill>
                  <a:srgbClr val="212121"/>
                </a:solidFill>
                <a:latin typeface="Book Antiqua"/>
                <a:cs typeface="Book Antiqua"/>
              </a:rPr>
              <a:t>“Therapy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60" b="1">
                <a:solidFill>
                  <a:srgbClr val="212121"/>
                </a:solidFill>
                <a:latin typeface="Book Antiqua"/>
                <a:cs typeface="Book Antiqua"/>
              </a:rPr>
              <a:t>was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75" b="1">
                <a:solidFill>
                  <a:srgbClr val="212121"/>
                </a:solidFill>
                <a:latin typeface="Book Antiqua"/>
                <a:cs typeface="Book Antiqua"/>
              </a:rPr>
              <a:t>a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00" b="1">
                <a:solidFill>
                  <a:srgbClr val="212121"/>
                </a:solidFill>
                <a:latin typeface="Book Antiqua"/>
                <a:cs typeface="Book Antiqua"/>
              </a:rPr>
              <a:t>waste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65" b="1">
                <a:solidFill>
                  <a:srgbClr val="212121"/>
                </a:solidFill>
                <a:latin typeface="Book Antiqua"/>
                <a:cs typeface="Book Antiqua"/>
              </a:rPr>
              <a:t>of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 time”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220" b="1">
                <a:solidFill>
                  <a:srgbClr val="212121"/>
                </a:solidFill>
                <a:latin typeface="Book Antiqua"/>
                <a:cs typeface="Book Antiqua"/>
              </a:rPr>
              <a:t>“Is</a:t>
            </a:r>
            <a:r>
              <a:rPr dirty="0" sz="21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60" b="1">
                <a:solidFill>
                  <a:srgbClr val="212121"/>
                </a:solidFill>
                <a:latin typeface="Book Antiqua"/>
                <a:cs typeface="Book Antiqua"/>
              </a:rPr>
              <a:t>this</a:t>
            </a:r>
            <a:r>
              <a:rPr dirty="0" sz="21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70" b="1">
                <a:solidFill>
                  <a:srgbClr val="212121"/>
                </a:solidFill>
                <a:latin typeface="Book Antiqua"/>
                <a:cs typeface="Book Antiqua"/>
              </a:rPr>
              <a:t>ever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04" b="1">
                <a:solidFill>
                  <a:srgbClr val="212121"/>
                </a:solidFill>
                <a:latin typeface="Book Antiqua"/>
                <a:cs typeface="Book Antiqua"/>
              </a:rPr>
              <a:t>going</a:t>
            </a:r>
            <a:r>
              <a:rPr dirty="0" sz="21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55" b="1">
                <a:solidFill>
                  <a:srgbClr val="212121"/>
                </a:solidFill>
                <a:latin typeface="Book Antiqua"/>
                <a:cs typeface="Book Antiqua"/>
              </a:rPr>
              <a:t>to</a:t>
            </a:r>
            <a:r>
              <a:rPr dirty="0" sz="21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10" b="1">
                <a:solidFill>
                  <a:srgbClr val="212121"/>
                </a:solidFill>
                <a:latin typeface="Book Antiqua"/>
                <a:cs typeface="Book Antiqua"/>
              </a:rPr>
              <a:t>getter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better?”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220" b="1">
                <a:solidFill>
                  <a:srgbClr val="212121"/>
                </a:solidFill>
                <a:latin typeface="Book Antiqua"/>
                <a:cs typeface="Book Antiqua"/>
              </a:rPr>
              <a:t>“I</a:t>
            </a:r>
            <a:r>
              <a:rPr dirty="0" sz="21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60" b="1">
                <a:solidFill>
                  <a:srgbClr val="212121"/>
                </a:solidFill>
                <a:latin typeface="Book Antiqua"/>
                <a:cs typeface="Book Antiqua"/>
              </a:rPr>
              <a:t>just</a:t>
            </a:r>
            <a:r>
              <a:rPr dirty="0" sz="21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90" b="1">
                <a:solidFill>
                  <a:srgbClr val="212121"/>
                </a:solidFill>
                <a:latin typeface="Book Antiqua"/>
                <a:cs typeface="Book Antiqua"/>
              </a:rPr>
              <a:t>want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55" b="1">
                <a:solidFill>
                  <a:srgbClr val="212121"/>
                </a:solidFill>
                <a:latin typeface="Book Antiqua"/>
                <a:cs typeface="Book Antiqua"/>
              </a:rPr>
              <a:t>to</a:t>
            </a:r>
            <a:r>
              <a:rPr dirty="0" sz="21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04" b="1">
                <a:solidFill>
                  <a:srgbClr val="212121"/>
                </a:solidFill>
                <a:latin typeface="Book Antiqua"/>
                <a:cs typeface="Book Antiqua"/>
              </a:rPr>
              <a:t>be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70" b="1">
                <a:solidFill>
                  <a:srgbClr val="212121"/>
                </a:solidFill>
                <a:latin typeface="Book Antiqua"/>
                <a:cs typeface="Book Antiqua"/>
              </a:rPr>
              <a:t>normal</a:t>
            </a:r>
            <a:r>
              <a:rPr dirty="0" sz="21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50" b="1">
                <a:solidFill>
                  <a:srgbClr val="212121"/>
                </a:solidFill>
                <a:latin typeface="Book Antiqua"/>
                <a:cs typeface="Book Antiqua"/>
              </a:rPr>
              <a:t>again.”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145" b="1">
                <a:solidFill>
                  <a:srgbClr val="212121"/>
                </a:solidFill>
                <a:latin typeface="Book Antiqua"/>
                <a:cs typeface="Book Antiqua"/>
              </a:rPr>
              <a:t>“It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25" b="1">
                <a:solidFill>
                  <a:srgbClr val="212121"/>
                </a:solidFill>
                <a:latin typeface="Book Antiqua"/>
                <a:cs typeface="Book Antiqua"/>
              </a:rPr>
              <a:t>[</a:t>
            </a:r>
            <a:r>
              <a:rPr dirty="0" sz="2100" spc="-225" b="1" i="1">
                <a:solidFill>
                  <a:srgbClr val="212121"/>
                </a:solidFill>
                <a:latin typeface="Book Antiqua"/>
                <a:cs typeface="Book Antiqua"/>
              </a:rPr>
              <a:t>previous</a:t>
            </a:r>
            <a:r>
              <a:rPr dirty="0" sz="2100" spc="-5" b="1" i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10" b="1" i="1">
                <a:solidFill>
                  <a:srgbClr val="212121"/>
                </a:solidFill>
                <a:latin typeface="Book Antiqua"/>
                <a:cs typeface="Book Antiqua"/>
              </a:rPr>
              <a:t>therapy</a:t>
            </a:r>
            <a:r>
              <a:rPr dirty="0" sz="2100" spc="-210" b="1">
                <a:solidFill>
                  <a:srgbClr val="212121"/>
                </a:solidFill>
                <a:latin typeface="Book Antiqua"/>
                <a:cs typeface="Book Antiqua"/>
              </a:rPr>
              <a:t>]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10" b="1">
                <a:solidFill>
                  <a:srgbClr val="212121"/>
                </a:solidFill>
                <a:latin typeface="Book Antiqua"/>
                <a:cs typeface="Book Antiqua"/>
              </a:rPr>
              <a:t>made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25" b="1">
                <a:solidFill>
                  <a:srgbClr val="212121"/>
                </a:solidFill>
                <a:latin typeface="Book Antiqua"/>
                <a:cs typeface="Book Antiqua"/>
              </a:rPr>
              <a:t>me</a:t>
            </a:r>
            <a:r>
              <a:rPr dirty="0" sz="21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85" b="1">
                <a:solidFill>
                  <a:srgbClr val="212121"/>
                </a:solidFill>
                <a:latin typeface="Book Antiqua"/>
                <a:cs typeface="Book Antiqua"/>
              </a:rPr>
              <a:t>feel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45" b="1">
                <a:solidFill>
                  <a:srgbClr val="212121"/>
                </a:solidFill>
                <a:latin typeface="Book Antiqua"/>
                <a:cs typeface="Book Antiqua"/>
              </a:rPr>
              <a:t>stupid”</a:t>
            </a:r>
            <a:endParaRPr sz="2100">
              <a:latin typeface="Book Antiqua"/>
              <a:cs typeface="Book Antiqua"/>
            </a:endParaRPr>
          </a:p>
          <a:p>
            <a:pPr marL="401955" marR="5080" indent="-389890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245" b="1">
                <a:solidFill>
                  <a:srgbClr val="212121"/>
                </a:solidFill>
                <a:latin typeface="Book Antiqua"/>
                <a:cs typeface="Book Antiqua"/>
              </a:rPr>
              <a:t>“They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35" b="1">
                <a:solidFill>
                  <a:srgbClr val="212121"/>
                </a:solidFill>
                <a:latin typeface="Book Antiqua"/>
                <a:cs typeface="Book Antiqua"/>
              </a:rPr>
              <a:t>told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25" b="1">
                <a:solidFill>
                  <a:srgbClr val="212121"/>
                </a:solidFill>
                <a:latin typeface="Book Antiqua"/>
                <a:cs typeface="Book Antiqua"/>
              </a:rPr>
              <a:t>me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10" b="1">
                <a:solidFill>
                  <a:srgbClr val="212121"/>
                </a:solidFill>
                <a:latin typeface="Book Antiqua"/>
                <a:cs typeface="Book Antiqua"/>
              </a:rPr>
              <a:t>I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29" b="1">
                <a:solidFill>
                  <a:srgbClr val="212121"/>
                </a:solidFill>
                <a:latin typeface="Book Antiqua"/>
                <a:cs typeface="Book Antiqua"/>
              </a:rPr>
              <a:t>would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80" b="1">
                <a:solidFill>
                  <a:srgbClr val="212121"/>
                </a:solidFill>
                <a:latin typeface="Book Antiqua"/>
                <a:cs typeface="Book Antiqua"/>
              </a:rPr>
              <a:t>never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04" b="1">
                <a:solidFill>
                  <a:srgbClr val="212121"/>
                </a:solidFill>
                <a:latin typeface="Book Antiqua"/>
                <a:cs typeface="Book Antiqua"/>
              </a:rPr>
              <a:t>be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90" b="1">
                <a:solidFill>
                  <a:srgbClr val="212121"/>
                </a:solidFill>
                <a:latin typeface="Book Antiqua"/>
                <a:cs typeface="Book Antiqua"/>
              </a:rPr>
              <a:t>able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55" b="1">
                <a:solidFill>
                  <a:srgbClr val="212121"/>
                </a:solidFill>
                <a:latin typeface="Book Antiqua"/>
                <a:cs typeface="Book Antiqua"/>
              </a:rPr>
              <a:t>to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80" b="1">
                <a:solidFill>
                  <a:srgbClr val="212121"/>
                </a:solidFill>
                <a:latin typeface="Book Antiqua"/>
                <a:cs typeface="Book Antiqua"/>
              </a:rPr>
              <a:t>drive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25" b="1">
                <a:solidFill>
                  <a:srgbClr val="212121"/>
                </a:solidFill>
                <a:latin typeface="Book Antiqua"/>
                <a:cs typeface="Book Antiqua"/>
              </a:rPr>
              <a:t>again”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60" b="1">
                <a:solidFill>
                  <a:srgbClr val="212121"/>
                </a:solidFill>
                <a:latin typeface="Book Antiqua"/>
                <a:cs typeface="Book Antiqua"/>
              </a:rPr>
              <a:t>(also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35" b="1">
                <a:solidFill>
                  <a:srgbClr val="212121"/>
                </a:solidFill>
                <a:latin typeface="Book Antiqua"/>
                <a:cs typeface="Book Antiqua"/>
              </a:rPr>
              <a:t>insert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85" b="1">
                <a:solidFill>
                  <a:srgbClr val="212121"/>
                </a:solidFill>
                <a:latin typeface="Book Antiqua"/>
                <a:cs typeface="Book Antiqua"/>
              </a:rPr>
              <a:t>“walk </a:t>
            </a:r>
            <a:r>
              <a:rPr dirty="0" sz="2100" spc="-225" b="1">
                <a:solidFill>
                  <a:srgbClr val="212121"/>
                </a:solidFill>
                <a:latin typeface="Book Antiqua"/>
                <a:cs typeface="Book Antiqua"/>
              </a:rPr>
              <a:t>again”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54" b="1">
                <a:solidFill>
                  <a:srgbClr val="212121"/>
                </a:solidFill>
                <a:latin typeface="Book Antiqua"/>
                <a:cs typeface="Book Antiqua"/>
              </a:rPr>
              <a:t>“use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60" b="1">
                <a:solidFill>
                  <a:srgbClr val="212121"/>
                </a:solidFill>
                <a:latin typeface="Book Antiqua"/>
                <a:cs typeface="Book Antiqua"/>
              </a:rPr>
              <a:t>this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15" b="1">
                <a:solidFill>
                  <a:srgbClr val="212121"/>
                </a:solidFill>
                <a:latin typeface="Book Antiqua"/>
                <a:cs typeface="Book Antiqua"/>
              </a:rPr>
              <a:t>hand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25" b="1">
                <a:solidFill>
                  <a:srgbClr val="212121"/>
                </a:solidFill>
                <a:latin typeface="Book Antiqua"/>
                <a:cs typeface="Book Antiqua"/>
              </a:rPr>
              <a:t>again”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45" b="1">
                <a:solidFill>
                  <a:srgbClr val="212121"/>
                </a:solidFill>
                <a:latin typeface="Book Antiqua"/>
                <a:cs typeface="Book Antiqua"/>
              </a:rPr>
              <a:t>“go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90" b="1">
                <a:solidFill>
                  <a:srgbClr val="212121"/>
                </a:solidFill>
                <a:latin typeface="Book Antiqua"/>
                <a:cs typeface="Book Antiqua"/>
              </a:rPr>
              <a:t>back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55" b="1">
                <a:solidFill>
                  <a:srgbClr val="212121"/>
                </a:solidFill>
                <a:latin typeface="Book Antiqua"/>
                <a:cs typeface="Book Antiqua"/>
              </a:rPr>
              <a:t>to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10" b="1">
                <a:solidFill>
                  <a:srgbClr val="212121"/>
                </a:solidFill>
                <a:latin typeface="Book Antiqua"/>
                <a:cs typeface="Book Antiqua"/>
              </a:rPr>
              <a:t>work”,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0" b="1">
                <a:solidFill>
                  <a:srgbClr val="212121"/>
                </a:solidFill>
                <a:latin typeface="Book Antiqua"/>
                <a:cs typeface="Book Antiqua"/>
              </a:rPr>
              <a:t>etc)</a:t>
            </a:r>
            <a:endParaRPr sz="21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D6C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1977" y="0"/>
            <a:ext cx="2422027" cy="51435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462" y="52644"/>
            <a:ext cx="248666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335">
                <a:solidFill>
                  <a:srgbClr val="EEECE1"/>
                </a:solidFill>
              </a:rPr>
              <a:t>References</a:t>
            </a:r>
            <a:endParaRPr sz="4500"/>
          </a:p>
        </p:txBody>
      </p:sp>
      <p:sp>
        <p:nvSpPr>
          <p:cNvPr id="5" name="object 5" descr=""/>
          <p:cNvSpPr/>
          <p:nvPr/>
        </p:nvSpPr>
        <p:spPr>
          <a:xfrm>
            <a:off x="153674" y="780900"/>
            <a:ext cx="6419850" cy="185420"/>
          </a:xfrm>
          <a:custGeom>
            <a:avLst/>
            <a:gdLst/>
            <a:ahLst/>
            <a:cxnLst/>
            <a:rect l="l" t="t" r="r" b="b"/>
            <a:pathLst>
              <a:path w="6419850" h="185419">
                <a:moveTo>
                  <a:pt x="6419699" y="184799"/>
                </a:moveTo>
                <a:lnTo>
                  <a:pt x="0" y="184799"/>
                </a:lnTo>
                <a:lnTo>
                  <a:pt x="0" y="0"/>
                </a:lnTo>
                <a:lnTo>
                  <a:pt x="6419699" y="0"/>
                </a:lnTo>
                <a:lnTo>
                  <a:pt x="6419699" y="184799"/>
                </a:lnTo>
                <a:close/>
              </a:path>
            </a:pathLst>
          </a:custGeom>
          <a:solidFill>
            <a:srgbClr val="5D6C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54399" y="848845"/>
            <a:ext cx="6276975" cy="3797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Garamond"/>
                <a:cs typeface="Garamond"/>
              </a:rPr>
              <a:t>Holland, A.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30">
                <a:latin typeface="Garamond"/>
                <a:cs typeface="Garamond"/>
              </a:rPr>
              <a:t>L.</a:t>
            </a:r>
            <a:r>
              <a:rPr dirty="0" sz="1000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(2007).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70" i="1">
                <a:latin typeface="Cambria"/>
                <a:cs typeface="Cambria"/>
              </a:rPr>
              <a:t>Counseling</a:t>
            </a:r>
            <a:r>
              <a:rPr dirty="0" sz="1000" spc="30" i="1">
                <a:latin typeface="Cambria"/>
                <a:cs typeface="Cambria"/>
              </a:rPr>
              <a:t> </a:t>
            </a:r>
            <a:r>
              <a:rPr dirty="0" sz="1000" spc="-35" i="1">
                <a:latin typeface="Cambria"/>
                <a:cs typeface="Cambria"/>
              </a:rPr>
              <a:t>in</a:t>
            </a:r>
            <a:r>
              <a:rPr dirty="0" sz="1000" spc="35" i="1">
                <a:latin typeface="Cambria"/>
                <a:cs typeface="Cambria"/>
              </a:rPr>
              <a:t> </a:t>
            </a:r>
            <a:r>
              <a:rPr dirty="0" sz="1000" spc="-85" i="1">
                <a:latin typeface="Cambria"/>
                <a:cs typeface="Cambria"/>
              </a:rPr>
              <a:t>communication</a:t>
            </a:r>
            <a:r>
              <a:rPr dirty="0" sz="1000" spc="35" i="1">
                <a:latin typeface="Cambria"/>
                <a:cs typeface="Cambria"/>
              </a:rPr>
              <a:t> </a:t>
            </a:r>
            <a:r>
              <a:rPr dirty="0" sz="1000" spc="-90" i="1">
                <a:latin typeface="Cambria"/>
                <a:cs typeface="Cambria"/>
              </a:rPr>
              <a:t>disorders:</a:t>
            </a:r>
            <a:r>
              <a:rPr dirty="0" sz="1000" spc="30" i="1">
                <a:latin typeface="Cambria"/>
                <a:cs typeface="Cambria"/>
              </a:rPr>
              <a:t> </a:t>
            </a:r>
            <a:r>
              <a:rPr dirty="0" sz="1000" i="1">
                <a:latin typeface="Cambria"/>
                <a:cs typeface="Cambria"/>
              </a:rPr>
              <a:t>A</a:t>
            </a:r>
            <a:r>
              <a:rPr dirty="0" sz="1000" spc="35" i="1">
                <a:latin typeface="Cambria"/>
                <a:cs typeface="Cambria"/>
              </a:rPr>
              <a:t> </a:t>
            </a:r>
            <a:r>
              <a:rPr dirty="0" sz="1000" spc="-80" i="1">
                <a:latin typeface="Cambria"/>
                <a:cs typeface="Cambria"/>
              </a:rPr>
              <a:t>wellness</a:t>
            </a:r>
            <a:r>
              <a:rPr dirty="0" sz="1000" spc="35" i="1">
                <a:latin typeface="Cambria"/>
                <a:cs typeface="Cambria"/>
              </a:rPr>
              <a:t> </a:t>
            </a:r>
            <a:r>
              <a:rPr dirty="0" sz="1000" spc="-80" i="1">
                <a:latin typeface="Cambria"/>
                <a:cs typeface="Cambria"/>
              </a:rPr>
              <a:t>perspective.</a:t>
            </a:r>
            <a:r>
              <a:rPr dirty="0" sz="1000" spc="20" i="1">
                <a:latin typeface="Cambria"/>
                <a:cs typeface="Cambria"/>
              </a:rPr>
              <a:t> </a:t>
            </a:r>
            <a:r>
              <a:rPr dirty="0" sz="1000">
                <a:latin typeface="Garamond"/>
                <a:cs typeface="Garamond"/>
              </a:rPr>
              <a:t>Plural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Publishing </a:t>
            </a:r>
            <a:r>
              <a:rPr dirty="0" sz="1000" spc="-10">
                <a:latin typeface="Garamond"/>
                <a:cs typeface="Garamond"/>
              </a:rPr>
              <a:t>Inc..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0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Garamond"/>
                <a:cs typeface="Garamond"/>
              </a:rPr>
              <a:t>Kleim,J.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&amp;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30">
                <a:latin typeface="Garamond"/>
                <a:cs typeface="Garamond"/>
              </a:rPr>
              <a:t>Jones,T.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(2008).</a:t>
            </a:r>
            <a:r>
              <a:rPr dirty="0" sz="1000" spc="270">
                <a:latin typeface="Garamond"/>
                <a:cs typeface="Garamond"/>
              </a:rPr>
              <a:t> </a:t>
            </a:r>
            <a:r>
              <a:rPr dirty="0" sz="1000" spc="-70" i="1">
                <a:latin typeface="Cambria"/>
                <a:cs typeface="Cambria"/>
              </a:rPr>
              <a:t>Principles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75" i="1">
                <a:latin typeface="Cambria"/>
                <a:cs typeface="Cambria"/>
              </a:rPr>
              <a:t>of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85" i="1">
                <a:latin typeface="Cambria"/>
                <a:cs typeface="Cambria"/>
              </a:rPr>
              <a:t>Experience-</a:t>
            </a:r>
            <a:r>
              <a:rPr dirty="0" sz="1000" spc="-100" i="1">
                <a:latin typeface="Cambria"/>
                <a:cs typeface="Cambria"/>
              </a:rPr>
              <a:t>Dependent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80" i="1">
                <a:latin typeface="Cambria"/>
                <a:cs typeface="Cambria"/>
              </a:rPr>
              <a:t>Neural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55" i="1">
                <a:latin typeface="Cambria"/>
                <a:cs typeface="Cambria"/>
              </a:rPr>
              <a:t>Plasticity: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80" i="1">
                <a:latin typeface="Cambria"/>
                <a:cs typeface="Cambria"/>
              </a:rPr>
              <a:t>Implications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85" i="1">
                <a:latin typeface="Cambria"/>
                <a:cs typeface="Cambria"/>
              </a:rPr>
              <a:t>for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65" i="1">
                <a:latin typeface="Cambria"/>
                <a:cs typeface="Cambria"/>
              </a:rPr>
              <a:t>Rehabilitation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60" i="1">
                <a:latin typeface="Cambria"/>
                <a:cs typeface="Cambria"/>
              </a:rPr>
              <a:t>After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75" i="1">
                <a:latin typeface="Cambria"/>
                <a:cs typeface="Cambria"/>
              </a:rPr>
              <a:t>Brain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10" i="1">
                <a:latin typeface="Cambria"/>
                <a:cs typeface="Cambria"/>
              </a:rPr>
              <a:t>Damage</a:t>
            </a:r>
            <a:endParaRPr sz="1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1000" spc="-20">
                <a:latin typeface="Garamond"/>
                <a:cs typeface="Garamond"/>
                <a:hlinkClick r:id="rId3"/>
              </a:rPr>
              <a:t>https://constanttherapyhealth.com/wp-</a:t>
            </a:r>
            <a:r>
              <a:rPr dirty="0" sz="1000" spc="-40">
                <a:latin typeface="Garamond"/>
                <a:cs typeface="Garamond"/>
                <a:hlinkClick r:id="rId3"/>
              </a:rPr>
              <a:t>content/uploads/2020/03/10-</a:t>
            </a:r>
            <a:r>
              <a:rPr dirty="0" sz="1000" spc="-10">
                <a:latin typeface="Garamond"/>
                <a:cs typeface="Garamond"/>
                <a:hlinkClick r:id="rId3"/>
              </a:rPr>
              <a:t>Principles-</a:t>
            </a:r>
            <a:r>
              <a:rPr dirty="0" sz="1000">
                <a:latin typeface="Garamond"/>
                <a:cs typeface="Garamond"/>
                <a:hlinkClick r:id="rId3"/>
              </a:rPr>
              <a:t>of-</a:t>
            </a:r>
            <a:r>
              <a:rPr dirty="0" sz="1000" spc="-10">
                <a:latin typeface="Garamond"/>
                <a:cs typeface="Garamond"/>
                <a:hlinkClick r:id="rId3"/>
              </a:rPr>
              <a:t>Neuroplasticity.pdf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0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Garamond"/>
                <a:cs typeface="Garamond"/>
                <a:hlinkClick r:id="rId4"/>
              </a:rPr>
              <a:t>therapyinsights.com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000">
              <a:latin typeface="Garamond"/>
              <a:cs typeface="Garamond"/>
            </a:endParaRPr>
          </a:p>
          <a:p>
            <a:pPr marL="12700" marR="166370">
              <a:lnSpc>
                <a:spcPct val="100000"/>
              </a:lnSpc>
            </a:pPr>
            <a:r>
              <a:rPr dirty="0" sz="1000" spc="-20">
                <a:latin typeface="Garamond"/>
                <a:cs typeface="Garamond"/>
              </a:rPr>
              <a:t>Johnson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 spc="-35">
                <a:latin typeface="Garamond"/>
                <a:cs typeface="Garamond"/>
              </a:rPr>
              <a:t>SF,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 spc="-25">
                <a:latin typeface="Garamond"/>
                <a:cs typeface="Garamond"/>
              </a:rPr>
              <a:t>Klonoff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PS,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Perumparaichallai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RK.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85" i="1">
                <a:latin typeface="Cambria"/>
                <a:cs typeface="Cambria"/>
              </a:rPr>
              <a:t>Long-</a:t>
            </a:r>
            <a:r>
              <a:rPr dirty="0" sz="1000" spc="-105" i="1">
                <a:latin typeface="Cambria"/>
                <a:cs typeface="Cambria"/>
              </a:rPr>
              <a:t>term</a:t>
            </a:r>
            <a:r>
              <a:rPr dirty="0" sz="1000" spc="50" i="1">
                <a:latin typeface="Cambria"/>
                <a:cs typeface="Cambria"/>
              </a:rPr>
              <a:t> </a:t>
            </a:r>
            <a:r>
              <a:rPr dirty="0" sz="1000" spc="-80" i="1">
                <a:latin typeface="Cambria"/>
                <a:cs typeface="Cambria"/>
              </a:rPr>
              <a:t>neurorehabilitation</a:t>
            </a:r>
            <a:r>
              <a:rPr dirty="0" sz="1000" spc="50" i="1">
                <a:latin typeface="Cambria"/>
                <a:cs typeface="Cambria"/>
              </a:rPr>
              <a:t> </a:t>
            </a:r>
            <a:r>
              <a:rPr dirty="0" sz="1000" spc="-105" i="1">
                <a:latin typeface="Cambria"/>
                <a:cs typeface="Cambria"/>
              </a:rPr>
              <a:t>outcomes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75" i="1">
                <a:latin typeface="Cambria"/>
                <a:cs typeface="Cambria"/>
              </a:rPr>
              <a:t>of</a:t>
            </a:r>
            <a:r>
              <a:rPr dirty="0" sz="1000" spc="50" i="1">
                <a:latin typeface="Cambria"/>
                <a:cs typeface="Cambria"/>
              </a:rPr>
              <a:t> </a:t>
            </a:r>
            <a:r>
              <a:rPr dirty="0" sz="1000" spc="-85" i="1">
                <a:latin typeface="Cambria"/>
                <a:cs typeface="Cambria"/>
              </a:rPr>
              <a:t>pediatric</a:t>
            </a:r>
            <a:r>
              <a:rPr dirty="0" sz="1000" spc="50" i="1">
                <a:latin typeface="Cambria"/>
                <a:cs typeface="Cambria"/>
              </a:rPr>
              <a:t> </a:t>
            </a:r>
            <a:r>
              <a:rPr dirty="0" sz="1000" spc="-25" i="1">
                <a:latin typeface="Cambria"/>
                <a:cs typeface="Cambria"/>
              </a:rPr>
              <a:t>vs.</a:t>
            </a:r>
            <a:r>
              <a:rPr dirty="0" sz="1000" spc="50" i="1">
                <a:latin typeface="Cambria"/>
                <a:cs typeface="Cambria"/>
              </a:rPr>
              <a:t> </a:t>
            </a:r>
            <a:r>
              <a:rPr dirty="0" sz="1000" spc="-70" i="1">
                <a:latin typeface="Cambria"/>
                <a:cs typeface="Cambria"/>
              </a:rPr>
              <a:t>adult</a:t>
            </a:r>
            <a:r>
              <a:rPr dirty="0" sz="1000" spc="50" i="1">
                <a:latin typeface="Cambria"/>
                <a:cs typeface="Cambria"/>
              </a:rPr>
              <a:t> </a:t>
            </a:r>
            <a:r>
              <a:rPr dirty="0" sz="1000" spc="-90" i="1">
                <a:latin typeface="Cambria"/>
                <a:cs typeface="Cambria"/>
              </a:rPr>
              <a:t>onset</a:t>
            </a:r>
            <a:r>
              <a:rPr dirty="0" sz="1000" spc="50" i="1">
                <a:latin typeface="Cambria"/>
                <a:cs typeface="Cambria"/>
              </a:rPr>
              <a:t> </a:t>
            </a:r>
            <a:r>
              <a:rPr dirty="0" sz="1000" spc="-95" i="1">
                <a:latin typeface="Cambria"/>
                <a:cs typeface="Cambria"/>
              </a:rPr>
              <a:t>acquired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35" i="1">
                <a:latin typeface="Cambria"/>
                <a:cs typeface="Cambria"/>
              </a:rPr>
              <a:t>brain</a:t>
            </a:r>
            <a:r>
              <a:rPr dirty="0" sz="1000" spc="500" i="1">
                <a:latin typeface="Cambria"/>
                <a:cs typeface="Cambria"/>
              </a:rPr>
              <a:t> </a:t>
            </a:r>
            <a:r>
              <a:rPr dirty="0" sz="1000" spc="-45" i="1">
                <a:latin typeface="Cambria"/>
                <a:cs typeface="Cambria"/>
              </a:rPr>
              <a:t>injury</a:t>
            </a:r>
            <a:r>
              <a:rPr dirty="0" sz="1000" spc="-45">
                <a:latin typeface="Garamond"/>
                <a:cs typeface="Garamond"/>
              </a:rPr>
              <a:t>.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Front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Neurol.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65">
                <a:latin typeface="Garamond"/>
                <a:cs typeface="Garamond"/>
              </a:rPr>
              <a:t>2022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40">
                <a:latin typeface="Garamond"/>
                <a:cs typeface="Garamond"/>
              </a:rPr>
              <a:t>Dec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55">
                <a:latin typeface="Garamond"/>
                <a:cs typeface="Garamond"/>
              </a:rPr>
              <a:t>20;13:981991.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doi: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50">
                <a:latin typeface="Garamond"/>
                <a:cs typeface="Garamond"/>
              </a:rPr>
              <a:t>10.3389/fneur.2022.981991.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25">
                <a:latin typeface="Garamond"/>
                <a:cs typeface="Garamond"/>
              </a:rPr>
              <a:t>PMID: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30">
                <a:latin typeface="Garamond"/>
                <a:cs typeface="Garamond"/>
              </a:rPr>
              <a:t>36605786;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PMCID: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PMC9810073.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000">
              <a:latin typeface="Garamond"/>
              <a:cs typeface="Garamond"/>
            </a:endParaRPr>
          </a:p>
          <a:p>
            <a:pPr marL="12700" marR="5080">
              <a:lnSpc>
                <a:spcPct val="100000"/>
              </a:lnSpc>
            </a:pPr>
            <a:r>
              <a:rPr dirty="0" sz="1000">
                <a:latin typeface="Garamond"/>
                <a:cs typeface="Garamond"/>
              </a:rPr>
              <a:t>Hammond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FM,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Giacino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JT,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Nakase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Richardson R,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Sherer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M,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Zafonte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RD,</a:t>
            </a:r>
            <a:r>
              <a:rPr dirty="0" sz="1000">
                <a:latin typeface="Garamond"/>
                <a:cs typeface="Garamond"/>
              </a:rPr>
              <a:t> Whyte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J,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Arciniegas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 spc="-45">
                <a:latin typeface="Garamond"/>
                <a:cs typeface="Garamond"/>
              </a:rPr>
              <a:t>DB,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Tang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 spc="-50">
                <a:latin typeface="Garamond"/>
                <a:cs typeface="Garamond"/>
              </a:rPr>
              <a:t>X.</a:t>
            </a:r>
            <a:r>
              <a:rPr dirty="0" sz="1000" spc="-20">
                <a:latin typeface="Garamond"/>
                <a:cs typeface="Garamond"/>
              </a:rPr>
              <a:t> </a:t>
            </a:r>
            <a:r>
              <a:rPr dirty="0" sz="1000" spc="-80" i="1">
                <a:latin typeface="Cambria"/>
                <a:cs typeface="Cambria"/>
              </a:rPr>
              <a:t>Disorders</a:t>
            </a:r>
            <a:r>
              <a:rPr dirty="0" sz="1000" spc="30" i="1">
                <a:latin typeface="Cambria"/>
                <a:cs typeface="Cambria"/>
              </a:rPr>
              <a:t> </a:t>
            </a:r>
            <a:r>
              <a:rPr dirty="0" sz="1000" spc="-25" i="1">
                <a:latin typeface="Cambria"/>
                <a:cs typeface="Cambria"/>
              </a:rPr>
              <a:t>of</a:t>
            </a:r>
            <a:r>
              <a:rPr dirty="0" sz="1000" spc="500" i="1">
                <a:latin typeface="Cambria"/>
                <a:cs typeface="Cambria"/>
              </a:rPr>
              <a:t> </a:t>
            </a:r>
            <a:r>
              <a:rPr dirty="0" sz="1000" spc="-80" i="1">
                <a:latin typeface="Cambria"/>
                <a:cs typeface="Cambria"/>
              </a:rPr>
              <a:t>Consciousness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100" i="1">
                <a:latin typeface="Cambria"/>
                <a:cs typeface="Cambria"/>
              </a:rPr>
              <a:t>due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95" i="1">
                <a:latin typeface="Cambria"/>
                <a:cs typeface="Cambria"/>
              </a:rPr>
              <a:t>to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85" i="1">
                <a:latin typeface="Cambria"/>
                <a:cs typeface="Cambria"/>
              </a:rPr>
              <a:t>Traumatic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75" i="1">
                <a:latin typeface="Cambria"/>
                <a:cs typeface="Cambria"/>
              </a:rPr>
              <a:t>Brain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45" i="1">
                <a:latin typeface="Cambria"/>
                <a:cs typeface="Cambria"/>
              </a:rPr>
              <a:t>Injury: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65" i="1">
                <a:latin typeface="Cambria"/>
                <a:cs typeface="Cambria"/>
              </a:rPr>
              <a:t>Functional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70" i="1">
                <a:latin typeface="Cambria"/>
                <a:cs typeface="Cambria"/>
              </a:rPr>
              <a:t>Status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105" i="1">
                <a:latin typeface="Cambria"/>
                <a:cs typeface="Cambria"/>
              </a:rPr>
              <a:t>Ten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105" i="1">
                <a:latin typeface="Cambria"/>
                <a:cs typeface="Cambria"/>
              </a:rPr>
              <a:t>Years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60" i="1">
                <a:latin typeface="Cambria"/>
                <a:cs typeface="Cambria"/>
              </a:rPr>
              <a:t>Post-</a:t>
            </a:r>
            <a:r>
              <a:rPr dirty="0" sz="1000" spc="-55" i="1">
                <a:latin typeface="Cambria"/>
                <a:cs typeface="Cambria"/>
              </a:rPr>
              <a:t>Injury.</a:t>
            </a:r>
            <a:r>
              <a:rPr dirty="0" sz="1000" spc="25" i="1">
                <a:latin typeface="Cambria"/>
                <a:cs typeface="Cambria"/>
              </a:rPr>
              <a:t> </a:t>
            </a:r>
            <a:r>
              <a:rPr dirty="0" sz="1000">
                <a:latin typeface="Garamond"/>
                <a:cs typeface="Garamond"/>
              </a:rPr>
              <a:t>J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Neurotrauma.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65">
                <a:latin typeface="Garamond"/>
                <a:cs typeface="Garamond"/>
              </a:rPr>
              <a:t>2019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Apr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65">
                <a:latin typeface="Garamond"/>
                <a:cs typeface="Garamond"/>
              </a:rPr>
              <a:t>1;36(7):1136-</a:t>
            </a:r>
            <a:r>
              <a:rPr dirty="0" sz="1000" spc="-60">
                <a:latin typeface="Garamond"/>
                <a:cs typeface="Garamond"/>
              </a:rPr>
              <a:t>1146.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doi: </a:t>
            </a:r>
            <a:r>
              <a:rPr dirty="0" sz="1000" spc="-50">
                <a:latin typeface="Garamond"/>
                <a:cs typeface="Garamond"/>
              </a:rPr>
              <a:t>10.1089/neu.2018.5954.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30">
                <a:latin typeface="Garamond"/>
                <a:cs typeface="Garamond"/>
              </a:rPr>
              <a:t>Epub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 spc="-60">
                <a:latin typeface="Garamond"/>
                <a:cs typeface="Garamond"/>
              </a:rPr>
              <a:t>2018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Oct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70">
                <a:latin typeface="Garamond"/>
                <a:cs typeface="Garamond"/>
              </a:rPr>
              <a:t>19.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 spc="-25">
                <a:latin typeface="Garamond"/>
                <a:cs typeface="Garamond"/>
              </a:rPr>
              <a:t>PMID: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30226400.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000">
              <a:latin typeface="Garamond"/>
              <a:cs typeface="Garamond"/>
            </a:endParaRPr>
          </a:p>
          <a:p>
            <a:pPr marL="12700" marR="261620">
              <a:lnSpc>
                <a:spcPct val="100000"/>
              </a:lnSpc>
            </a:pPr>
            <a:r>
              <a:rPr dirty="0" sz="1000">
                <a:latin typeface="Garamond"/>
                <a:cs typeface="Garamond"/>
              </a:rPr>
              <a:t>Bodein,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 spc="-25">
                <a:latin typeface="Garamond"/>
                <a:cs typeface="Garamond"/>
              </a:rPr>
              <a:t>Yelena.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 spc="-100" i="1">
                <a:latin typeface="Cambria"/>
                <a:cs typeface="Cambria"/>
              </a:rPr>
              <a:t>Long</a:t>
            </a:r>
            <a:r>
              <a:rPr dirty="0" sz="1000" spc="50" i="1">
                <a:latin typeface="Cambria"/>
                <a:cs typeface="Cambria"/>
              </a:rPr>
              <a:t> </a:t>
            </a:r>
            <a:r>
              <a:rPr dirty="0" sz="1000" spc="-100" i="1">
                <a:latin typeface="Cambria"/>
                <a:cs typeface="Cambria"/>
              </a:rPr>
              <a:t>term</a:t>
            </a:r>
            <a:r>
              <a:rPr dirty="0" sz="1000" spc="50" i="1">
                <a:latin typeface="Cambria"/>
                <a:cs typeface="Cambria"/>
              </a:rPr>
              <a:t> </a:t>
            </a:r>
            <a:r>
              <a:rPr dirty="0" sz="1000" spc="-105" i="1">
                <a:latin typeface="Cambria"/>
                <a:cs typeface="Cambria"/>
              </a:rPr>
              <a:t>outcome</a:t>
            </a:r>
            <a:r>
              <a:rPr dirty="0" sz="1000" spc="50" i="1">
                <a:latin typeface="Cambria"/>
                <a:cs typeface="Cambria"/>
              </a:rPr>
              <a:t> </a:t>
            </a:r>
            <a:r>
              <a:rPr dirty="0" sz="1000" spc="-80" i="1">
                <a:latin typeface="Cambria"/>
                <a:cs typeface="Cambria"/>
              </a:rPr>
              <a:t>after</a:t>
            </a:r>
            <a:r>
              <a:rPr dirty="0" sz="1000" spc="50" i="1">
                <a:latin typeface="Cambria"/>
                <a:cs typeface="Cambria"/>
              </a:rPr>
              <a:t> </a:t>
            </a:r>
            <a:r>
              <a:rPr dirty="0" sz="1000" spc="-100" i="1">
                <a:latin typeface="Cambria"/>
                <a:cs typeface="Cambria"/>
              </a:rPr>
              <a:t>severe</a:t>
            </a:r>
            <a:r>
              <a:rPr dirty="0" sz="1000" spc="55" i="1">
                <a:latin typeface="Cambria"/>
                <a:cs typeface="Cambria"/>
              </a:rPr>
              <a:t> </a:t>
            </a:r>
            <a:r>
              <a:rPr dirty="0" sz="1000" spc="-80" i="1">
                <a:latin typeface="Cambria"/>
                <a:cs typeface="Cambria"/>
              </a:rPr>
              <a:t>traumatic</a:t>
            </a:r>
            <a:r>
              <a:rPr dirty="0" sz="1000" spc="50" i="1">
                <a:latin typeface="Cambria"/>
                <a:cs typeface="Cambria"/>
              </a:rPr>
              <a:t> </a:t>
            </a:r>
            <a:r>
              <a:rPr dirty="0" sz="1000" spc="-80" i="1">
                <a:latin typeface="Cambria"/>
                <a:cs typeface="Cambria"/>
              </a:rPr>
              <a:t>brain</a:t>
            </a:r>
            <a:r>
              <a:rPr dirty="0" sz="1000" spc="50" i="1">
                <a:latin typeface="Cambria"/>
                <a:cs typeface="Cambria"/>
              </a:rPr>
              <a:t> </a:t>
            </a:r>
            <a:r>
              <a:rPr dirty="0" sz="1000" spc="-40" i="1">
                <a:latin typeface="Cambria"/>
                <a:cs typeface="Cambria"/>
              </a:rPr>
              <a:t>injury.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>
                <a:latin typeface="Garamond"/>
                <a:cs typeface="Garamond"/>
              </a:rPr>
              <a:t>5th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Biannual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International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Cognitive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Communication Disorders</a:t>
            </a:r>
            <a:r>
              <a:rPr dirty="0" sz="1000" spc="-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Conference.</a:t>
            </a:r>
            <a:r>
              <a:rPr dirty="0" sz="1000" spc="-2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Jan</a:t>
            </a:r>
            <a:r>
              <a:rPr dirty="0" sz="1000" spc="-20">
                <a:latin typeface="Garamond"/>
                <a:cs typeface="Garamond"/>
              </a:rPr>
              <a:t> </a:t>
            </a:r>
            <a:r>
              <a:rPr dirty="0" sz="1000" spc="-60">
                <a:latin typeface="Garamond"/>
                <a:cs typeface="Garamond"/>
              </a:rPr>
              <a:t>16,</a:t>
            </a:r>
            <a:r>
              <a:rPr dirty="0" sz="1000" spc="-20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2026.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000">
              <a:latin typeface="Garamond"/>
              <a:cs typeface="Garamond"/>
            </a:endParaRPr>
          </a:p>
          <a:p>
            <a:pPr marL="12700" marR="143510">
              <a:lnSpc>
                <a:spcPct val="100000"/>
              </a:lnSpc>
            </a:pPr>
            <a:r>
              <a:rPr dirty="0" sz="1000">
                <a:latin typeface="Garamond"/>
                <a:cs typeface="Garamond"/>
              </a:rPr>
              <a:t>Rutz </a:t>
            </a:r>
            <a:r>
              <a:rPr dirty="0" sz="1000" spc="-10">
                <a:latin typeface="Garamond"/>
                <a:cs typeface="Garamond"/>
              </a:rPr>
              <a:t>Voumard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R,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Kiker WA,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Dugger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25">
                <a:latin typeface="Garamond"/>
                <a:cs typeface="Garamond"/>
              </a:rPr>
              <a:t>KM,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Engelberg</a:t>
            </a:r>
            <a:r>
              <a:rPr dirty="0" sz="1000">
                <a:latin typeface="Garamond"/>
                <a:cs typeface="Garamond"/>
              </a:rPr>
              <a:t> RA,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Borasio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65">
                <a:latin typeface="Garamond"/>
                <a:cs typeface="Garamond"/>
              </a:rPr>
              <a:t>GD,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Curtis JR,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25">
                <a:latin typeface="Garamond"/>
                <a:cs typeface="Garamond"/>
              </a:rPr>
              <a:t>Jox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RJ,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Creutzfeldt CJ.</a:t>
            </a:r>
            <a:r>
              <a:rPr dirty="0" sz="1000" spc="-15">
                <a:latin typeface="Garamond"/>
                <a:cs typeface="Garamond"/>
              </a:rPr>
              <a:t> </a:t>
            </a:r>
            <a:r>
              <a:rPr dirty="0" sz="1000" spc="-75" i="1">
                <a:latin typeface="Cambria"/>
                <a:cs typeface="Cambria"/>
              </a:rPr>
              <a:t>Adapting</a:t>
            </a:r>
            <a:r>
              <a:rPr dirty="0" sz="1000" spc="35" i="1">
                <a:latin typeface="Cambria"/>
                <a:cs typeface="Cambria"/>
              </a:rPr>
              <a:t> </a:t>
            </a:r>
            <a:r>
              <a:rPr dirty="0" sz="1000" spc="-95" i="1">
                <a:latin typeface="Cambria"/>
                <a:cs typeface="Cambria"/>
              </a:rPr>
              <a:t>to</a:t>
            </a:r>
            <a:r>
              <a:rPr dirty="0" sz="1000" spc="30" i="1">
                <a:latin typeface="Cambria"/>
                <a:cs typeface="Cambria"/>
              </a:rPr>
              <a:t> </a:t>
            </a:r>
            <a:r>
              <a:rPr dirty="0" sz="1000" spc="-90" i="1">
                <a:latin typeface="Cambria"/>
                <a:cs typeface="Cambria"/>
              </a:rPr>
              <a:t>a</a:t>
            </a:r>
            <a:r>
              <a:rPr dirty="0" sz="1000" spc="35" i="1">
                <a:latin typeface="Cambria"/>
                <a:cs typeface="Cambria"/>
              </a:rPr>
              <a:t> </a:t>
            </a:r>
            <a:r>
              <a:rPr dirty="0" sz="1000" spc="-25" i="1">
                <a:latin typeface="Cambria"/>
                <a:cs typeface="Cambria"/>
              </a:rPr>
              <a:t>New</a:t>
            </a:r>
            <a:r>
              <a:rPr dirty="0" sz="1000" spc="500" i="1">
                <a:latin typeface="Cambria"/>
                <a:cs typeface="Cambria"/>
              </a:rPr>
              <a:t> </a:t>
            </a:r>
            <a:r>
              <a:rPr dirty="0" sz="1000" spc="-80" i="1">
                <a:latin typeface="Cambria"/>
                <a:cs typeface="Cambria"/>
              </a:rPr>
              <a:t>Normal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60" i="1">
                <a:latin typeface="Cambria"/>
                <a:cs typeface="Cambria"/>
              </a:rPr>
              <a:t>After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90" i="1">
                <a:latin typeface="Cambria"/>
                <a:cs typeface="Cambria"/>
              </a:rPr>
              <a:t>Severe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75" i="1">
                <a:latin typeface="Cambria"/>
                <a:cs typeface="Cambria"/>
              </a:rPr>
              <a:t>Acute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75" i="1">
                <a:latin typeface="Cambria"/>
                <a:cs typeface="Cambria"/>
              </a:rPr>
              <a:t>Brain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45" i="1">
                <a:latin typeface="Cambria"/>
                <a:cs typeface="Cambria"/>
              </a:rPr>
              <a:t>Injury: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i="1">
                <a:latin typeface="Cambria"/>
                <a:cs typeface="Cambria"/>
              </a:rPr>
              <a:t>An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65" i="1">
                <a:latin typeface="Cambria"/>
                <a:cs typeface="Cambria"/>
              </a:rPr>
              <a:t>Observational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70" i="1">
                <a:latin typeface="Cambria"/>
                <a:cs typeface="Cambria"/>
              </a:rPr>
              <a:t>Cohort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75" i="1">
                <a:latin typeface="Cambria"/>
                <a:cs typeface="Cambria"/>
              </a:rPr>
              <a:t>Using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90" i="1">
                <a:latin typeface="Cambria"/>
                <a:cs typeface="Cambria"/>
              </a:rPr>
              <a:t>a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80" i="1">
                <a:latin typeface="Cambria"/>
                <a:cs typeface="Cambria"/>
              </a:rPr>
              <a:t>Sequential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75" i="1">
                <a:latin typeface="Cambria"/>
                <a:cs typeface="Cambria"/>
              </a:rPr>
              <a:t>Explanatory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75" i="1">
                <a:latin typeface="Cambria"/>
                <a:cs typeface="Cambria"/>
              </a:rPr>
              <a:t>Design</a:t>
            </a:r>
            <a:r>
              <a:rPr dirty="0" sz="1000" spc="-75">
                <a:latin typeface="Garamond"/>
                <a:cs typeface="Garamond"/>
              </a:rPr>
              <a:t>.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Crit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Care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Med.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85">
                <a:latin typeface="Garamond"/>
                <a:cs typeface="Garamond"/>
              </a:rPr>
              <a:t>2021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 spc="-25">
                <a:latin typeface="Garamond"/>
                <a:cs typeface="Garamond"/>
              </a:rPr>
              <a:t>Aug </a:t>
            </a:r>
            <a:r>
              <a:rPr dirty="0" sz="1000" spc="-60">
                <a:latin typeface="Garamond"/>
                <a:cs typeface="Garamond"/>
              </a:rPr>
              <a:t>1;49(8):1322-</a:t>
            </a:r>
            <a:r>
              <a:rPr dirty="0" sz="1000" spc="-65">
                <a:latin typeface="Garamond"/>
                <a:cs typeface="Garamond"/>
              </a:rPr>
              <a:t>1332.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doi: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30">
                <a:latin typeface="Garamond"/>
                <a:cs typeface="Garamond"/>
              </a:rPr>
              <a:t>10.1097/CCM.0000000000004947.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25">
                <a:latin typeface="Garamond"/>
                <a:cs typeface="Garamond"/>
              </a:rPr>
              <a:t>PMID: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55">
                <a:latin typeface="Garamond"/>
                <a:cs typeface="Garamond"/>
              </a:rPr>
              <a:t>33730742;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PMCID: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PMC8282680.</a:t>
            </a:r>
            <a:endParaRPr sz="1000">
              <a:latin typeface="Garamond"/>
              <a:cs typeface="Garamond"/>
            </a:endParaRPr>
          </a:p>
          <a:p>
            <a:pPr marL="12700" marR="241935">
              <a:lnSpc>
                <a:spcPct val="114999"/>
              </a:lnSpc>
              <a:spcBef>
                <a:spcPts val="1019"/>
              </a:spcBef>
            </a:pPr>
            <a:r>
              <a:rPr dirty="0" sz="1000" spc="-10">
                <a:latin typeface="Garamond"/>
                <a:cs typeface="Garamond"/>
              </a:rPr>
              <a:t>Bogner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et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al.,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 spc="-35">
                <a:latin typeface="Garamond"/>
                <a:cs typeface="Garamond"/>
              </a:rPr>
              <a:t>(2019)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70" i="1">
                <a:latin typeface="Cambria"/>
                <a:cs typeface="Cambria"/>
              </a:rPr>
              <a:t>Contextualized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95" i="1">
                <a:latin typeface="Cambria"/>
                <a:cs typeface="Cambria"/>
              </a:rPr>
              <a:t>treatment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35" i="1">
                <a:latin typeface="Cambria"/>
                <a:cs typeface="Cambria"/>
              </a:rPr>
              <a:t>in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80" i="1">
                <a:latin typeface="Cambria"/>
                <a:cs typeface="Cambria"/>
              </a:rPr>
              <a:t>traumatic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80" i="1">
                <a:latin typeface="Cambria"/>
                <a:cs typeface="Cambria"/>
              </a:rPr>
              <a:t>brain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50" i="1">
                <a:latin typeface="Cambria"/>
                <a:cs typeface="Cambria"/>
              </a:rPr>
              <a:t>injury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75" i="1">
                <a:latin typeface="Cambria"/>
                <a:cs typeface="Cambria"/>
              </a:rPr>
              <a:t>rehabilitation: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100" i="1">
                <a:latin typeface="Cambria"/>
                <a:cs typeface="Cambria"/>
              </a:rPr>
              <a:t>eﬀects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100" i="1">
                <a:latin typeface="Cambria"/>
                <a:cs typeface="Cambria"/>
              </a:rPr>
              <a:t>on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105" i="1">
                <a:latin typeface="Cambria"/>
                <a:cs typeface="Cambria"/>
              </a:rPr>
              <a:t>outcomes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85" i="1">
                <a:latin typeface="Cambria"/>
                <a:cs typeface="Cambria"/>
              </a:rPr>
              <a:t>during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85" i="1">
                <a:latin typeface="Cambria"/>
                <a:cs typeface="Cambria"/>
              </a:rPr>
              <a:t>the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135" i="1">
                <a:latin typeface="Cambria"/>
                <a:cs typeface="Cambria"/>
              </a:rPr>
              <a:t>1st</a:t>
            </a:r>
            <a:r>
              <a:rPr dirty="0" sz="1000" spc="45" i="1">
                <a:latin typeface="Cambria"/>
                <a:cs typeface="Cambria"/>
              </a:rPr>
              <a:t> </a:t>
            </a:r>
            <a:r>
              <a:rPr dirty="0" sz="1000" spc="-80" i="1">
                <a:latin typeface="Cambria"/>
                <a:cs typeface="Cambria"/>
              </a:rPr>
              <a:t>year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35" i="1">
                <a:latin typeface="Cambria"/>
                <a:cs typeface="Cambria"/>
              </a:rPr>
              <a:t>after</a:t>
            </a:r>
            <a:r>
              <a:rPr dirty="0" sz="1000" spc="500" i="1">
                <a:latin typeface="Cambria"/>
                <a:cs typeface="Cambria"/>
              </a:rPr>
              <a:t> </a:t>
            </a:r>
            <a:r>
              <a:rPr dirty="0" sz="1000" spc="-85" i="1">
                <a:latin typeface="Cambria"/>
                <a:cs typeface="Cambria"/>
              </a:rPr>
              <a:t>discharge.</a:t>
            </a:r>
            <a:r>
              <a:rPr dirty="0" sz="1000" spc="60" i="1">
                <a:latin typeface="Cambria"/>
                <a:cs typeface="Cambria"/>
              </a:rPr>
              <a:t> </a:t>
            </a:r>
            <a:r>
              <a:rPr dirty="0" sz="1000">
                <a:latin typeface="Garamond"/>
                <a:cs typeface="Garamond"/>
              </a:rPr>
              <a:t>Archives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of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Physical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Medicine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and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Rehabilitation,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35">
                <a:latin typeface="Garamond"/>
                <a:cs typeface="Garamond"/>
              </a:rPr>
              <a:t>100(10),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75">
                <a:latin typeface="Garamond"/>
                <a:cs typeface="Garamond"/>
              </a:rPr>
              <a:t>1810-</a:t>
            </a:r>
            <a:r>
              <a:rPr dirty="0" sz="1000" spc="-10">
                <a:latin typeface="Garamond"/>
                <a:cs typeface="Garamond"/>
              </a:rPr>
              <a:t>1817.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D6C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462" y="52644"/>
            <a:ext cx="248666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335">
                <a:solidFill>
                  <a:srgbClr val="EEECE1"/>
                </a:solidFill>
              </a:rPr>
              <a:t>References</a:t>
            </a:r>
            <a:endParaRPr sz="4500"/>
          </a:p>
        </p:txBody>
      </p:sp>
      <p:sp>
        <p:nvSpPr>
          <p:cNvPr id="4" name="object 4" descr=""/>
          <p:cNvSpPr/>
          <p:nvPr/>
        </p:nvSpPr>
        <p:spPr>
          <a:xfrm>
            <a:off x="153674" y="780900"/>
            <a:ext cx="6419850" cy="185420"/>
          </a:xfrm>
          <a:custGeom>
            <a:avLst/>
            <a:gdLst/>
            <a:ahLst/>
            <a:cxnLst/>
            <a:rect l="l" t="t" r="r" b="b"/>
            <a:pathLst>
              <a:path w="6419850" h="185419">
                <a:moveTo>
                  <a:pt x="6419699" y="184799"/>
                </a:moveTo>
                <a:lnTo>
                  <a:pt x="0" y="184799"/>
                </a:lnTo>
                <a:lnTo>
                  <a:pt x="0" y="0"/>
                </a:lnTo>
                <a:lnTo>
                  <a:pt x="6419699" y="0"/>
                </a:lnTo>
                <a:lnTo>
                  <a:pt x="6419699" y="184799"/>
                </a:lnTo>
                <a:close/>
              </a:path>
            </a:pathLst>
          </a:custGeom>
          <a:solidFill>
            <a:srgbClr val="5D6C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54399" y="758345"/>
            <a:ext cx="6427470" cy="410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56565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latin typeface="Garamond"/>
                <a:cs typeface="Garamond"/>
              </a:rPr>
              <a:t>Yorkston,</a:t>
            </a:r>
            <a:r>
              <a:rPr dirty="0" sz="1000" spc="-15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K.,</a:t>
            </a:r>
            <a:r>
              <a:rPr dirty="0" sz="1000" spc="-10">
                <a:latin typeface="Garamond"/>
                <a:cs typeface="Garamond"/>
              </a:rPr>
              <a:t> Baylor, </a:t>
            </a:r>
            <a:r>
              <a:rPr dirty="0" sz="1000">
                <a:latin typeface="Garamond"/>
                <a:cs typeface="Garamond"/>
              </a:rPr>
              <a:t>C.,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&amp;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Britton,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 spc="-80">
                <a:latin typeface="Garamond"/>
                <a:cs typeface="Garamond"/>
              </a:rPr>
              <a:t>D.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 spc="-40">
                <a:latin typeface="Garamond"/>
                <a:cs typeface="Garamond"/>
              </a:rPr>
              <a:t>(2017)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Speech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 spc="-30">
                <a:latin typeface="Garamond"/>
                <a:cs typeface="Garamond"/>
              </a:rPr>
              <a:t>vs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speaking: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 spc="-40">
                <a:latin typeface="Garamond"/>
                <a:cs typeface="Garamond"/>
              </a:rPr>
              <a:t>The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experiences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of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people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with</a:t>
            </a:r>
            <a:r>
              <a:rPr dirty="0" sz="1000" spc="-10">
                <a:latin typeface="Garamond"/>
                <a:cs typeface="Garamond"/>
              </a:rPr>
              <a:t> Parkinson’s Disease </a:t>
            </a:r>
            <a:r>
              <a:rPr dirty="0" sz="1000" spc="-25">
                <a:latin typeface="Garamond"/>
                <a:cs typeface="Garamond"/>
              </a:rPr>
              <a:t>and </a:t>
            </a:r>
            <a:r>
              <a:rPr dirty="0" sz="1000">
                <a:latin typeface="Garamond"/>
                <a:cs typeface="Garamond"/>
              </a:rPr>
              <a:t>implications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for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intervention.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American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Journal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of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Speech-Language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Pathology,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 spc="-35">
                <a:latin typeface="Garamond"/>
                <a:cs typeface="Garamond"/>
              </a:rPr>
              <a:t>26,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45">
                <a:latin typeface="Garamond"/>
                <a:cs typeface="Garamond"/>
              </a:rPr>
              <a:t>561-</a:t>
            </a:r>
            <a:r>
              <a:rPr dirty="0" sz="1000" spc="-20">
                <a:latin typeface="Garamond"/>
                <a:cs typeface="Garamond"/>
              </a:rPr>
              <a:t>568.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000">
              <a:latin typeface="Garamond"/>
              <a:cs typeface="Garamond"/>
            </a:endParaRPr>
          </a:p>
          <a:p>
            <a:pPr marL="12700" marR="47625">
              <a:lnSpc>
                <a:spcPct val="100000"/>
              </a:lnSpc>
            </a:pPr>
            <a:r>
              <a:rPr dirty="0" sz="1000">
                <a:latin typeface="Garamond"/>
                <a:cs typeface="Garamond"/>
              </a:rPr>
              <a:t>Smith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70">
                <a:latin typeface="Garamond"/>
                <a:cs typeface="Garamond"/>
              </a:rPr>
              <a:t>GE,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Chandler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M,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Fields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JA,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Aakre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J,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Locke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 spc="-55">
                <a:latin typeface="Garamond"/>
                <a:cs typeface="Garamond"/>
              </a:rPr>
              <a:t>DEC.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Survey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of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Patient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and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Partner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Outcome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and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Treatment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Preferences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25">
                <a:latin typeface="Garamond"/>
                <a:cs typeface="Garamond"/>
              </a:rPr>
              <a:t>in </a:t>
            </a:r>
            <a:r>
              <a:rPr dirty="0" sz="1000">
                <a:latin typeface="Garamond"/>
                <a:cs typeface="Garamond"/>
              </a:rPr>
              <a:t>Mild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Cognitive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Impairment.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J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Alzheimers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Dis.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45">
                <a:latin typeface="Garamond"/>
                <a:cs typeface="Garamond"/>
              </a:rPr>
              <a:t>2018;63(4):1459-</a:t>
            </a:r>
            <a:r>
              <a:rPr dirty="0" sz="1000" spc="-35">
                <a:latin typeface="Garamond"/>
                <a:cs typeface="Garamond"/>
              </a:rPr>
              <a:t>1468.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doi: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85">
                <a:latin typeface="Garamond"/>
                <a:cs typeface="Garamond"/>
              </a:rPr>
              <a:t>10.3233/JAD-</a:t>
            </a:r>
            <a:r>
              <a:rPr dirty="0" sz="1000" spc="-80">
                <a:latin typeface="Garamond"/>
                <a:cs typeface="Garamond"/>
              </a:rPr>
              <a:t>171161.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25">
                <a:latin typeface="Garamond"/>
                <a:cs typeface="Garamond"/>
              </a:rPr>
              <a:t>PMID: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45">
                <a:latin typeface="Garamond"/>
                <a:cs typeface="Garamond"/>
              </a:rPr>
              <a:t>29843239;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PMCID: PMC6027859.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000">
              <a:latin typeface="Garamond"/>
              <a:cs typeface="Garamond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20">
                <a:latin typeface="Garamond"/>
                <a:cs typeface="Garamond"/>
              </a:rPr>
              <a:t>Kagan,</a:t>
            </a:r>
            <a:r>
              <a:rPr dirty="0" sz="1000">
                <a:latin typeface="Garamond"/>
                <a:cs typeface="Garamond"/>
              </a:rPr>
              <a:t> A.,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Simmons-Mackie,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N.,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Rowland,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A.,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Huijbregts, M.,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Shumway,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35">
                <a:latin typeface="Garamond"/>
                <a:cs typeface="Garamond"/>
              </a:rPr>
              <a:t>E.,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Mcewen,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S.,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Threats,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T., &amp;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Sharp,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S.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(2007). </a:t>
            </a:r>
            <a:r>
              <a:rPr dirty="0" sz="1000" spc="-30" i="1">
                <a:latin typeface="Cambria"/>
                <a:cs typeface="Cambria"/>
              </a:rPr>
              <a:t>Counting</a:t>
            </a:r>
            <a:r>
              <a:rPr dirty="0" sz="1000" spc="500" i="1">
                <a:latin typeface="Cambria"/>
                <a:cs typeface="Cambria"/>
              </a:rPr>
              <a:t> </a:t>
            </a:r>
            <a:r>
              <a:rPr dirty="0" sz="1000" spc="-90" i="1">
                <a:latin typeface="Cambria"/>
                <a:cs typeface="Cambria"/>
              </a:rPr>
              <a:t>what</a:t>
            </a:r>
            <a:r>
              <a:rPr dirty="0" sz="1000" spc="35" i="1">
                <a:latin typeface="Cambria"/>
                <a:cs typeface="Cambria"/>
              </a:rPr>
              <a:t> </a:t>
            </a:r>
            <a:r>
              <a:rPr dirty="0" sz="1000" spc="-85" i="1">
                <a:latin typeface="Cambria"/>
                <a:cs typeface="Cambria"/>
              </a:rPr>
              <a:t>counts:</a:t>
            </a:r>
            <a:r>
              <a:rPr dirty="0" sz="1000" spc="35" i="1">
                <a:latin typeface="Cambria"/>
                <a:cs typeface="Cambria"/>
              </a:rPr>
              <a:t> </a:t>
            </a:r>
            <a:r>
              <a:rPr dirty="0" sz="1000" i="1">
                <a:latin typeface="Cambria"/>
                <a:cs typeface="Cambria"/>
              </a:rPr>
              <a:t>A</a:t>
            </a:r>
            <a:r>
              <a:rPr dirty="0" sz="1000" spc="35" i="1">
                <a:latin typeface="Cambria"/>
                <a:cs typeface="Cambria"/>
              </a:rPr>
              <a:t> </a:t>
            </a:r>
            <a:r>
              <a:rPr dirty="0" sz="1000" spc="-100" i="1">
                <a:latin typeface="Cambria"/>
                <a:cs typeface="Cambria"/>
              </a:rPr>
              <a:t>framework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85" i="1">
                <a:latin typeface="Cambria"/>
                <a:cs typeface="Cambria"/>
              </a:rPr>
              <a:t>for</a:t>
            </a:r>
            <a:r>
              <a:rPr dirty="0" sz="1000" spc="35" i="1">
                <a:latin typeface="Cambria"/>
                <a:cs typeface="Cambria"/>
              </a:rPr>
              <a:t> </a:t>
            </a:r>
            <a:r>
              <a:rPr dirty="0" sz="1000" spc="-85" i="1">
                <a:latin typeface="Cambria"/>
                <a:cs typeface="Cambria"/>
              </a:rPr>
              <a:t>capturing</a:t>
            </a:r>
            <a:r>
              <a:rPr dirty="0" sz="1000" spc="35" i="1">
                <a:latin typeface="Cambria"/>
                <a:cs typeface="Cambria"/>
              </a:rPr>
              <a:t> </a:t>
            </a:r>
            <a:r>
              <a:rPr dirty="0" sz="1000" spc="-75" i="1">
                <a:latin typeface="Cambria"/>
                <a:cs typeface="Cambria"/>
              </a:rPr>
              <a:t>real-</a:t>
            </a:r>
            <a:r>
              <a:rPr dirty="0" sz="1000" spc="-55" i="1">
                <a:latin typeface="Cambria"/>
                <a:cs typeface="Cambria"/>
              </a:rPr>
              <a:t>life</a:t>
            </a:r>
            <a:r>
              <a:rPr dirty="0" sz="1000" spc="35" i="1">
                <a:latin typeface="Cambria"/>
                <a:cs typeface="Cambria"/>
              </a:rPr>
              <a:t> </a:t>
            </a:r>
            <a:r>
              <a:rPr dirty="0" sz="1000" spc="-105" i="1">
                <a:latin typeface="Cambria"/>
                <a:cs typeface="Cambria"/>
              </a:rPr>
              <a:t>outcomes</a:t>
            </a:r>
            <a:r>
              <a:rPr dirty="0" sz="1000" spc="40" i="1">
                <a:latin typeface="Cambria"/>
                <a:cs typeface="Cambria"/>
              </a:rPr>
              <a:t> </a:t>
            </a:r>
            <a:r>
              <a:rPr dirty="0" sz="1000" spc="-75" i="1">
                <a:latin typeface="Cambria"/>
                <a:cs typeface="Cambria"/>
              </a:rPr>
              <a:t>of</a:t>
            </a:r>
            <a:r>
              <a:rPr dirty="0" sz="1000" spc="35" i="1">
                <a:latin typeface="Cambria"/>
                <a:cs typeface="Cambria"/>
              </a:rPr>
              <a:t> </a:t>
            </a:r>
            <a:r>
              <a:rPr dirty="0" sz="1000" spc="-85" i="1">
                <a:latin typeface="Cambria"/>
                <a:cs typeface="Cambria"/>
              </a:rPr>
              <a:t>aphasia</a:t>
            </a:r>
            <a:r>
              <a:rPr dirty="0" sz="1000" spc="35" i="1">
                <a:latin typeface="Cambria"/>
                <a:cs typeface="Cambria"/>
              </a:rPr>
              <a:t> </a:t>
            </a:r>
            <a:r>
              <a:rPr dirty="0" sz="1000" spc="-70" i="1">
                <a:latin typeface="Cambria"/>
                <a:cs typeface="Cambria"/>
              </a:rPr>
              <a:t>intervention</a:t>
            </a:r>
            <a:r>
              <a:rPr dirty="0" sz="1000" spc="-70">
                <a:latin typeface="Garamond"/>
                <a:cs typeface="Garamond"/>
              </a:rPr>
              <a:t>.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Aphasiology,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35">
                <a:latin typeface="Garamond"/>
                <a:cs typeface="Garamond"/>
              </a:rPr>
              <a:t>22(3),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45">
                <a:latin typeface="Garamond"/>
                <a:cs typeface="Garamond"/>
              </a:rPr>
              <a:t>258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280. 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Garamond"/>
                <a:cs typeface="Garamond"/>
                <a:hlinkClick r:id="rId2"/>
              </a:rPr>
              <a:t>https://doi.org/10.1080/02687030701282595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000">
              <a:latin typeface="Garamond"/>
              <a:cs typeface="Garamond"/>
            </a:endParaRPr>
          </a:p>
          <a:p>
            <a:pPr algn="just" marL="12700" marR="156210">
              <a:lnSpc>
                <a:spcPct val="100000"/>
              </a:lnSpc>
            </a:pPr>
            <a:r>
              <a:rPr dirty="0" sz="1000">
                <a:latin typeface="Garamond"/>
                <a:cs typeface="Garamond"/>
              </a:rPr>
              <a:t>Zanella,</a:t>
            </a:r>
            <a:r>
              <a:rPr dirty="0" sz="1000" spc="-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C.,</a:t>
            </a:r>
            <a:r>
              <a:rPr dirty="0" sz="1000" spc="-1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Laures-Gore, </a:t>
            </a:r>
            <a:r>
              <a:rPr dirty="0" sz="1000">
                <a:latin typeface="Garamond"/>
                <a:cs typeface="Garamond"/>
              </a:rPr>
              <a:t>J.,</a:t>
            </a:r>
            <a:r>
              <a:rPr dirty="0" sz="1000" spc="-15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Dotson,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 spc="-35">
                <a:latin typeface="Garamond"/>
                <a:cs typeface="Garamond"/>
              </a:rPr>
              <a:t>V.,</a:t>
            </a:r>
            <a:r>
              <a:rPr dirty="0" sz="1000" spc="-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&amp;</a:t>
            </a:r>
            <a:r>
              <a:rPr dirty="0" sz="1000" spc="-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Belagaje,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S.</a:t>
            </a:r>
            <a:r>
              <a:rPr dirty="0" sz="1000" spc="-15">
                <a:latin typeface="Garamond"/>
                <a:cs typeface="Garamond"/>
              </a:rPr>
              <a:t> </a:t>
            </a:r>
            <a:r>
              <a:rPr dirty="0" sz="1000" spc="-30">
                <a:latin typeface="Garamond"/>
                <a:cs typeface="Garamond"/>
              </a:rPr>
              <a:t>(2022).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Incidence</a:t>
            </a:r>
            <a:r>
              <a:rPr dirty="0" sz="1000" spc="-15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of</a:t>
            </a:r>
            <a:r>
              <a:rPr dirty="0" sz="1000" spc="-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post-stroke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depression</a:t>
            </a:r>
            <a:r>
              <a:rPr dirty="0" sz="1000" spc="-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symptoms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and</a:t>
            </a:r>
            <a:r>
              <a:rPr dirty="0" sz="1000" spc="-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potential</a:t>
            </a:r>
            <a:r>
              <a:rPr dirty="0" sz="1000" spc="-15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risk </a:t>
            </a:r>
            <a:r>
              <a:rPr dirty="0" sz="1000">
                <a:latin typeface="Garamond"/>
                <a:cs typeface="Garamond"/>
              </a:rPr>
              <a:t>factors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in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adults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with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aphasia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in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comprehensive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stroke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center,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Topics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in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Stroke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Rehabilitation,</a:t>
            </a:r>
            <a:r>
              <a:rPr dirty="0" sz="1000" spc="35">
                <a:latin typeface="Garamond"/>
                <a:cs typeface="Garamond"/>
              </a:rPr>
              <a:t> </a:t>
            </a:r>
            <a:r>
              <a:rPr dirty="0" sz="1000" spc="-25">
                <a:latin typeface="Garamond"/>
                <a:cs typeface="Garamond"/>
              </a:rPr>
              <a:t>30(5):448-458.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 spc="-25">
                <a:latin typeface="Garamond"/>
                <a:cs typeface="Garamond"/>
              </a:rPr>
              <a:t>https://doi.org/ 10.1080/10749357.2022.2070363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000">
              <a:latin typeface="Garamond"/>
              <a:cs typeface="Garamond"/>
            </a:endParaRPr>
          </a:p>
          <a:p>
            <a:pPr algn="just" marL="12700" marR="140335">
              <a:lnSpc>
                <a:spcPct val="100000"/>
              </a:lnSpc>
            </a:pPr>
            <a:r>
              <a:rPr dirty="0" sz="1000">
                <a:latin typeface="Garamond"/>
                <a:cs typeface="Garamond"/>
              </a:rPr>
              <a:t>Zanella,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C.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(2020).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40">
                <a:latin typeface="Garamond"/>
                <a:cs typeface="Garamond"/>
              </a:rPr>
              <a:t>The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incidence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of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post-stroke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depression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in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adults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with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aphasia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in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an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acute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care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setting.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Thesis,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Georgia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State </a:t>
            </a:r>
            <a:r>
              <a:rPr dirty="0" sz="1000">
                <a:latin typeface="Garamond"/>
                <a:cs typeface="Garamond"/>
              </a:rPr>
              <a:t>University. </a:t>
            </a:r>
            <a:r>
              <a:rPr dirty="0" sz="1000" spc="-35">
                <a:latin typeface="Garamond"/>
                <a:cs typeface="Garamond"/>
              </a:rPr>
              <a:t>2-</a:t>
            </a:r>
            <a:r>
              <a:rPr dirty="0" sz="1000" spc="-50">
                <a:latin typeface="Garamond"/>
                <a:cs typeface="Garamond"/>
              </a:rPr>
              <a:t>45.</a:t>
            </a:r>
            <a:r>
              <a:rPr dirty="0" sz="1000">
                <a:latin typeface="Garamond"/>
                <a:cs typeface="Garamond"/>
              </a:rPr>
              <a:t> </a:t>
            </a:r>
            <a:r>
              <a:rPr dirty="0" sz="1000" spc="-25">
                <a:latin typeface="Garamond"/>
                <a:cs typeface="Garamond"/>
              </a:rPr>
              <a:t>https://doi.org/10.57709/20347515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000">
              <a:latin typeface="Garamond"/>
              <a:cs typeface="Garamond"/>
            </a:endParaRPr>
          </a:p>
          <a:p>
            <a:pPr marL="12700" marR="618490">
              <a:lnSpc>
                <a:spcPct val="100000"/>
              </a:lnSpc>
            </a:pPr>
            <a:r>
              <a:rPr dirty="0" sz="1000">
                <a:latin typeface="Garamond"/>
                <a:cs typeface="Garamond"/>
              </a:rPr>
              <a:t>Carr,</a:t>
            </a:r>
            <a:r>
              <a:rPr dirty="0" sz="1000" spc="2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C.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(2011).Understanding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aphasia</a:t>
            </a:r>
            <a:r>
              <a:rPr dirty="0" sz="1000" spc="2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is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the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most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important</a:t>
            </a:r>
            <a:r>
              <a:rPr dirty="0" sz="1000" spc="2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part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of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recovery.Brain</a:t>
            </a:r>
            <a:r>
              <a:rPr dirty="0" sz="1000" spc="25">
                <a:latin typeface="Garamond"/>
                <a:cs typeface="Garamond"/>
              </a:rPr>
              <a:t> </a:t>
            </a:r>
            <a:r>
              <a:rPr dirty="0" sz="1000" spc="-50">
                <a:latin typeface="Garamond"/>
                <a:cs typeface="Garamond"/>
              </a:rPr>
              <a:t>&amp;</a:t>
            </a:r>
            <a:r>
              <a:rPr dirty="0" sz="1000" spc="-10">
                <a:latin typeface="Garamond"/>
                <a:cs typeface="Garamond"/>
              </a:rPr>
              <a:t> Life.https://</a:t>
            </a:r>
            <a:r>
              <a:rPr dirty="0" sz="1000" spc="-10">
                <a:latin typeface="Garamond"/>
                <a:cs typeface="Garamond"/>
                <a:hlinkClick r:id="rId3"/>
              </a:rPr>
              <a:t>www.brainandlife.org/articles/understanding-</a:t>
            </a:r>
            <a:r>
              <a:rPr dirty="0" sz="1000">
                <a:latin typeface="Garamond"/>
                <a:cs typeface="Garamond"/>
                <a:hlinkClick r:id="rId3"/>
              </a:rPr>
              <a:t>aphasia-is-crucial-to-</a:t>
            </a:r>
            <a:r>
              <a:rPr dirty="0" sz="1000" spc="-10">
                <a:latin typeface="Garamond"/>
                <a:cs typeface="Garamond"/>
                <a:hlinkClick r:id="rId3"/>
              </a:rPr>
              <a:t>recovery-</a:t>
            </a:r>
            <a:r>
              <a:rPr dirty="0" sz="1000">
                <a:latin typeface="Garamond"/>
                <a:cs typeface="Garamond"/>
                <a:hlinkClick r:id="rId3"/>
              </a:rPr>
              <a:t>for-patients-and-</a:t>
            </a:r>
            <a:r>
              <a:rPr dirty="0" sz="1000" spc="-10">
                <a:latin typeface="Garamond"/>
                <a:cs typeface="Garamond"/>
                <a:hlinkClick r:id="rId3"/>
              </a:rPr>
              <a:t>caregivers/.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000">
              <a:latin typeface="Garamond"/>
              <a:cs typeface="Garamond"/>
            </a:endParaRPr>
          </a:p>
          <a:p>
            <a:pPr marL="12700" marR="100330">
              <a:lnSpc>
                <a:spcPct val="114999"/>
              </a:lnSpc>
            </a:pPr>
            <a:r>
              <a:rPr dirty="0" sz="1000">
                <a:latin typeface="Garamond"/>
                <a:cs typeface="Garamond"/>
              </a:rPr>
              <a:t>Hilari,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60">
                <a:latin typeface="Garamond"/>
                <a:cs typeface="Garamond"/>
              </a:rPr>
              <a:t>K.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&amp;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Northcott,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S.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30">
                <a:latin typeface="Garamond"/>
                <a:cs typeface="Garamond"/>
              </a:rPr>
              <a:t>(2016).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"Struggling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to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stay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connected”: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Comparing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the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social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relationships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of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healthy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older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people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25">
                <a:latin typeface="Garamond"/>
                <a:cs typeface="Garamond"/>
              </a:rPr>
              <a:t>and </a:t>
            </a:r>
            <a:r>
              <a:rPr dirty="0" sz="1000">
                <a:latin typeface="Garamond"/>
                <a:cs typeface="Garamond"/>
              </a:rPr>
              <a:t>people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with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stroke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and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aphasia.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Aphasiology,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 spc="-35">
                <a:latin typeface="Garamond"/>
                <a:cs typeface="Garamond"/>
              </a:rPr>
              <a:t>31(6),</a:t>
            </a:r>
            <a:r>
              <a:rPr dirty="0" sz="1000" spc="-10">
                <a:latin typeface="Garamond"/>
                <a:cs typeface="Garamond"/>
              </a:rPr>
              <a:t> </a:t>
            </a:r>
            <a:r>
              <a:rPr dirty="0" sz="1000" spc="-40">
                <a:latin typeface="Garamond"/>
                <a:cs typeface="Garamond"/>
              </a:rPr>
              <a:t>674-</a:t>
            </a:r>
            <a:r>
              <a:rPr dirty="0" sz="1000" spc="-25">
                <a:latin typeface="Garamond"/>
                <a:cs typeface="Garamond"/>
              </a:rPr>
              <a:t>687.</a:t>
            </a:r>
            <a:r>
              <a:rPr dirty="0" sz="1000" spc="-15">
                <a:latin typeface="Garamond"/>
                <a:cs typeface="Garamond"/>
              </a:rPr>
              <a:t> 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Garamond"/>
                <a:cs typeface="Garamond"/>
                <a:hlinkClick r:id="rId4"/>
              </a:rPr>
              <a:t>https://doi.org/10.1080/02687038.2016.1218436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000">
              <a:latin typeface="Garamond"/>
              <a:cs typeface="Garamond"/>
            </a:endParaRPr>
          </a:p>
          <a:p>
            <a:pPr marL="12700" marR="220979">
              <a:lnSpc>
                <a:spcPct val="114999"/>
              </a:lnSpc>
            </a:pPr>
            <a:r>
              <a:rPr dirty="0" sz="1000">
                <a:latin typeface="Garamond"/>
                <a:cs typeface="Garamond"/>
              </a:rPr>
              <a:t>Northcott,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S.,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Marshall,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J.,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&amp;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Hilari,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60">
                <a:latin typeface="Garamond"/>
                <a:cs typeface="Garamond"/>
              </a:rPr>
              <a:t>K.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 spc="-30">
                <a:latin typeface="Garamond"/>
                <a:cs typeface="Garamond"/>
              </a:rPr>
              <a:t>(2016).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What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factors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predict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who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will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have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strong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social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network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following</a:t>
            </a:r>
            <a:r>
              <a:rPr dirty="0" sz="1000" spc="1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stroke? </a:t>
            </a:r>
            <a:r>
              <a:rPr dirty="0" sz="1000">
                <a:latin typeface="Garamond"/>
                <a:cs typeface="Garamond"/>
              </a:rPr>
              <a:t>Journal</a:t>
            </a:r>
            <a:r>
              <a:rPr dirty="0" sz="1000" spc="25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of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Speech,</a:t>
            </a:r>
            <a:r>
              <a:rPr dirty="0" sz="1000" spc="2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Language,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and</a:t>
            </a:r>
            <a:r>
              <a:rPr dirty="0" sz="1000" spc="2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Hearing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Research,</a:t>
            </a:r>
            <a:r>
              <a:rPr dirty="0" sz="1000" spc="2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59(4),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 spc="-45">
                <a:latin typeface="Garamond"/>
                <a:cs typeface="Garamond"/>
              </a:rPr>
              <a:t>772–783.</a:t>
            </a:r>
            <a:r>
              <a:rPr dirty="0" sz="1000" spc="15">
                <a:latin typeface="Garamond"/>
                <a:cs typeface="Garamond"/>
              </a:rPr>
              <a:t> </a:t>
            </a:r>
            <a:r>
              <a:rPr dirty="0" u="sng" sz="1000" spc="-4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https://doi.org/https://doi.org/10.1044/2016_jslhr-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l-</a:t>
            </a:r>
            <a:r>
              <a:rPr dirty="0" u="sng" sz="1000" spc="-5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15-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020</a:t>
            </a:r>
            <a:endParaRPr sz="1000">
              <a:latin typeface="Garamond"/>
              <a:cs typeface="Garamond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21977" y="0"/>
            <a:ext cx="242202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D6C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1977" y="0"/>
            <a:ext cx="2422027" cy="51435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462" y="52644"/>
            <a:ext cx="248666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335">
                <a:solidFill>
                  <a:srgbClr val="EEECE1"/>
                </a:solidFill>
              </a:rPr>
              <a:t>References</a:t>
            </a:r>
            <a:endParaRPr sz="4500"/>
          </a:p>
        </p:txBody>
      </p:sp>
      <p:sp>
        <p:nvSpPr>
          <p:cNvPr id="5" name="object 5" descr=""/>
          <p:cNvSpPr/>
          <p:nvPr/>
        </p:nvSpPr>
        <p:spPr>
          <a:xfrm>
            <a:off x="153674" y="780900"/>
            <a:ext cx="6419850" cy="185420"/>
          </a:xfrm>
          <a:custGeom>
            <a:avLst/>
            <a:gdLst/>
            <a:ahLst/>
            <a:cxnLst/>
            <a:rect l="l" t="t" r="r" b="b"/>
            <a:pathLst>
              <a:path w="6419850" h="185419">
                <a:moveTo>
                  <a:pt x="6419699" y="184799"/>
                </a:moveTo>
                <a:lnTo>
                  <a:pt x="0" y="184799"/>
                </a:lnTo>
                <a:lnTo>
                  <a:pt x="0" y="0"/>
                </a:lnTo>
                <a:lnTo>
                  <a:pt x="6419699" y="0"/>
                </a:lnTo>
                <a:lnTo>
                  <a:pt x="6419699" y="184799"/>
                </a:lnTo>
                <a:close/>
              </a:path>
            </a:pathLst>
          </a:custGeom>
          <a:solidFill>
            <a:srgbClr val="5D6C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54399" y="825985"/>
            <a:ext cx="6177280" cy="901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000" spc="-20">
                <a:latin typeface="Garamond"/>
                <a:cs typeface="Garamond"/>
              </a:rPr>
              <a:t>Davidson,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B., Howe, T.,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Worrall, L., Hickson, L.,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&amp; </a:t>
            </a:r>
            <a:r>
              <a:rPr dirty="0" sz="1000" spc="-20">
                <a:latin typeface="Garamond"/>
                <a:cs typeface="Garamond"/>
              </a:rPr>
              <a:t>Togher,</a:t>
            </a:r>
            <a:r>
              <a:rPr dirty="0" sz="1000">
                <a:latin typeface="Garamond"/>
                <a:cs typeface="Garamond"/>
              </a:rPr>
              <a:t> L., </a:t>
            </a:r>
            <a:r>
              <a:rPr dirty="0" sz="1000" spc="-10">
                <a:latin typeface="Garamond"/>
                <a:cs typeface="Garamond"/>
              </a:rPr>
              <a:t>(2008).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Social participation for older</a:t>
            </a:r>
            <a:r>
              <a:rPr dirty="0" sz="1000" spc="-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people with aphasia: </a:t>
            </a:r>
            <a:r>
              <a:rPr dirty="0" sz="1000" spc="-25">
                <a:latin typeface="Garamond"/>
                <a:cs typeface="Garamond"/>
              </a:rPr>
              <a:t>the </a:t>
            </a:r>
            <a:r>
              <a:rPr dirty="0" sz="1000">
                <a:latin typeface="Garamond"/>
                <a:cs typeface="Garamond"/>
              </a:rPr>
              <a:t>impact</a:t>
            </a:r>
            <a:r>
              <a:rPr dirty="0" sz="1000" spc="25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of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communication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disability</a:t>
            </a:r>
            <a:r>
              <a:rPr dirty="0" sz="1000" spc="2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on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friendships.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Topics</a:t>
            </a:r>
            <a:r>
              <a:rPr dirty="0" sz="1000" spc="2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in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stroke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rehabilitation,</a:t>
            </a:r>
            <a:r>
              <a:rPr dirty="0" sz="1000" spc="25">
                <a:latin typeface="Garamond"/>
                <a:cs typeface="Garamond"/>
              </a:rPr>
              <a:t> </a:t>
            </a:r>
            <a:r>
              <a:rPr dirty="0" sz="1000" spc="-40">
                <a:latin typeface="Garamond"/>
                <a:cs typeface="Garamond"/>
              </a:rPr>
              <a:t>15(4)</a:t>
            </a:r>
            <a:r>
              <a:rPr dirty="0" sz="1000" spc="30">
                <a:latin typeface="Garamond"/>
                <a:cs typeface="Garamond"/>
              </a:rPr>
              <a:t> </a:t>
            </a:r>
            <a:r>
              <a:rPr dirty="0" sz="1000" spc="-25">
                <a:latin typeface="Garamond"/>
                <a:cs typeface="Garamond"/>
              </a:rPr>
              <a:t>325</a:t>
            </a:r>
            <a:endParaRPr sz="10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000" spc="-55">
                <a:latin typeface="Garamond"/>
                <a:cs typeface="Garamond"/>
              </a:rPr>
              <a:t>340.</a:t>
            </a:r>
            <a:r>
              <a:rPr dirty="0" u="sng" sz="10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3"/>
              </a:rPr>
              <a:t>https://doi.org//10.1310/tsr1504-</a:t>
            </a:r>
            <a:r>
              <a:rPr dirty="0" u="sng" sz="10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3"/>
              </a:rPr>
              <a:t>325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0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r>
              <a:rPr dirty="0" sz="1000" spc="-25">
                <a:latin typeface="Garamond"/>
                <a:cs typeface="Garamond"/>
              </a:rPr>
              <a:t>Thompson,</a:t>
            </a:r>
            <a:r>
              <a:rPr dirty="0" sz="1000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Theresa</a:t>
            </a:r>
            <a:r>
              <a:rPr dirty="0" sz="1000">
                <a:latin typeface="Garamond"/>
                <a:cs typeface="Garamond"/>
              </a:rPr>
              <a:t> &amp; Reed, Allie.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Tackling the </a:t>
            </a:r>
            <a:r>
              <a:rPr dirty="0" sz="1000" spc="-10">
                <a:latin typeface="Garamond"/>
                <a:cs typeface="Garamond"/>
              </a:rPr>
              <a:t>Psychosocial</a:t>
            </a:r>
            <a:r>
              <a:rPr dirty="0" sz="1000">
                <a:latin typeface="Garamond"/>
                <a:cs typeface="Garamond"/>
              </a:rPr>
              <a:t> Impacts </a:t>
            </a:r>
            <a:r>
              <a:rPr dirty="0" sz="1000" spc="-20">
                <a:latin typeface="Garamond"/>
                <a:cs typeface="Garamond"/>
              </a:rPr>
              <a:t>of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Aphasia: </a:t>
            </a:r>
            <a:r>
              <a:rPr dirty="0" sz="1000" spc="-40">
                <a:latin typeface="Garamond"/>
                <a:cs typeface="Garamond"/>
              </a:rPr>
              <a:t>The</a:t>
            </a:r>
            <a:r>
              <a:rPr dirty="0" sz="1000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SLPs</a:t>
            </a:r>
            <a:r>
              <a:rPr dirty="0" sz="1000">
                <a:latin typeface="Garamond"/>
                <a:cs typeface="Garamond"/>
              </a:rPr>
              <a:t> Role. Lingraphica.</a:t>
            </a:r>
            <a:r>
              <a:rPr dirty="0" sz="1000" spc="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Jan </a:t>
            </a:r>
            <a:r>
              <a:rPr dirty="0" sz="1000" spc="-105">
                <a:latin typeface="Garamond"/>
                <a:cs typeface="Garamond"/>
              </a:rPr>
              <a:t>11,</a:t>
            </a:r>
            <a:r>
              <a:rPr dirty="0" sz="1000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2024.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01487" y="406424"/>
            <a:ext cx="3293110" cy="4104004"/>
            <a:chOff x="601487" y="406424"/>
            <a:chExt cx="3293110" cy="4104004"/>
          </a:xfrm>
        </p:grpSpPr>
        <p:sp>
          <p:nvSpPr>
            <p:cNvPr id="3" name="object 3" descr=""/>
            <p:cNvSpPr/>
            <p:nvPr/>
          </p:nvSpPr>
          <p:spPr>
            <a:xfrm>
              <a:off x="601487" y="406424"/>
              <a:ext cx="3293110" cy="4104004"/>
            </a:xfrm>
            <a:custGeom>
              <a:avLst/>
              <a:gdLst/>
              <a:ahLst/>
              <a:cxnLst/>
              <a:rect l="l" t="t" r="r" b="b"/>
              <a:pathLst>
                <a:path w="3293110" h="4104004">
                  <a:moveTo>
                    <a:pt x="3292699" y="4103711"/>
                  </a:moveTo>
                  <a:lnTo>
                    <a:pt x="0" y="4103711"/>
                  </a:lnTo>
                  <a:lnTo>
                    <a:pt x="0" y="0"/>
                  </a:lnTo>
                  <a:lnTo>
                    <a:pt x="3292699" y="0"/>
                  </a:lnTo>
                  <a:lnTo>
                    <a:pt x="3292699" y="4103711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22336" y="1482254"/>
              <a:ext cx="451484" cy="391795"/>
            </a:xfrm>
            <a:custGeom>
              <a:avLst/>
              <a:gdLst/>
              <a:ahLst/>
              <a:cxnLst/>
              <a:rect l="l" t="t" r="r" b="b"/>
              <a:pathLst>
                <a:path w="451485" h="391794">
                  <a:moveTo>
                    <a:pt x="225497" y="391706"/>
                  </a:moveTo>
                  <a:lnTo>
                    <a:pt x="0" y="168296"/>
                  </a:lnTo>
                  <a:lnTo>
                    <a:pt x="148289" y="168296"/>
                  </a:lnTo>
                  <a:lnTo>
                    <a:pt x="148289" y="0"/>
                  </a:lnTo>
                  <a:lnTo>
                    <a:pt x="302705" y="0"/>
                  </a:lnTo>
                  <a:lnTo>
                    <a:pt x="302705" y="168296"/>
                  </a:lnTo>
                  <a:lnTo>
                    <a:pt x="450994" y="168296"/>
                  </a:lnTo>
                  <a:lnTo>
                    <a:pt x="225497" y="3917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611636" y="2080907"/>
            <a:ext cx="3282950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685" marR="142240" indent="-635">
              <a:lnSpc>
                <a:spcPct val="115399"/>
              </a:lnSpc>
              <a:spcBef>
                <a:spcPts val="100"/>
              </a:spcBef>
            </a:pPr>
            <a:r>
              <a:rPr dirty="0" sz="2600" spc="-155" b="1">
                <a:solidFill>
                  <a:srgbClr val="FFFFFF"/>
                </a:solidFill>
                <a:latin typeface="Book Antiqua"/>
                <a:cs typeface="Book Antiqua"/>
              </a:rPr>
              <a:t>After</a:t>
            </a:r>
            <a:r>
              <a:rPr dirty="0" sz="2600" spc="-2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235" b="1">
                <a:solidFill>
                  <a:srgbClr val="FFFFFF"/>
                </a:solidFill>
                <a:latin typeface="Book Antiqua"/>
                <a:cs typeface="Book Antiqua"/>
              </a:rPr>
              <a:t>1-</a:t>
            </a:r>
            <a:r>
              <a:rPr dirty="0" sz="2600" spc="-275" b="1">
                <a:solidFill>
                  <a:srgbClr val="FFFFFF"/>
                </a:solidFill>
                <a:latin typeface="Book Antiqua"/>
                <a:cs typeface="Book Antiqua"/>
              </a:rPr>
              <a:t>2</a:t>
            </a:r>
            <a:r>
              <a:rPr dirty="0" sz="2600" spc="-1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210" b="1">
                <a:solidFill>
                  <a:srgbClr val="FFFFFF"/>
                </a:solidFill>
                <a:latin typeface="Book Antiqua"/>
                <a:cs typeface="Book Antiqua"/>
              </a:rPr>
              <a:t>years,</a:t>
            </a:r>
            <a:r>
              <a:rPr dirty="0" sz="2600" spc="-2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215" b="1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dirty="0" sz="2600" spc="-1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Book Antiqua"/>
                <a:cs typeface="Book Antiqua"/>
              </a:rPr>
              <a:t>client </a:t>
            </a:r>
            <a:r>
              <a:rPr dirty="0" sz="2600" spc="-225" b="1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dirty="0" sz="2600" spc="-2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200" b="1">
                <a:solidFill>
                  <a:srgbClr val="FFFFFF"/>
                </a:solidFill>
                <a:latin typeface="Book Antiqua"/>
                <a:cs typeface="Book Antiqua"/>
              </a:rPr>
              <a:t>ABI</a:t>
            </a:r>
            <a:r>
              <a:rPr dirty="0" sz="2600" spc="-2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260" b="1">
                <a:solidFill>
                  <a:srgbClr val="FFFFFF"/>
                </a:solidFill>
                <a:latin typeface="Book Antiqua"/>
                <a:cs typeface="Book Antiqua"/>
              </a:rPr>
              <a:t>has</a:t>
            </a:r>
            <a:r>
              <a:rPr dirty="0" sz="2600" spc="-2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50" b="1">
                <a:solidFill>
                  <a:srgbClr val="FFFFFF"/>
                </a:solidFill>
                <a:latin typeface="Book Antiqua"/>
                <a:cs typeface="Book Antiqua"/>
              </a:rPr>
              <a:t>reached </a:t>
            </a:r>
            <a:r>
              <a:rPr dirty="0" sz="2600" spc="-260" b="1">
                <a:solidFill>
                  <a:srgbClr val="FFFFFF"/>
                </a:solidFill>
                <a:latin typeface="Book Antiqua"/>
                <a:cs typeface="Book Antiqua"/>
              </a:rPr>
              <a:t>maximum</a:t>
            </a:r>
            <a:r>
              <a:rPr dirty="0" sz="26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175" b="1">
                <a:solidFill>
                  <a:srgbClr val="FFFFFF"/>
                </a:solidFill>
                <a:latin typeface="Book Antiqua"/>
                <a:cs typeface="Book Antiqua"/>
              </a:rPr>
              <a:t>potential</a:t>
            </a:r>
            <a:r>
              <a:rPr dirty="0" sz="2600" spc="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200" b="1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dirty="0" sz="2600" spc="-229" b="1">
                <a:solidFill>
                  <a:srgbClr val="FFFFFF"/>
                </a:solidFill>
                <a:latin typeface="Book Antiqua"/>
                <a:cs typeface="Book Antiqua"/>
              </a:rPr>
              <a:t>‘won't’</a:t>
            </a:r>
            <a:r>
              <a:rPr dirty="0" sz="2600" spc="-1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190" b="1">
                <a:solidFill>
                  <a:srgbClr val="FFFFFF"/>
                </a:solidFill>
                <a:latin typeface="Book Antiqua"/>
                <a:cs typeface="Book Antiqua"/>
              </a:rPr>
              <a:t>get</a:t>
            </a:r>
            <a:r>
              <a:rPr dirty="0" sz="2600" spc="-1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20" b="1">
                <a:solidFill>
                  <a:srgbClr val="FFFFFF"/>
                </a:solidFill>
                <a:latin typeface="Book Antiqua"/>
                <a:cs typeface="Book Antiqua"/>
              </a:rPr>
              <a:t>better”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1636" y="477437"/>
            <a:ext cx="3183255" cy="796925"/>
          </a:xfrm>
          <a:prstGeom prst="rect"/>
          <a:solidFill>
            <a:srgbClr val="FFFFFF"/>
          </a:solidFill>
          <a:ln w="19049">
            <a:solidFill>
              <a:srgbClr val="414141"/>
            </a:solidFill>
          </a:ln>
        </p:spPr>
        <p:txBody>
          <a:bodyPr wrap="square" lIns="0" tIns="189865" rIns="0" bIns="0" rtlCol="0" vert="horz">
            <a:spAutoFit/>
          </a:bodyPr>
          <a:lstStyle/>
          <a:p>
            <a:pPr algn="ctr" marR="24130">
              <a:lnSpc>
                <a:spcPct val="100000"/>
              </a:lnSpc>
              <a:spcBef>
                <a:spcPts val="1495"/>
              </a:spcBef>
            </a:pPr>
            <a:r>
              <a:rPr dirty="0" sz="2500" spc="-20">
                <a:solidFill>
                  <a:srgbClr val="414141"/>
                </a:solidFill>
              </a:rPr>
              <a:t>MYTH</a:t>
            </a:r>
            <a:endParaRPr sz="2500"/>
          </a:p>
        </p:txBody>
      </p:sp>
      <p:grpSp>
        <p:nvGrpSpPr>
          <p:cNvPr id="7" name="object 7" descr=""/>
          <p:cNvGrpSpPr/>
          <p:nvPr/>
        </p:nvGrpSpPr>
        <p:grpSpPr>
          <a:xfrm>
            <a:off x="4974498" y="406425"/>
            <a:ext cx="3369945" cy="4104004"/>
            <a:chOff x="4974498" y="406425"/>
            <a:chExt cx="3369945" cy="4104004"/>
          </a:xfrm>
        </p:grpSpPr>
        <p:sp>
          <p:nvSpPr>
            <p:cNvPr id="8" name="object 8" descr=""/>
            <p:cNvSpPr/>
            <p:nvPr/>
          </p:nvSpPr>
          <p:spPr>
            <a:xfrm>
              <a:off x="4974498" y="406425"/>
              <a:ext cx="3369945" cy="4104004"/>
            </a:xfrm>
            <a:custGeom>
              <a:avLst/>
              <a:gdLst/>
              <a:ahLst/>
              <a:cxnLst/>
              <a:rect l="l" t="t" r="r" b="b"/>
              <a:pathLst>
                <a:path w="3369945" h="4104004">
                  <a:moveTo>
                    <a:pt x="3369854" y="4103712"/>
                  </a:moveTo>
                  <a:lnTo>
                    <a:pt x="0" y="4103712"/>
                  </a:lnTo>
                  <a:lnTo>
                    <a:pt x="0" y="0"/>
                  </a:lnTo>
                  <a:lnTo>
                    <a:pt x="3369854" y="0"/>
                  </a:lnTo>
                  <a:lnTo>
                    <a:pt x="3369854" y="4103712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984885" y="477439"/>
              <a:ext cx="3258185" cy="796925"/>
            </a:xfrm>
            <a:custGeom>
              <a:avLst/>
              <a:gdLst/>
              <a:ahLst/>
              <a:cxnLst/>
              <a:rect l="l" t="t" r="r" b="b"/>
              <a:pathLst>
                <a:path w="3258184" h="796925">
                  <a:moveTo>
                    <a:pt x="3257824" y="796702"/>
                  </a:moveTo>
                  <a:lnTo>
                    <a:pt x="0" y="796702"/>
                  </a:lnTo>
                  <a:lnTo>
                    <a:pt x="0" y="0"/>
                  </a:lnTo>
                  <a:lnTo>
                    <a:pt x="3257824" y="0"/>
                  </a:lnTo>
                  <a:lnTo>
                    <a:pt x="3257824" y="796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984885" y="477439"/>
              <a:ext cx="3258185" cy="796925"/>
            </a:xfrm>
            <a:custGeom>
              <a:avLst/>
              <a:gdLst/>
              <a:ahLst/>
              <a:cxnLst/>
              <a:rect l="l" t="t" r="r" b="b"/>
              <a:pathLst>
                <a:path w="3258184" h="796925">
                  <a:moveTo>
                    <a:pt x="0" y="0"/>
                  </a:moveTo>
                  <a:lnTo>
                    <a:pt x="3257824" y="0"/>
                  </a:lnTo>
                  <a:lnTo>
                    <a:pt x="3257824" y="796702"/>
                  </a:lnTo>
                  <a:lnTo>
                    <a:pt x="0" y="79670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1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428641" y="1482256"/>
              <a:ext cx="461645" cy="391795"/>
            </a:xfrm>
            <a:custGeom>
              <a:avLst/>
              <a:gdLst/>
              <a:ahLst/>
              <a:cxnLst/>
              <a:rect l="l" t="t" r="r" b="b"/>
              <a:pathLst>
                <a:path w="461645" h="391794">
                  <a:moveTo>
                    <a:pt x="230780" y="391706"/>
                  </a:moveTo>
                  <a:lnTo>
                    <a:pt x="0" y="168296"/>
                  </a:lnTo>
                  <a:lnTo>
                    <a:pt x="151763" y="168296"/>
                  </a:lnTo>
                  <a:lnTo>
                    <a:pt x="151763" y="0"/>
                  </a:lnTo>
                  <a:lnTo>
                    <a:pt x="309798" y="0"/>
                  </a:lnTo>
                  <a:lnTo>
                    <a:pt x="309798" y="168296"/>
                  </a:lnTo>
                  <a:lnTo>
                    <a:pt x="461562" y="168296"/>
                  </a:lnTo>
                  <a:lnTo>
                    <a:pt x="230780" y="3917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183557" y="654877"/>
            <a:ext cx="82867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14" b="1">
                <a:solidFill>
                  <a:srgbClr val="414141"/>
                </a:solidFill>
                <a:latin typeface="Book Antiqua"/>
                <a:cs typeface="Book Antiqua"/>
              </a:rPr>
              <a:t>FACT</a:t>
            </a:r>
            <a:endParaRPr sz="2500">
              <a:latin typeface="Book Antiqua"/>
              <a:cs typeface="Book Antiqu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201962" y="1917731"/>
            <a:ext cx="2859405" cy="1848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2600" spc="-170" b="1">
                <a:solidFill>
                  <a:srgbClr val="FFFFFF"/>
                </a:solidFill>
                <a:latin typeface="Book Antiqua"/>
                <a:cs typeface="Book Antiqua"/>
              </a:rPr>
              <a:t>Clients</a:t>
            </a:r>
            <a:r>
              <a:rPr dirty="0" sz="2600" spc="-3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190" b="1">
                <a:solidFill>
                  <a:srgbClr val="FFFFFF"/>
                </a:solidFill>
                <a:latin typeface="Book Antiqua"/>
                <a:cs typeface="Book Antiqua"/>
              </a:rPr>
              <a:t>can</a:t>
            </a:r>
            <a:r>
              <a:rPr dirty="0" sz="2600" spc="-3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50" b="1">
                <a:solidFill>
                  <a:srgbClr val="FFFFFF"/>
                </a:solidFill>
                <a:latin typeface="Book Antiqua"/>
                <a:cs typeface="Book Antiqua"/>
              </a:rPr>
              <a:t>continue </a:t>
            </a:r>
            <a:r>
              <a:rPr dirty="0" sz="2600" spc="-75" b="1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dirty="0" sz="2600" spc="-3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235" b="1">
                <a:solidFill>
                  <a:srgbClr val="FFFFFF"/>
                </a:solidFill>
                <a:latin typeface="Book Antiqua"/>
                <a:cs typeface="Book Antiqua"/>
              </a:rPr>
              <a:t>improve</a:t>
            </a:r>
            <a:r>
              <a:rPr dirty="0" sz="2600" spc="-3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235" b="1">
                <a:solidFill>
                  <a:srgbClr val="FFFFFF"/>
                </a:solidFill>
                <a:latin typeface="Book Antiqua"/>
                <a:cs typeface="Book Antiqua"/>
              </a:rPr>
              <a:t>years</a:t>
            </a:r>
            <a:r>
              <a:rPr dirty="0" sz="2600" spc="-3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125" b="1">
                <a:solidFill>
                  <a:srgbClr val="FFFFFF"/>
                </a:solidFill>
                <a:latin typeface="Book Antiqua"/>
                <a:cs typeface="Book Antiqua"/>
              </a:rPr>
              <a:t>after </a:t>
            </a:r>
            <a:r>
              <a:rPr dirty="0" sz="2600" spc="-155" b="1">
                <a:solidFill>
                  <a:srgbClr val="FFFFFF"/>
                </a:solidFill>
                <a:latin typeface="Book Antiqua"/>
                <a:cs typeface="Book Antiqua"/>
              </a:rPr>
              <a:t>their</a:t>
            </a:r>
            <a:r>
              <a:rPr dirty="0" sz="26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220" b="1">
                <a:solidFill>
                  <a:srgbClr val="FFFFFF"/>
                </a:solidFill>
                <a:latin typeface="Book Antiqua"/>
                <a:cs typeface="Book Antiqua"/>
              </a:rPr>
              <a:t>injury,</a:t>
            </a:r>
            <a:r>
              <a:rPr dirty="0" sz="26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175" b="1">
                <a:solidFill>
                  <a:srgbClr val="FFFFFF"/>
                </a:solidFill>
                <a:latin typeface="Book Antiqua"/>
                <a:cs typeface="Book Antiqua"/>
              </a:rPr>
              <a:t>there</a:t>
            </a:r>
            <a:r>
              <a:rPr dirty="0" sz="26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25" b="1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dirty="0" sz="2600" spc="-220" b="1">
                <a:solidFill>
                  <a:srgbClr val="FFFFFF"/>
                </a:solidFill>
                <a:latin typeface="Book Antiqua"/>
                <a:cs typeface="Book Antiqua"/>
              </a:rPr>
              <a:t>no</a:t>
            </a:r>
            <a:r>
              <a:rPr dirty="0" sz="2600" spc="-1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229" b="1">
                <a:solidFill>
                  <a:srgbClr val="FFFFFF"/>
                </a:solidFill>
                <a:latin typeface="Book Antiqua"/>
                <a:cs typeface="Book Antiqua"/>
              </a:rPr>
              <a:t>‘magic</a:t>
            </a:r>
            <a:r>
              <a:rPr dirty="0" sz="2600" spc="-1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600" spc="-85" b="1">
                <a:solidFill>
                  <a:srgbClr val="FFFFFF"/>
                </a:solidFill>
                <a:latin typeface="Book Antiqua"/>
                <a:cs typeface="Book Antiqua"/>
              </a:rPr>
              <a:t>number’</a:t>
            </a:r>
            <a:endParaRPr sz="26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271362" y="286362"/>
            <a:ext cx="6590665" cy="829310"/>
            <a:chOff x="271362" y="286362"/>
            <a:chExt cx="6590665" cy="829310"/>
          </a:xfrm>
        </p:grpSpPr>
        <p:sp>
          <p:nvSpPr>
            <p:cNvPr id="4" name="object 4" descr=""/>
            <p:cNvSpPr/>
            <p:nvPr/>
          </p:nvSpPr>
          <p:spPr>
            <a:xfrm>
              <a:off x="276125" y="291124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6444197" y="819599"/>
                  </a:move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76125" y="291124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0" y="136602"/>
                  </a:move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0665" y="429081"/>
            <a:ext cx="541464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04"/>
              <a:t>A</a:t>
            </a:r>
            <a:r>
              <a:rPr dirty="0" sz="3200" spc="-35"/>
              <a:t> </a:t>
            </a:r>
            <a:r>
              <a:rPr dirty="0" sz="3200" spc="-200"/>
              <a:t>note</a:t>
            </a:r>
            <a:r>
              <a:rPr dirty="0" sz="3200" spc="-35"/>
              <a:t> </a:t>
            </a:r>
            <a:r>
              <a:rPr dirty="0" sz="3200" spc="-250"/>
              <a:t>on</a:t>
            </a:r>
            <a:r>
              <a:rPr dirty="0" sz="3200" spc="-35"/>
              <a:t> </a:t>
            </a:r>
            <a:r>
              <a:rPr dirty="0" sz="3200" spc="-270"/>
              <a:t>progressive</a:t>
            </a:r>
            <a:r>
              <a:rPr dirty="0" sz="3200" spc="-35"/>
              <a:t> </a:t>
            </a:r>
            <a:r>
              <a:rPr dirty="0" sz="3200" spc="-385"/>
              <a:t>diagnoses…</a:t>
            </a:r>
            <a:endParaRPr sz="3200"/>
          </a:p>
        </p:txBody>
      </p:sp>
      <p:grpSp>
        <p:nvGrpSpPr>
          <p:cNvPr id="7" name="object 7" descr=""/>
          <p:cNvGrpSpPr/>
          <p:nvPr/>
        </p:nvGrpSpPr>
        <p:grpSpPr>
          <a:xfrm>
            <a:off x="1292487" y="1579311"/>
            <a:ext cx="6754495" cy="3140710"/>
            <a:chOff x="1292487" y="1579311"/>
            <a:chExt cx="6754495" cy="3140710"/>
          </a:xfrm>
        </p:grpSpPr>
        <p:sp>
          <p:nvSpPr>
            <p:cNvPr id="8" name="object 8" descr=""/>
            <p:cNvSpPr/>
            <p:nvPr/>
          </p:nvSpPr>
          <p:spPr>
            <a:xfrm>
              <a:off x="1297249" y="1584074"/>
              <a:ext cx="6744970" cy="3131185"/>
            </a:xfrm>
            <a:custGeom>
              <a:avLst/>
              <a:gdLst/>
              <a:ahLst/>
              <a:cxnLst/>
              <a:rect l="l" t="t" r="r" b="b"/>
              <a:pathLst>
                <a:path w="6744970" h="3131185">
                  <a:moveTo>
                    <a:pt x="6222789" y="3130799"/>
                  </a:moveTo>
                  <a:lnTo>
                    <a:pt x="521810" y="3130799"/>
                  </a:lnTo>
                  <a:lnTo>
                    <a:pt x="474314" y="3128667"/>
                  </a:lnTo>
                  <a:lnTo>
                    <a:pt x="428014" y="3122392"/>
                  </a:lnTo>
                  <a:lnTo>
                    <a:pt x="383092" y="3112160"/>
                  </a:lnTo>
                  <a:lnTo>
                    <a:pt x="339733" y="3098154"/>
                  </a:lnTo>
                  <a:lnTo>
                    <a:pt x="298122" y="3080558"/>
                  </a:lnTo>
                  <a:lnTo>
                    <a:pt x="258442" y="3059557"/>
                  </a:lnTo>
                  <a:lnTo>
                    <a:pt x="220878" y="3035335"/>
                  </a:lnTo>
                  <a:lnTo>
                    <a:pt x="185614" y="3008076"/>
                  </a:lnTo>
                  <a:lnTo>
                    <a:pt x="152834" y="2977965"/>
                  </a:lnTo>
                  <a:lnTo>
                    <a:pt x="122723" y="2945185"/>
                  </a:lnTo>
                  <a:lnTo>
                    <a:pt x="95464" y="2909921"/>
                  </a:lnTo>
                  <a:lnTo>
                    <a:pt x="71242" y="2872357"/>
                  </a:lnTo>
                  <a:lnTo>
                    <a:pt x="50241" y="2832677"/>
                  </a:lnTo>
                  <a:lnTo>
                    <a:pt x="32645" y="2791065"/>
                  </a:lnTo>
                  <a:lnTo>
                    <a:pt x="18639" y="2747707"/>
                  </a:lnTo>
                  <a:lnTo>
                    <a:pt x="8407" y="2702785"/>
                  </a:lnTo>
                  <a:lnTo>
                    <a:pt x="2132" y="2656484"/>
                  </a:lnTo>
                  <a:lnTo>
                    <a:pt x="0" y="2608989"/>
                  </a:lnTo>
                  <a:lnTo>
                    <a:pt x="0" y="521810"/>
                  </a:lnTo>
                  <a:lnTo>
                    <a:pt x="2132" y="474314"/>
                  </a:lnTo>
                  <a:lnTo>
                    <a:pt x="8407" y="428014"/>
                  </a:lnTo>
                  <a:lnTo>
                    <a:pt x="18639" y="383092"/>
                  </a:lnTo>
                  <a:lnTo>
                    <a:pt x="32645" y="339733"/>
                  </a:lnTo>
                  <a:lnTo>
                    <a:pt x="50241" y="298122"/>
                  </a:lnTo>
                  <a:lnTo>
                    <a:pt x="71242" y="258442"/>
                  </a:lnTo>
                  <a:lnTo>
                    <a:pt x="95464" y="220878"/>
                  </a:lnTo>
                  <a:lnTo>
                    <a:pt x="122723" y="185614"/>
                  </a:lnTo>
                  <a:lnTo>
                    <a:pt x="152834" y="152834"/>
                  </a:lnTo>
                  <a:lnTo>
                    <a:pt x="185614" y="122723"/>
                  </a:lnTo>
                  <a:lnTo>
                    <a:pt x="220878" y="95464"/>
                  </a:lnTo>
                  <a:lnTo>
                    <a:pt x="258442" y="71242"/>
                  </a:lnTo>
                  <a:lnTo>
                    <a:pt x="298122" y="50241"/>
                  </a:lnTo>
                  <a:lnTo>
                    <a:pt x="339733" y="32645"/>
                  </a:lnTo>
                  <a:lnTo>
                    <a:pt x="383092" y="18639"/>
                  </a:lnTo>
                  <a:lnTo>
                    <a:pt x="428014" y="8407"/>
                  </a:lnTo>
                  <a:lnTo>
                    <a:pt x="474314" y="2132"/>
                  </a:lnTo>
                  <a:lnTo>
                    <a:pt x="521810" y="0"/>
                  </a:lnTo>
                  <a:lnTo>
                    <a:pt x="6222789" y="0"/>
                  </a:lnTo>
                  <a:lnTo>
                    <a:pt x="6274364" y="2553"/>
                  </a:lnTo>
                  <a:lnTo>
                    <a:pt x="6325065" y="10119"/>
                  </a:lnTo>
                  <a:lnTo>
                    <a:pt x="6374550" y="22555"/>
                  </a:lnTo>
                  <a:lnTo>
                    <a:pt x="6422477" y="39720"/>
                  </a:lnTo>
                  <a:lnTo>
                    <a:pt x="6468505" y="61472"/>
                  </a:lnTo>
                  <a:lnTo>
                    <a:pt x="6512290" y="87670"/>
                  </a:lnTo>
                  <a:lnTo>
                    <a:pt x="6553491" y="118171"/>
                  </a:lnTo>
                  <a:lnTo>
                    <a:pt x="6591765" y="152834"/>
                  </a:lnTo>
                  <a:lnTo>
                    <a:pt x="6626428" y="191108"/>
                  </a:lnTo>
                  <a:lnTo>
                    <a:pt x="6656929" y="232309"/>
                  </a:lnTo>
                  <a:lnTo>
                    <a:pt x="6683127" y="276094"/>
                  </a:lnTo>
                  <a:lnTo>
                    <a:pt x="6704879" y="322122"/>
                  </a:lnTo>
                  <a:lnTo>
                    <a:pt x="6722044" y="370049"/>
                  </a:lnTo>
                  <a:lnTo>
                    <a:pt x="6734480" y="419534"/>
                  </a:lnTo>
                  <a:lnTo>
                    <a:pt x="6742046" y="470235"/>
                  </a:lnTo>
                  <a:lnTo>
                    <a:pt x="6744599" y="521810"/>
                  </a:lnTo>
                  <a:lnTo>
                    <a:pt x="6744599" y="2608989"/>
                  </a:lnTo>
                  <a:lnTo>
                    <a:pt x="6742467" y="2656484"/>
                  </a:lnTo>
                  <a:lnTo>
                    <a:pt x="6736192" y="2702785"/>
                  </a:lnTo>
                  <a:lnTo>
                    <a:pt x="6725960" y="2747707"/>
                  </a:lnTo>
                  <a:lnTo>
                    <a:pt x="6711954" y="2791065"/>
                  </a:lnTo>
                  <a:lnTo>
                    <a:pt x="6694358" y="2832677"/>
                  </a:lnTo>
                  <a:lnTo>
                    <a:pt x="6673357" y="2872357"/>
                  </a:lnTo>
                  <a:lnTo>
                    <a:pt x="6649135" y="2909921"/>
                  </a:lnTo>
                  <a:lnTo>
                    <a:pt x="6621876" y="2945185"/>
                  </a:lnTo>
                  <a:lnTo>
                    <a:pt x="6591765" y="2977965"/>
                  </a:lnTo>
                  <a:lnTo>
                    <a:pt x="6558985" y="3008076"/>
                  </a:lnTo>
                  <a:lnTo>
                    <a:pt x="6523721" y="3035335"/>
                  </a:lnTo>
                  <a:lnTo>
                    <a:pt x="6486157" y="3059557"/>
                  </a:lnTo>
                  <a:lnTo>
                    <a:pt x="6446477" y="3080558"/>
                  </a:lnTo>
                  <a:lnTo>
                    <a:pt x="6404866" y="3098154"/>
                  </a:lnTo>
                  <a:lnTo>
                    <a:pt x="6361507" y="3112160"/>
                  </a:lnTo>
                  <a:lnTo>
                    <a:pt x="6316585" y="3122392"/>
                  </a:lnTo>
                  <a:lnTo>
                    <a:pt x="6270285" y="3128667"/>
                  </a:lnTo>
                  <a:lnTo>
                    <a:pt x="6222789" y="31307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97249" y="1584074"/>
              <a:ext cx="6744970" cy="3131185"/>
            </a:xfrm>
            <a:custGeom>
              <a:avLst/>
              <a:gdLst/>
              <a:ahLst/>
              <a:cxnLst/>
              <a:rect l="l" t="t" r="r" b="b"/>
              <a:pathLst>
                <a:path w="6744970" h="3131185">
                  <a:moveTo>
                    <a:pt x="0" y="521810"/>
                  </a:moveTo>
                  <a:lnTo>
                    <a:pt x="2132" y="474314"/>
                  </a:lnTo>
                  <a:lnTo>
                    <a:pt x="8407" y="428014"/>
                  </a:lnTo>
                  <a:lnTo>
                    <a:pt x="18639" y="383092"/>
                  </a:lnTo>
                  <a:lnTo>
                    <a:pt x="32645" y="339733"/>
                  </a:lnTo>
                  <a:lnTo>
                    <a:pt x="50241" y="298122"/>
                  </a:lnTo>
                  <a:lnTo>
                    <a:pt x="71242" y="258442"/>
                  </a:lnTo>
                  <a:lnTo>
                    <a:pt x="95464" y="220878"/>
                  </a:lnTo>
                  <a:lnTo>
                    <a:pt x="122723" y="185614"/>
                  </a:lnTo>
                  <a:lnTo>
                    <a:pt x="152834" y="152834"/>
                  </a:lnTo>
                  <a:lnTo>
                    <a:pt x="185614" y="122723"/>
                  </a:lnTo>
                  <a:lnTo>
                    <a:pt x="220878" y="95464"/>
                  </a:lnTo>
                  <a:lnTo>
                    <a:pt x="258442" y="71242"/>
                  </a:lnTo>
                  <a:lnTo>
                    <a:pt x="298122" y="50241"/>
                  </a:lnTo>
                  <a:lnTo>
                    <a:pt x="339733" y="32645"/>
                  </a:lnTo>
                  <a:lnTo>
                    <a:pt x="383092" y="18639"/>
                  </a:lnTo>
                  <a:lnTo>
                    <a:pt x="428014" y="8407"/>
                  </a:lnTo>
                  <a:lnTo>
                    <a:pt x="474314" y="2132"/>
                  </a:lnTo>
                  <a:lnTo>
                    <a:pt x="521810" y="0"/>
                  </a:lnTo>
                  <a:lnTo>
                    <a:pt x="6222789" y="0"/>
                  </a:lnTo>
                  <a:lnTo>
                    <a:pt x="6274364" y="2553"/>
                  </a:lnTo>
                  <a:lnTo>
                    <a:pt x="6325065" y="10119"/>
                  </a:lnTo>
                  <a:lnTo>
                    <a:pt x="6374550" y="22555"/>
                  </a:lnTo>
                  <a:lnTo>
                    <a:pt x="6422477" y="39720"/>
                  </a:lnTo>
                  <a:lnTo>
                    <a:pt x="6468505" y="61472"/>
                  </a:lnTo>
                  <a:lnTo>
                    <a:pt x="6512290" y="87670"/>
                  </a:lnTo>
                  <a:lnTo>
                    <a:pt x="6553491" y="118171"/>
                  </a:lnTo>
                  <a:lnTo>
                    <a:pt x="6591765" y="152834"/>
                  </a:lnTo>
                  <a:lnTo>
                    <a:pt x="6626428" y="191108"/>
                  </a:lnTo>
                  <a:lnTo>
                    <a:pt x="6656929" y="232309"/>
                  </a:lnTo>
                  <a:lnTo>
                    <a:pt x="6683127" y="276094"/>
                  </a:lnTo>
                  <a:lnTo>
                    <a:pt x="6704879" y="322122"/>
                  </a:lnTo>
                  <a:lnTo>
                    <a:pt x="6722044" y="370049"/>
                  </a:lnTo>
                  <a:lnTo>
                    <a:pt x="6734480" y="419534"/>
                  </a:lnTo>
                  <a:lnTo>
                    <a:pt x="6742046" y="470235"/>
                  </a:lnTo>
                  <a:lnTo>
                    <a:pt x="6744599" y="521810"/>
                  </a:lnTo>
                  <a:lnTo>
                    <a:pt x="6744599" y="2608989"/>
                  </a:lnTo>
                  <a:lnTo>
                    <a:pt x="6742467" y="2656484"/>
                  </a:lnTo>
                  <a:lnTo>
                    <a:pt x="6736192" y="2702785"/>
                  </a:lnTo>
                  <a:lnTo>
                    <a:pt x="6725960" y="2747707"/>
                  </a:lnTo>
                  <a:lnTo>
                    <a:pt x="6711954" y="2791065"/>
                  </a:lnTo>
                  <a:lnTo>
                    <a:pt x="6694358" y="2832677"/>
                  </a:lnTo>
                  <a:lnTo>
                    <a:pt x="6673357" y="2872357"/>
                  </a:lnTo>
                  <a:lnTo>
                    <a:pt x="6649135" y="2909921"/>
                  </a:lnTo>
                  <a:lnTo>
                    <a:pt x="6621876" y="2945185"/>
                  </a:lnTo>
                  <a:lnTo>
                    <a:pt x="6591765" y="2977965"/>
                  </a:lnTo>
                  <a:lnTo>
                    <a:pt x="6558985" y="3008076"/>
                  </a:lnTo>
                  <a:lnTo>
                    <a:pt x="6523721" y="3035335"/>
                  </a:lnTo>
                  <a:lnTo>
                    <a:pt x="6486157" y="3059557"/>
                  </a:lnTo>
                  <a:lnTo>
                    <a:pt x="6446477" y="3080558"/>
                  </a:lnTo>
                  <a:lnTo>
                    <a:pt x="6404866" y="3098154"/>
                  </a:lnTo>
                  <a:lnTo>
                    <a:pt x="6361507" y="3112160"/>
                  </a:lnTo>
                  <a:lnTo>
                    <a:pt x="6316585" y="3122392"/>
                  </a:lnTo>
                  <a:lnTo>
                    <a:pt x="6270285" y="3128667"/>
                  </a:lnTo>
                  <a:lnTo>
                    <a:pt x="6222789" y="3130799"/>
                  </a:lnTo>
                  <a:lnTo>
                    <a:pt x="521810" y="3130799"/>
                  </a:lnTo>
                  <a:lnTo>
                    <a:pt x="474314" y="3128667"/>
                  </a:lnTo>
                  <a:lnTo>
                    <a:pt x="428014" y="3122392"/>
                  </a:lnTo>
                  <a:lnTo>
                    <a:pt x="383092" y="3112160"/>
                  </a:lnTo>
                  <a:lnTo>
                    <a:pt x="339733" y="3098154"/>
                  </a:lnTo>
                  <a:lnTo>
                    <a:pt x="298122" y="3080558"/>
                  </a:lnTo>
                  <a:lnTo>
                    <a:pt x="258442" y="3059557"/>
                  </a:lnTo>
                  <a:lnTo>
                    <a:pt x="220878" y="3035335"/>
                  </a:lnTo>
                  <a:lnTo>
                    <a:pt x="185614" y="3008076"/>
                  </a:lnTo>
                  <a:lnTo>
                    <a:pt x="152834" y="2977965"/>
                  </a:lnTo>
                  <a:lnTo>
                    <a:pt x="122723" y="2945185"/>
                  </a:lnTo>
                  <a:lnTo>
                    <a:pt x="95464" y="2909921"/>
                  </a:lnTo>
                  <a:lnTo>
                    <a:pt x="71242" y="2872357"/>
                  </a:lnTo>
                  <a:lnTo>
                    <a:pt x="50241" y="2832677"/>
                  </a:lnTo>
                  <a:lnTo>
                    <a:pt x="32645" y="2791065"/>
                  </a:lnTo>
                  <a:lnTo>
                    <a:pt x="18639" y="2747707"/>
                  </a:lnTo>
                  <a:lnTo>
                    <a:pt x="8407" y="2702785"/>
                  </a:lnTo>
                  <a:lnTo>
                    <a:pt x="2132" y="2656484"/>
                  </a:lnTo>
                  <a:lnTo>
                    <a:pt x="0" y="2608989"/>
                  </a:lnTo>
                  <a:lnTo>
                    <a:pt x="0" y="521810"/>
                  </a:lnTo>
                  <a:close/>
                </a:path>
              </a:pathLst>
            </a:custGeom>
            <a:ln w="9524">
              <a:solidFill>
                <a:srgbClr val="B6124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727737" y="1734931"/>
            <a:ext cx="5488305" cy="2905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1955" indent="-38925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01955" algn="l"/>
              </a:tabLst>
            </a:pPr>
            <a:r>
              <a:rPr dirty="0" sz="2100" spc="-190" b="1">
                <a:solidFill>
                  <a:srgbClr val="212121"/>
                </a:solidFill>
                <a:latin typeface="Book Antiqua"/>
                <a:cs typeface="Book Antiqua"/>
              </a:rPr>
              <a:t>“Disorders</a:t>
            </a:r>
            <a:r>
              <a:rPr dirty="0" sz="21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65" b="1">
                <a:solidFill>
                  <a:srgbClr val="212121"/>
                </a:solidFill>
                <a:latin typeface="Book Antiqua"/>
                <a:cs typeface="Book Antiqua"/>
              </a:rPr>
              <a:t>of</a:t>
            </a:r>
            <a:r>
              <a:rPr dirty="0" sz="2100" spc="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10" b="1">
                <a:solidFill>
                  <a:srgbClr val="212121"/>
                </a:solidFill>
                <a:latin typeface="Book Antiqua"/>
                <a:cs typeface="Book Antiqua"/>
              </a:rPr>
              <a:t>downward</a:t>
            </a:r>
            <a:r>
              <a:rPr dirty="0" sz="2100" spc="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95" b="1">
                <a:solidFill>
                  <a:srgbClr val="212121"/>
                </a:solidFill>
                <a:latin typeface="Book Antiqua"/>
                <a:cs typeface="Book Antiqua"/>
              </a:rPr>
              <a:t>progression”</a:t>
            </a:r>
            <a:endParaRPr sz="2100">
              <a:latin typeface="Book Antiqua"/>
              <a:cs typeface="Book Antiqua"/>
            </a:endParaRPr>
          </a:p>
          <a:p>
            <a:pPr lvl="1" marL="1316355" indent="-389255">
              <a:lnSpc>
                <a:spcPct val="100000"/>
              </a:lnSpc>
              <a:buFont typeface="Arial"/>
              <a:buChar char="○"/>
              <a:tabLst>
                <a:tab pos="1316355" algn="l"/>
              </a:tabLst>
            </a:pPr>
            <a:r>
              <a:rPr dirty="0" sz="2100" spc="-155" b="1">
                <a:solidFill>
                  <a:srgbClr val="212121"/>
                </a:solidFill>
                <a:latin typeface="Book Antiqua"/>
                <a:cs typeface="Book Antiqua"/>
              </a:rPr>
              <a:t>PPA,</a:t>
            </a:r>
            <a:r>
              <a:rPr dirty="0" sz="21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75" b="1">
                <a:solidFill>
                  <a:srgbClr val="212121"/>
                </a:solidFill>
                <a:latin typeface="Book Antiqua"/>
                <a:cs typeface="Book Antiqua"/>
              </a:rPr>
              <a:t>dementia</a:t>
            </a:r>
            <a:r>
              <a:rPr dirty="0" sz="2100" spc="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70" b="1">
                <a:solidFill>
                  <a:srgbClr val="212121"/>
                </a:solidFill>
                <a:latin typeface="Book Antiqua"/>
                <a:cs typeface="Book Antiqua"/>
              </a:rPr>
              <a:t>processes,</a:t>
            </a:r>
            <a:r>
              <a:rPr dirty="0" sz="2100" spc="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50" b="1">
                <a:solidFill>
                  <a:srgbClr val="212121"/>
                </a:solidFill>
                <a:latin typeface="Book Antiqua"/>
                <a:cs typeface="Book Antiqua"/>
              </a:rPr>
              <a:t>ALS,</a:t>
            </a:r>
            <a:r>
              <a:rPr dirty="0" sz="2100" spc="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0" b="1">
                <a:solidFill>
                  <a:srgbClr val="212121"/>
                </a:solidFill>
                <a:latin typeface="Book Antiqua"/>
                <a:cs typeface="Book Antiqua"/>
              </a:rPr>
              <a:t>etc.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165" b="1">
                <a:solidFill>
                  <a:srgbClr val="212121"/>
                </a:solidFill>
                <a:latin typeface="Book Antiqua"/>
                <a:cs typeface="Book Antiqua"/>
              </a:rPr>
              <a:t>Encourage</a:t>
            </a:r>
            <a:r>
              <a:rPr dirty="0" sz="21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90" b="1">
                <a:solidFill>
                  <a:srgbClr val="212121"/>
                </a:solidFill>
                <a:latin typeface="Book Antiqua"/>
                <a:cs typeface="Book Antiqua"/>
              </a:rPr>
              <a:t>physical</a:t>
            </a:r>
            <a:r>
              <a:rPr dirty="0" sz="21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40" b="1">
                <a:solidFill>
                  <a:srgbClr val="212121"/>
                </a:solidFill>
                <a:latin typeface="Book Antiqua"/>
                <a:cs typeface="Book Antiqua"/>
              </a:rPr>
              <a:t>activity</a:t>
            </a:r>
            <a:r>
              <a:rPr dirty="0" sz="2100" spc="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65" b="1">
                <a:solidFill>
                  <a:srgbClr val="212121"/>
                </a:solidFill>
                <a:latin typeface="Book Antiqua"/>
                <a:cs typeface="Book Antiqua"/>
              </a:rPr>
              <a:t>&amp;</a:t>
            </a:r>
            <a:r>
              <a:rPr dirty="0" sz="21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55" b="1">
                <a:solidFill>
                  <a:srgbClr val="212121"/>
                </a:solidFill>
                <a:latin typeface="Book Antiqua"/>
                <a:cs typeface="Book Antiqua"/>
              </a:rPr>
              <a:t>social</a:t>
            </a:r>
            <a:r>
              <a:rPr dirty="0" sz="2100" spc="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55" b="1">
                <a:solidFill>
                  <a:srgbClr val="212121"/>
                </a:solidFill>
                <a:latin typeface="Book Antiqua"/>
                <a:cs typeface="Book Antiqua"/>
              </a:rPr>
              <a:t>engagement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125" b="1">
                <a:solidFill>
                  <a:srgbClr val="212121"/>
                </a:solidFill>
                <a:latin typeface="Book Antiqua"/>
                <a:cs typeface="Book Antiqua"/>
              </a:rPr>
              <a:t>Care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14" b="1">
                <a:solidFill>
                  <a:srgbClr val="212121"/>
                </a:solidFill>
                <a:latin typeface="Book Antiqua"/>
                <a:cs typeface="Book Antiqua"/>
              </a:rPr>
              <a:t>partner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55" b="1">
                <a:solidFill>
                  <a:srgbClr val="212121"/>
                </a:solidFill>
                <a:latin typeface="Book Antiqua"/>
                <a:cs typeface="Book Antiqua"/>
              </a:rPr>
              <a:t>support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04" b="1">
                <a:solidFill>
                  <a:srgbClr val="212121"/>
                </a:solidFill>
                <a:latin typeface="Book Antiqua"/>
                <a:cs typeface="Book Antiqua"/>
              </a:rPr>
              <a:t>is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5" b="1">
                <a:solidFill>
                  <a:srgbClr val="212121"/>
                </a:solidFill>
                <a:latin typeface="Book Antiqua"/>
                <a:cs typeface="Book Antiqua"/>
              </a:rPr>
              <a:t>key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225" b="1">
                <a:solidFill>
                  <a:srgbClr val="212121"/>
                </a:solidFill>
                <a:latin typeface="Book Antiqua"/>
                <a:cs typeface="Book Antiqua"/>
              </a:rPr>
              <a:t>Modify</a:t>
            </a:r>
            <a:r>
              <a:rPr dirty="0" sz="21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25" b="1">
                <a:solidFill>
                  <a:srgbClr val="212121"/>
                </a:solidFill>
                <a:latin typeface="Book Antiqua"/>
                <a:cs typeface="Book Antiqua"/>
              </a:rPr>
              <a:t>their</a:t>
            </a:r>
            <a:r>
              <a:rPr dirty="0" sz="2100" spc="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90" b="1">
                <a:solidFill>
                  <a:srgbClr val="212121"/>
                </a:solidFill>
                <a:latin typeface="Book Antiqua"/>
                <a:cs typeface="Book Antiqua"/>
              </a:rPr>
              <a:t>physical</a:t>
            </a:r>
            <a:r>
              <a:rPr dirty="0" sz="2100" spc="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60" b="1">
                <a:solidFill>
                  <a:srgbClr val="212121"/>
                </a:solidFill>
                <a:latin typeface="Book Antiqua"/>
                <a:cs typeface="Book Antiqua"/>
              </a:rPr>
              <a:t>environment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165" b="1">
                <a:solidFill>
                  <a:srgbClr val="212121"/>
                </a:solidFill>
                <a:latin typeface="Book Antiqua"/>
                <a:cs typeface="Book Antiqua"/>
              </a:rPr>
              <a:t>Communication</a:t>
            </a:r>
            <a:r>
              <a:rPr dirty="0" sz="2100" spc="4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04" b="1">
                <a:solidFill>
                  <a:srgbClr val="212121"/>
                </a:solidFill>
                <a:latin typeface="Book Antiqua"/>
                <a:cs typeface="Book Antiqua"/>
              </a:rPr>
              <a:t>is</a:t>
            </a:r>
            <a:r>
              <a:rPr dirty="0" sz="2100" spc="4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40" b="1">
                <a:solidFill>
                  <a:srgbClr val="212121"/>
                </a:solidFill>
                <a:latin typeface="Book Antiqua"/>
                <a:cs typeface="Book Antiqua"/>
              </a:rPr>
              <a:t>still</a:t>
            </a:r>
            <a:r>
              <a:rPr dirty="0" sz="2100" spc="4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70" b="1">
                <a:solidFill>
                  <a:srgbClr val="212121"/>
                </a:solidFill>
                <a:latin typeface="Book Antiqua"/>
                <a:cs typeface="Book Antiqua"/>
              </a:rPr>
              <a:t>possible-</a:t>
            </a:r>
            <a:r>
              <a:rPr dirty="0" sz="2100" spc="-180" b="1">
                <a:solidFill>
                  <a:srgbClr val="212121"/>
                </a:solidFill>
                <a:latin typeface="Book Antiqua"/>
                <a:cs typeface="Book Antiqua"/>
              </a:rPr>
              <a:t>support</a:t>
            </a:r>
            <a:r>
              <a:rPr dirty="0" sz="2100" spc="4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5" b="1">
                <a:solidFill>
                  <a:srgbClr val="212121"/>
                </a:solidFill>
                <a:latin typeface="Book Antiqua"/>
                <a:cs typeface="Book Antiqua"/>
              </a:rPr>
              <a:t>it</a:t>
            </a:r>
            <a:endParaRPr sz="2100">
              <a:latin typeface="Book Antiqua"/>
              <a:cs typeface="Book Antiqua"/>
            </a:endParaRPr>
          </a:p>
          <a:p>
            <a:pPr lvl="1" marL="1316355" indent="-389255">
              <a:lnSpc>
                <a:spcPct val="100000"/>
              </a:lnSpc>
              <a:buFont typeface="Arial"/>
              <a:buChar char="○"/>
              <a:tabLst>
                <a:tab pos="1316355" algn="l"/>
              </a:tabLst>
            </a:pPr>
            <a:r>
              <a:rPr dirty="0" sz="2100" spc="-145" b="1">
                <a:solidFill>
                  <a:srgbClr val="212121"/>
                </a:solidFill>
                <a:latin typeface="Book Antiqua"/>
                <a:cs typeface="Book Antiqua"/>
              </a:rPr>
              <a:t>AAC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04" b="1">
                <a:solidFill>
                  <a:srgbClr val="212121"/>
                </a:solidFill>
                <a:latin typeface="Book Antiqua"/>
                <a:cs typeface="Book Antiqua"/>
              </a:rPr>
              <a:t>is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40" b="1">
                <a:solidFill>
                  <a:srgbClr val="212121"/>
                </a:solidFill>
                <a:latin typeface="Book Antiqua"/>
                <a:cs typeface="Book Antiqua"/>
              </a:rPr>
              <a:t>still</a:t>
            </a:r>
            <a:r>
              <a:rPr dirty="0" sz="2100" spc="-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55" b="1">
                <a:solidFill>
                  <a:srgbClr val="212121"/>
                </a:solidFill>
                <a:latin typeface="Book Antiqua"/>
                <a:cs typeface="Book Antiqua"/>
              </a:rPr>
              <a:t>feasible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240" b="1">
                <a:solidFill>
                  <a:srgbClr val="212121"/>
                </a:solidFill>
                <a:latin typeface="Book Antiqua"/>
                <a:cs typeface="Book Antiqua"/>
              </a:rPr>
              <a:t>Value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40" b="1">
                <a:solidFill>
                  <a:srgbClr val="212121"/>
                </a:solidFill>
                <a:latin typeface="Book Antiqua"/>
                <a:cs typeface="Book Antiqua"/>
              </a:rPr>
              <a:t>the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00" b="1">
                <a:solidFill>
                  <a:srgbClr val="212121"/>
                </a:solidFill>
                <a:latin typeface="Book Antiqua"/>
                <a:cs typeface="Book Antiqua"/>
              </a:rPr>
              <a:t>skills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95" b="1">
                <a:solidFill>
                  <a:srgbClr val="212121"/>
                </a:solidFill>
                <a:latin typeface="Book Antiqua"/>
                <a:cs typeface="Book Antiqua"/>
              </a:rPr>
              <a:t>that</a:t>
            </a:r>
            <a:r>
              <a:rPr dirty="0" sz="21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0" b="1">
                <a:solidFill>
                  <a:srgbClr val="212121"/>
                </a:solidFill>
                <a:latin typeface="Book Antiqua"/>
                <a:cs typeface="Book Antiqua"/>
              </a:rPr>
              <a:t>remain</a:t>
            </a:r>
            <a:endParaRPr sz="2100">
              <a:latin typeface="Book Antiqua"/>
              <a:cs typeface="Book Antiqua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●"/>
              <a:tabLst>
                <a:tab pos="401955" algn="l"/>
              </a:tabLst>
            </a:pPr>
            <a:r>
              <a:rPr dirty="0" sz="2100" spc="-165" b="1">
                <a:solidFill>
                  <a:srgbClr val="212121"/>
                </a:solidFill>
                <a:latin typeface="Book Antiqua"/>
                <a:cs typeface="Book Antiqua"/>
              </a:rPr>
              <a:t>Balance</a:t>
            </a:r>
            <a:r>
              <a:rPr dirty="0" sz="21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180" b="1">
                <a:solidFill>
                  <a:srgbClr val="212121"/>
                </a:solidFill>
                <a:latin typeface="Book Antiqua"/>
                <a:cs typeface="Book Antiqua"/>
              </a:rPr>
              <a:t>honesty</a:t>
            </a:r>
            <a:r>
              <a:rPr dirty="0" sz="2100" spc="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00" b="1">
                <a:solidFill>
                  <a:srgbClr val="212121"/>
                </a:solidFill>
                <a:latin typeface="Book Antiqua"/>
                <a:cs typeface="Book Antiqua"/>
              </a:rPr>
              <a:t>and</a:t>
            </a:r>
            <a:r>
              <a:rPr dirty="0" sz="21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100" spc="-20" b="1">
                <a:solidFill>
                  <a:srgbClr val="212121"/>
                </a:solidFill>
                <a:latin typeface="Book Antiqua"/>
                <a:cs typeface="Book Antiqua"/>
              </a:rPr>
              <a:t>hope</a:t>
            </a:r>
            <a:endParaRPr sz="2100">
              <a:latin typeface="Book Antiqua"/>
              <a:cs typeface="Book Antiqua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0" y="1579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38099">
            <a:solidFill>
              <a:srgbClr val="D8DE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73875" y="4782566"/>
            <a:ext cx="114427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FFFFFF"/>
                </a:solidFill>
                <a:latin typeface="Garamond"/>
                <a:cs typeface="Garamond"/>
              </a:rPr>
              <a:t>Holland, A. </a:t>
            </a:r>
            <a:r>
              <a:rPr dirty="0" sz="1050" spc="-20">
                <a:solidFill>
                  <a:srgbClr val="FFFFFF"/>
                </a:solidFill>
                <a:latin typeface="Garamond"/>
                <a:cs typeface="Garamond"/>
              </a:rPr>
              <a:t>L.</a:t>
            </a:r>
            <a:r>
              <a:rPr dirty="0" sz="105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Garamond"/>
                <a:cs typeface="Garamond"/>
              </a:rPr>
              <a:t>(2007).</a:t>
            </a:r>
            <a:endParaRPr sz="105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10112" y="367875"/>
            <a:ext cx="6590665" cy="829310"/>
            <a:chOff x="1910112" y="367875"/>
            <a:chExt cx="6590665" cy="829310"/>
          </a:xfrm>
        </p:grpSpPr>
        <p:sp>
          <p:nvSpPr>
            <p:cNvPr id="3" name="object 3" descr=""/>
            <p:cNvSpPr/>
            <p:nvPr/>
          </p:nvSpPr>
          <p:spPr>
            <a:xfrm>
              <a:off x="1914874" y="372637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6444197" y="819599"/>
                  </a:move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914874" y="372637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0" y="136602"/>
                  </a:move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4521" rIns="0" bIns="0" rtlCol="0" vert="horz">
            <a:spAutoFit/>
          </a:bodyPr>
          <a:lstStyle/>
          <a:p>
            <a:pPr marL="1746885">
              <a:lnSpc>
                <a:spcPct val="100000"/>
              </a:lnSpc>
              <a:spcBef>
                <a:spcPts val="100"/>
              </a:spcBef>
            </a:pPr>
            <a:r>
              <a:rPr dirty="0" spc="-260"/>
              <a:t>What</a:t>
            </a:r>
            <a:r>
              <a:rPr dirty="0" spc="-60"/>
              <a:t> </a:t>
            </a:r>
            <a:r>
              <a:rPr dirty="0" spc="-340"/>
              <a:t>is</a:t>
            </a:r>
            <a:r>
              <a:rPr dirty="0" spc="-55"/>
              <a:t> </a:t>
            </a:r>
            <a:r>
              <a:rPr dirty="0" spc="-285"/>
              <a:t>neuroplasticity?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296562" y="1402137"/>
            <a:ext cx="8557260" cy="3463925"/>
            <a:chOff x="296562" y="1402137"/>
            <a:chExt cx="8557260" cy="3463925"/>
          </a:xfrm>
        </p:grpSpPr>
        <p:sp>
          <p:nvSpPr>
            <p:cNvPr id="7" name="object 7" descr=""/>
            <p:cNvSpPr/>
            <p:nvPr/>
          </p:nvSpPr>
          <p:spPr>
            <a:xfrm>
              <a:off x="301324" y="1406899"/>
              <a:ext cx="8547735" cy="3454400"/>
            </a:xfrm>
            <a:custGeom>
              <a:avLst/>
              <a:gdLst/>
              <a:ahLst/>
              <a:cxnLst/>
              <a:rect l="l" t="t" r="r" b="b"/>
              <a:pathLst>
                <a:path w="8547735" h="3454400">
                  <a:moveTo>
                    <a:pt x="7971588" y="3454199"/>
                  </a:moveTo>
                  <a:lnTo>
                    <a:pt x="575711" y="3454199"/>
                  </a:lnTo>
                  <a:lnTo>
                    <a:pt x="528494" y="3452291"/>
                  </a:lnTo>
                  <a:lnTo>
                    <a:pt x="482328" y="3446664"/>
                  </a:lnTo>
                  <a:lnTo>
                    <a:pt x="437361" y="3437468"/>
                  </a:lnTo>
                  <a:lnTo>
                    <a:pt x="393742" y="3424849"/>
                  </a:lnTo>
                  <a:lnTo>
                    <a:pt x="351618" y="3408957"/>
                  </a:lnTo>
                  <a:lnTo>
                    <a:pt x="311138" y="3389940"/>
                  </a:lnTo>
                  <a:lnTo>
                    <a:pt x="272451" y="3367945"/>
                  </a:lnTo>
                  <a:lnTo>
                    <a:pt x="235703" y="3343121"/>
                  </a:lnTo>
                  <a:lnTo>
                    <a:pt x="201044" y="3315615"/>
                  </a:lnTo>
                  <a:lnTo>
                    <a:pt x="168621" y="3285578"/>
                  </a:lnTo>
                  <a:lnTo>
                    <a:pt x="138584" y="3253155"/>
                  </a:lnTo>
                  <a:lnTo>
                    <a:pt x="111078" y="3218496"/>
                  </a:lnTo>
                  <a:lnTo>
                    <a:pt x="86254" y="3181748"/>
                  </a:lnTo>
                  <a:lnTo>
                    <a:pt x="64259" y="3143061"/>
                  </a:lnTo>
                  <a:lnTo>
                    <a:pt x="45242" y="3102581"/>
                  </a:lnTo>
                  <a:lnTo>
                    <a:pt x="29350" y="3060457"/>
                  </a:lnTo>
                  <a:lnTo>
                    <a:pt x="16731" y="3016838"/>
                  </a:lnTo>
                  <a:lnTo>
                    <a:pt x="7535" y="2971872"/>
                  </a:lnTo>
                  <a:lnTo>
                    <a:pt x="1908" y="2925705"/>
                  </a:lnTo>
                  <a:lnTo>
                    <a:pt x="0" y="2878488"/>
                  </a:lnTo>
                  <a:lnTo>
                    <a:pt x="0" y="575711"/>
                  </a:lnTo>
                  <a:lnTo>
                    <a:pt x="1908" y="528494"/>
                  </a:lnTo>
                  <a:lnTo>
                    <a:pt x="7535" y="482328"/>
                  </a:lnTo>
                  <a:lnTo>
                    <a:pt x="16731" y="437361"/>
                  </a:lnTo>
                  <a:lnTo>
                    <a:pt x="29350" y="393742"/>
                  </a:lnTo>
                  <a:lnTo>
                    <a:pt x="45242" y="351618"/>
                  </a:lnTo>
                  <a:lnTo>
                    <a:pt x="64259" y="311138"/>
                  </a:lnTo>
                  <a:lnTo>
                    <a:pt x="86254" y="272451"/>
                  </a:lnTo>
                  <a:lnTo>
                    <a:pt x="111078" y="235703"/>
                  </a:lnTo>
                  <a:lnTo>
                    <a:pt x="138584" y="201044"/>
                  </a:lnTo>
                  <a:lnTo>
                    <a:pt x="168622" y="168621"/>
                  </a:lnTo>
                  <a:lnTo>
                    <a:pt x="201044" y="138584"/>
                  </a:lnTo>
                  <a:lnTo>
                    <a:pt x="235703" y="111078"/>
                  </a:lnTo>
                  <a:lnTo>
                    <a:pt x="272451" y="86254"/>
                  </a:lnTo>
                  <a:lnTo>
                    <a:pt x="311138" y="64259"/>
                  </a:lnTo>
                  <a:lnTo>
                    <a:pt x="351618" y="45242"/>
                  </a:lnTo>
                  <a:lnTo>
                    <a:pt x="393742" y="29350"/>
                  </a:lnTo>
                  <a:lnTo>
                    <a:pt x="437361" y="16731"/>
                  </a:lnTo>
                  <a:lnTo>
                    <a:pt x="482328" y="7535"/>
                  </a:lnTo>
                  <a:lnTo>
                    <a:pt x="528494" y="1908"/>
                  </a:lnTo>
                  <a:lnTo>
                    <a:pt x="575711" y="0"/>
                  </a:lnTo>
                  <a:lnTo>
                    <a:pt x="7971588" y="0"/>
                  </a:lnTo>
                  <a:lnTo>
                    <a:pt x="8022208" y="2228"/>
                  </a:lnTo>
                  <a:lnTo>
                    <a:pt x="8072100" y="8839"/>
                  </a:lnTo>
                  <a:lnTo>
                    <a:pt x="8120998" y="19724"/>
                  </a:lnTo>
                  <a:lnTo>
                    <a:pt x="8168638" y="34772"/>
                  </a:lnTo>
                  <a:lnTo>
                    <a:pt x="8214754" y="53874"/>
                  </a:lnTo>
                  <a:lnTo>
                    <a:pt x="8259081" y="76919"/>
                  </a:lnTo>
                  <a:lnTo>
                    <a:pt x="8301354" y="103799"/>
                  </a:lnTo>
                  <a:lnTo>
                    <a:pt x="8341308" y="134403"/>
                  </a:lnTo>
                  <a:lnTo>
                    <a:pt x="8378677" y="168621"/>
                  </a:lnTo>
                  <a:lnTo>
                    <a:pt x="8412896" y="205991"/>
                  </a:lnTo>
                  <a:lnTo>
                    <a:pt x="8443500" y="245945"/>
                  </a:lnTo>
                  <a:lnTo>
                    <a:pt x="8470379" y="288218"/>
                  </a:lnTo>
                  <a:lnTo>
                    <a:pt x="8493425" y="332545"/>
                  </a:lnTo>
                  <a:lnTo>
                    <a:pt x="8512527" y="378661"/>
                  </a:lnTo>
                  <a:lnTo>
                    <a:pt x="8527575" y="426300"/>
                  </a:lnTo>
                  <a:lnTo>
                    <a:pt x="8538460" y="475199"/>
                  </a:lnTo>
                  <a:lnTo>
                    <a:pt x="8545071" y="525091"/>
                  </a:lnTo>
                  <a:lnTo>
                    <a:pt x="8547299" y="575711"/>
                  </a:lnTo>
                  <a:lnTo>
                    <a:pt x="8547299" y="2878488"/>
                  </a:lnTo>
                  <a:lnTo>
                    <a:pt x="8545391" y="2925705"/>
                  </a:lnTo>
                  <a:lnTo>
                    <a:pt x="8539764" y="2971872"/>
                  </a:lnTo>
                  <a:lnTo>
                    <a:pt x="8530568" y="3016838"/>
                  </a:lnTo>
                  <a:lnTo>
                    <a:pt x="8517949" y="3060457"/>
                  </a:lnTo>
                  <a:lnTo>
                    <a:pt x="8502057" y="3102581"/>
                  </a:lnTo>
                  <a:lnTo>
                    <a:pt x="8483040" y="3143061"/>
                  </a:lnTo>
                  <a:lnTo>
                    <a:pt x="8461045" y="3181748"/>
                  </a:lnTo>
                  <a:lnTo>
                    <a:pt x="8436220" y="3218496"/>
                  </a:lnTo>
                  <a:lnTo>
                    <a:pt x="8408715" y="3253155"/>
                  </a:lnTo>
                  <a:lnTo>
                    <a:pt x="8378677" y="3285578"/>
                  </a:lnTo>
                  <a:lnTo>
                    <a:pt x="8346255" y="3315615"/>
                  </a:lnTo>
                  <a:lnTo>
                    <a:pt x="8311596" y="3343121"/>
                  </a:lnTo>
                  <a:lnTo>
                    <a:pt x="8274848" y="3367945"/>
                  </a:lnTo>
                  <a:lnTo>
                    <a:pt x="8236160" y="3389940"/>
                  </a:lnTo>
                  <a:lnTo>
                    <a:pt x="8195681" y="3408957"/>
                  </a:lnTo>
                  <a:lnTo>
                    <a:pt x="8153557" y="3424849"/>
                  </a:lnTo>
                  <a:lnTo>
                    <a:pt x="8109938" y="3437468"/>
                  </a:lnTo>
                  <a:lnTo>
                    <a:pt x="8064971" y="3446664"/>
                  </a:lnTo>
                  <a:lnTo>
                    <a:pt x="8018805" y="3452291"/>
                  </a:lnTo>
                  <a:lnTo>
                    <a:pt x="7971588" y="34541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01324" y="1406899"/>
              <a:ext cx="8547735" cy="3454400"/>
            </a:xfrm>
            <a:custGeom>
              <a:avLst/>
              <a:gdLst/>
              <a:ahLst/>
              <a:cxnLst/>
              <a:rect l="l" t="t" r="r" b="b"/>
              <a:pathLst>
                <a:path w="8547735" h="3454400">
                  <a:moveTo>
                    <a:pt x="0" y="575711"/>
                  </a:moveTo>
                  <a:lnTo>
                    <a:pt x="1908" y="528494"/>
                  </a:lnTo>
                  <a:lnTo>
                    <a:pt x="7535" y="482328"/>
                  </a:lnTo>
                  <a:lnTo>
                    <a:pt x="16731" y="437361"/>
                  </a:lnTo>
                  <a:lnTo>
                    <a:pt x="29350" y="393742"/>
                  </a:lnTo>
                  <a:lnTo>
                    <a:pt x="45242" y="351618"/>
                  </a:lnTo>
                  <a:lnTo>
                    <a:pt x="64259" y="311138"/>
                  </a:lnTo>
                  <a:lnTo>
                    <a:pt x="86254" y="272451"/>
                  </a:lnTo>
                  <a:lnTo>
                    <a:pt x="111078" y="235703"/>
                  </a:lnTo>
                  <a:lnTo>
                    <a:pt x="138584" y="201044"/>
                  </a:lnTo>
                  <a:lnTo>
                    <a:pt x="168621" y="168622"/>
                  </a:lnTo>
                  <a:lnTo>
                    <a:pt x="201044" y="138584"/>
                  </a:lnTo>
                  <a:lnTo>
                    <a:pt x="235703" y="111078"/>
                  </a:lnTo>
                  <a:lnTo>
                    <a:pt x="272451" y="86254"/>
                  </a:lnTo>
                  <a:lnTo>
                    <a:pt x="311138" y="64259"/>
                  </a:lnTo>
                  <a:lnTo>
                    <a:pt x="351618" y="45242"/>
                  </a:lnTo>
                  <a:lnTo>
                    <a:pt x="393742" y="29350"/>
                  </a:lnTo>
                  <a:lnTo>
                    <a:pt x="437361" y="16731"/>
                  </a:lnTo>
                  <a:lnTo>
                    <a:pt x="482328" y="7535"/>
                  </a:lnTo>
                  <a:lnTo>
                    <a:pt x="528494" y="1908"/>
                  </a:lnTo>
                  <a:lnTo>
                    <a:pt x="575711" y="0"/>
                  </a:lnTo>
                  <a:lnTo>
                    <a:pt x="7971588" y="0"/>
                  </a:lnTo>
                  <a:lnTo>
                    <a:pt x="8022208" y="2228"/>
                  </a:lnTo>
                  <a:lnTo>
                    <a:pt x="8072100" y="8839"/>
                  </a:lnTo>
                  <a:lnTo>
                    <a:pt x="8120998" y="19724"/>
                  </a:lnTo>
                  <a:lnTo>
                    <a:pt x="8168638" y="34772"/>
                  </a:lnTo>
                  <a:lnTo>
                    <a:pt x="8214754" y="53874"/>
                  </a:lnTo>
                  <a:lnTo>
                    <a:pt x="8259081" y="76919"/>
                  </a:lnTo>
                  <a:lnTo>
                    <a:pt x="8301354" y="103799"/>
                  </a:lnTo>
                  <a:lnTo>
                    <a:pt x="8341308" y="134403"/>
                  </a:lnTo>
                  <a:lnTo>
                    <a:pt x="8378677" y="168621"/>
                  </a:lnTo>
                  <a:lnTo>
                    <a:pt x="8412896" y="205991"/>
                  </a:lnTo>
                  <a:lnTo>
                    <a:pt x="8443500" y="245945"/>
                  </a:lnTo>
                  <a:lnTo>
                    <a:pt x="8470379" y="288218"/>
                  </a:lnTo>
                  <a:lnTo>
                    <a:pt x="8493425" y="332545"/>
                  </a:lnTo>
                  <a:lnTo>
                    <a:pt x="8512527" y="378661"/>
                  </a:lnTo>
                  <a:lnTo>
                    <a:pt x="8527575" y="426300"/>
                  </a:lnTo>
                  <a:lnTo>
                    <a:pt x="8538460" y="475199"/>
                  </a:lnTo>
                  <a:lnTo>
                    <a:pt x="8545071" y="525091"/>
                  </a:lnTo>
                  <a:lnTo>
                    <a:pt x="8547299" y="575711"/>
                  </a:lnTo>
                  <a:lnTo>
                    <a:pt x="8547299" y="2878488"/>
                  </a:lnTo>
                  <a:lnTo>
                    <a:pt x="8545391" y="2925706"/>
                  </a:lnTo>
                  <a:lnTo>
                    <a:pt x="8539764" y="2971872"/>
                  </a:lnTo>
                  <a:lnTo>
                    <a:pt x="8530568" y="3016838"/>
                  </a:lnTo>
                  <a:lnTo>
                    <a:pt x="8517949" y="3060458"/>
                  </a:lnTo>
                  <a:lnTo>
                    <a:pt x="8502057" y="3102581"/>
                  </a:lnTo>
                  <a:lnTo>
                    <a:pt x="8483040" y="3143061"/>
                  </a:lnTo>
                  <a:lnTo>
                    <a:pt x="8461045" y="3181748"/>
                  </a:lnTo>
                  <a:lnTo>
                    <a:pt x="8436220" y="3218496"/>
                  </a:lnTo>
                  <a:lnTo>
                    <a:pt x="8408715" y="3253155"/>
                  </a:lnTo>
                  <a:lnTo>
                    <a:pt x="8378677" y="3285578"/>
                  </a:lnTo>
                  <a:lnTo>
                    <a:pt x="8346255" y="3315615"/>
                  </a:lnTo>
                  <a:lnTo>
                    <a:pt x="8311596" y="3343121"/>
                  </a:lnTo>
                  <a:lnTo>
                    <a:pt x="8274848" y="3367945"/>
                  </a:lnTo>
                  <a:lnTo>
                    <a:pt x="8236160" y="3389940"/>
                  </a:lnTo>
                  <a:lnTo>
                    <a:pt x="8195681" y="3408957"/>
                  </a:lnTo>
                  <a:lnTo>
                    <a:pt x="8153557" y="3424849"/>
                  </a:lnTo>
                  <a:lnTo>
                    <a:pt x="8109938" y="3437468"/>
                  </a:lnTo>
                  <a:lnTo>
                    <a:pt x="8064971" y="3446664"/>
                  </a:lnTo>
                  <a:lnTo>
                    <a:pt x="8018805" y="3452291"/>
                  </a:lnTo>
                  <a:lnTo>
                    <a:pt x="7971588" y="3454199"/>
                  </a:lnTo>
                  <a:lnTo>
                    <a:pt x="575711" y="3454199"/>
                  </a:lnTo>
                  <a:lnTo>
                    <a:pt x="528494" y="3452291"/>
                  </a:lnTo>
                  <a:lnTo>
                    <a:pt x="482328" y="3446664"/>
                  </a:lnTo>
                  <a:lnTo>
                    <a:pt x="437361" y="3437468"/>
                  </a:lnTo>
                  <a:lnTo>
                    <a:pt x="393742" y="3424849"/>
                  </a:lnTo>
                  <a:lnTo>
                    <a:pt x="351618" y="3408957"/>
                  </a:lnTo>
                  <a:lnTo>
                    <a:pt x="311138" y="3389940"/>
                  </a:lnTo>
                  <a:lnTo>
                    <a:pt x="272451" y="3367945"/>
                  </a:lnTo>
                  <a:lnTo>
                    <a:pt x="235703" y="3343121"/>
                  </a:lnTo>
                  <a:lnTo>
                    <a:pt x="201044" y="3315615"/>
                  </a:lnTo>
                  <a:lnTo>
                    <a:pt x="168621" y="3285578"/>
                  </a:lnTo>
                  <a:lnTo>
                    <a:pt x="138584" y="3253155"/>
                  </a:lnTo>
                  <a:lnTo>
                    <a:pt x="111078" y="3218496"/>
                  </a:lnTo>
                  <a:lnTo>
                    <a:pt x="86254" y="3181748"/>
                  </a:lnTo>
                  <a:lnTo>
                    <a:pt x="64259" y="3143061"/>
                  </a:lnTo>
                  <a:lnTo>
                    <a:pt x="45242" y="3102581"/>
                  </a:lnTo>
                  <a:lnTo>
                    <a:pt x="29350" y="3060458"/>
                  </a:lnTo>
                  <a:lnTo>
                    <a:pt x="16731" y="3016838"/>
                  </a:lnTo>
                  <a:lnTo>
                    <a:pt x="7535" y="2971872"/>
                  </a:lnTo>
                  <a:lnTo>
                    <a:pt x="1908" y="2925706"/>
                  </a:lnTo>
                  <a:lnTo>
                    <a:pt x="0" y="2878488"/>
                  </a:lnTo>
                  <a:lnTo>
                    <a:pt x="0" y="575711"/>
                  </a:lnTo>
                  <a:close/>
                </a:path>
              </a:pathLst>
            </a:custGeom>
            <a:ln w="9524">
              <a:solidFill>
                <a:srgbClr val="B6124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0" y="1579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38099">
            <a:solidFill>
              <a:srgbClr val="2E3E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3475888" y="1639550"/>
            <a:ext cx="4551680" cy="274320"/>
          </a:xfrm>
          <a:prstGeom prst="rect">
            <a:avLst/>
          </a:prstGeom>
          <a:solidFill>
            <a:srgbClr val="EEFF41"/>
          </a:solidFill>
        </p:spPr>
        <p:txBody>
          <a:bodyPr wrap="square" lIns="0" tIns="0" rIns="0" bIns="0" rtlCol="0" vert="horz">
            <a:spAutoFit/>
          </a:bodyPr>
          <a:lstStyle/>
          <a:p>
            <a:pPr marL="53340">
              <a:lnSpc>
                <a:spcPts val="2090"/>
              </a:lnSpc>
            </a:pPr>
            <a:r>
              <a:rPr dirty="0" sz="1800" spc="-125" b="1">
                <a:latin typeface="Book Antiqua"/>
                <a:cs typeface="Book Antiqua"/>
              </a:rPr>
              <a:t>capacity</a:t>
            </a:r>
            <a:r>
              <a:rPr dirty="0" sz="1800" spc="10" b="1">
                <a:latin typeface="Book Antiqua"/>
                <a:cs typeface="Book Antiqua"/>
              </a:rPr>
              <a:t> </a:t>
            </a:r>
            <a:r>
              <a:rPr dirty="0" sz="1800" spc="-50" b="1">
                <a:latin typeface="Book Antiqua"/>
                <a:cs typeface="Book Antiqua"/>
              </a:rPr>
              <a:t>to</a:t>
            </a:r>
            <a:r>
              <a:rPr dirty="0" sz="1800" spc="15" b="1">
                <a:latin typeface="Book Antiqua"/>
                <a:cs typeface="Book Antiqua"/>
              </a:rPr>
              <a:t> </a:t>
            </a:r>
            <a:r>
              <a:rPr dirty="0" sz="1800" spc="-135" b="1">
                <a:latin typeface="Book Antiqua"/>
                <a:cs typeface="Book Antiqua"/>
              </a:rPr>
              <a:t>adapt</a:t>
            </a:r>
            <a:r>
              <a:rPr dirty="0" sz="1800" spc="10" b="1">
                <a:latin typeface="Book Antiqua"/>
                <a:cs typeface="Book Antiqua"/>
              </a:rPr>
              <a:t> </a:t>
            </a:r>
            <a:r>
              <a:rPr dirty="0" sz="1800" spc="-175" b="1">
                <a:latin typeface="Book Antiqua"/>
                <a:cs typeface="Book Antiqua"/>
              </a:rPr>
              <a:t>and</a:t>
            </a:r>
            <a:r>
              <a:rPr dirty="0" sz="1800" spc="15" b="1">
                <a:latin typeface="Book Antiqua"/>
                <a:cs typeface="Book Antiqua"/>
              </a:rPr>
              <a:t> </a:t>
            </a:r>
            <a:r>
              <a:rPr dirty="0" sz="1800" spc="-150" b="1">
                <a:latin typeface="Book Antiqua"/>
                <a:cs typeface="Book Antiqua"/>
              </a:rPr>
              <a:t>reorganize</a:t>
            </a:r>
            <a:r>
              <a:rPr dirty="0" sz="1800" spc="10" b="1">
                <a:latin typeface="Book Antiqua"/>
                <a:cs typeface="Book Antiqua"/>
              </a:rPr>
              <a:t> </a:t>
            </a:r>
            <a:r>
              <a:rPr dirty="0" sz="1800" spc="-170" b="1">
                <a:latin typeface="Book Antiqua"/>
                <a:cs typeface="Book Antiqua"/>
              </a:rPr>
              <a:t>following</a:t>
            </a:r>
            <a:r>
              <a:rPr dirty="0" sz="1800" spc="15" b="1">
                <a:latin typeface="Book Antiqua"/>
                <a:cs typeface="Book Antiqua"/>
              </a:rPr>
              <a:t> </a:t>
            </a:r>
            <a:r>
              <a:rPr dirty="0" sz="1800" spc="-70" b="1">
                <a:latin typeface="Book Antiqua"/>
                <a:cs typeface="Book Antiqua"/>
              </a:rPr>
              <a:t>injury,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26500" y="1617706"/>
            <a:ext cx="750950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00290" algn="l"/>
              </a:tabLst>
            </a:pPr>
            <a:r>
              <a:rPr dirty="0" sz="1800" spc="-210" b="1">
                <a:latin typeface="Book Antiqua"/>
                <a:cs typeface="Book Antiqua"/>
              </a:rPr>
              <a:t>“The</a:t>
            </a:r>
            <a:r>
              <a:rPr dirty="0" sz="1800" spc="-10" b="1">
                <a:latin typeface="Book Antiqua"/>
                <a:cs typeface="Book Antiqua"/>
              </a:rPr>
              <a:t> </a:t>
            </a:r>
            <a:r>
              <a:rPr dirty="0" sz="1800" spc="-145" b="1">
                <a:latin typeface="Book Antiqua"/>
                <a:cs typeface="Book Antiqua"/>
              </a:rPr>
              <a:t>brain</a:t>
            </a:r>
            <a:r>
              <a:rPr dirty="0" sz="1800" spc="-10" b="1">
                <a:latin typeface="Book Antiqua"/>
                <a:cs typeface="Book Antiqua"/>
              </a:rPr>
              <a:t> </a:t>
            </a:r>
            <a:r>
              <a:rPr dirty="0" sz="1800" spc="-185" b="1">
                <a:latin typeface="Book Antiqua"/>
                <a:cs typeface="Book Antiqua"/>
              </a:rPr>
              <a:t>has</a:t>
            </a:r>
            <a:r>
              <a:rPr dirty="0" sz="1800" spc="-5" b="1">
                <a:latin typeface="Book Antiqua"/>
                <a:cs typeface="Book Antiqua"/>
              </a:rPr>
              <a:t> </a:t>
            </a:r>
            <a:r>
              <a:rPr dirty="0" sz="1800" spc="-160" b="1">
                <a:latin typeface="Book Antiqua"/>
                <a:cs typeface="Book Antiqua"/>
              </a:rPr>
              <a:t>an</a:t>
            </a:r>
            <a:r>
              <a:rPr dirty="0" sz="1800" spc="-10" b="1">
                <a:latin typeface="Book Antiqua"/>
                <a:cs typeface="Book Antiqua"/>
              </a:rPr>
              <a:t> extraordinary</a:t>
            </a:r>
            <a:r>
              <a:rPr dirty="0" sz="1800" b="1">
                <a:latin typeface="Book Antiqua"/>
                <a:cs typeface="Book Antiqua"/>
              </a:rPr>
              <a:t>	</a:t>
            </a:r>
            <a:r>
              <a:rPr dirty="0" sz="1800" spc="-100" b="1">
                <a:latin typeface="Book Antiqua"/>
                <a:cs typeface="Book Antiqua"/>
              </a:rPr>
              <a:t>a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665047" y="2188190"/>
            <a:ext cx="4006215" cy="274320"/>
          </a:xfrm>
          <a:custGeom>
            <a:avLst/>
            <a:gdLst/>
            <a:ahLst/>
            <a:cxnLst/>
            <a:rect l="l" t="t" r="r" b="b"/>
            <a:pathLst>
              <a:path w="4006215" h="274319">
                <a:moveTo>
                  <a:pt x="4005745" y="274320"/>
                </a:moveTo>
                <a:lnTo>
                  <a:pt x="0" y="274320"/>
                </a:lnTo>
                <a:lnTo>
                  <a:pt x="0" y="0"/>
                </a:lnTo>
                <a:lnTo>
                  <a:pt x="4005745" y="0"/>
                </a:lnTo>
                <a:lnTo>
                  <a:pt x="4005745" y="274320"/>
                </a:lnTo>
                <a:close/>
              </a:path>
            </a:pathLst>
          </a:custGeom>
          <a:solidFill>
            <a:srgbClr val="EEFF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626500" y="1892026"/>
            <a:ext cx="7545705" cy="1153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50" b="1">
                <a:latin typeface="Book Antiqua"/>
                <a:cs typeface="Book Antiqua"/>
              </a:rPr>
              <a:t>process</a:t>
            </a:r>
            <a:r>
              <a:rPr dirty="0" sz="1800" spc="-10" b="1">
                <a:latin typeface="Book Antiqua"/>
                <a:cs typeface="Book Antiqua"/>
              </a:rPr>
              <a:t> </a:t>
            </a:r>
            <a:r>
              <a:rPr dirty="0" sz="1800" spc="-150" b="1">
                <a:latin typeface="Book Antiqua"/>
                <a:cs typeface="Book Antiqua"/>
              </a:rPr>
              <a:t>driven</a:t>
            </a:r>
            <a:r>
              <a:rPr dirty="0" sz="1800" spc="-5" b="1">
                <a:latin typeface="Book Antiqua"/>
                <a:cs typeface="Book Antiqua"/>
              </a:rPr>
              <a:t> </a:t>
            </a:r>
            <a:r>
              <a:rPr dirty="0" sz="1800" spc="-210" b="1">
                <a:latin typeface="Book Antiqua"/>
                <a:cs typeface="Book Antiqua"/>
              </a:rPr>
              <a:t>by</a:t>
            </a:r>
            <a:r>
              <a:rPr dirty="0" sz="1800" spc="-5" b="1">
                <a:latin typeface="Book Antiqua"/>
                <a:cs typeface="Book Antiqua"/>
              </a:rPr>
              <a:t> </a:t>
            </a:r>
            <a:r>
              <a:rPr dirty="0" sz="1800" spc="-150" b="1">
                <a:latin typeface="Book Antiqua"/>
                <a:cs typeface="Book Antiqua"/>
              </a:rPr>
              <a:t>neural</a:t>
            </a:r>
            <a:r>
              <a:rPr dirty="0" sz="1800" spc="-10" b="1">
                <a:latin typeface="Book Antiqua"/>
                <a:cs typeface="Book Antiqua"/>
              </a:rPr>
              <a:t> </a:t>
            </a:r>
            <a:r>
              <a:rPr dirty="0" sz="1800" spc="-120" b="1">
                <a:latin typeface="Book Antiqua"/>
                <a:cs typeface="Book Antiqua"/>
              </a:rPr>
              <a:t>plasticity.</a:t>
            </a:r>
            <a:r>
              <a:rPr dirty="0" sz="1800" spc="-5" b="1">
                <a:latin typeface="Book Antiqua"/>
                <a:cs typeface="Book Antiqua"/>
              </a:rPr>
              <a:t> </a:t>
            </a:r>
            <a:r>
              <a:rPr dirty="0" sz="1800" spc="-200" b="1">
                <a:latin typeface="Book Antiqua"/>
                <a:cs typeface="Book Antiqua"/>
              </a:rPr>
              <a:t>This</a:t>
            </a:r>
            <a:r>
              <a:rPr dirty="0" sz="1800" spc="-5" b="1">
                <a:latin typeface="Book Antiqua"/>
                <a:cs typeface="Book Antiqua"/>
              </a:rPr>
              <a:t> </a:t>
            </a:r>
            <a:r>
              <a:rPr dirty="0" sz="1800" spc="-114" b="1">
                <a:latin typeface="Book Antiqua"/>
                <a:cs typeface="Book Antiqua"/>
              </a:rPr>
              <a:t>plasticity</a:t>
            </a:r>
            <a:r>
              <a:rPr dirty="0" sz="1800" spc="-5" b="1">
                <a:latin typeface="Book Antiqua"/>
                <a:cs typeface="Book Antiqua"/>
              </a:rPr>
              <a:t> </a:t>
            </a:r>
            <a:r>
              <a:rPr dirty="0" sz="1800" spc="-170" b="1">
                <a:latin typeface="Book Antiqua"/>
                <a:cs typeface="Book Antiqua"/>
              </a:rPr>
              <a:t>is</a:t>
            </a:r>
            <a:r>
              <a:rPr dirty="0" sz="1800" spc="-10" b="1">
                <a:latin typeface="Book Antiqua"/>
                <a:cs typeface="Book Antiqua"/>
              </a:rPr>
              <a:t> </a:t>
            </a:r>
            <a:r>
              <a:rPr dirty="0" sz="1800" spc="-110" b="1">
                <a:latin typeface="Book Antiqua"/>
                <a:cs typeface="Book Antiqua"/>
              </a:rPr>
              <a:t>central</a:t>
            </a:r>
            <a:r>
              <a:rPr dirty="0" sz="1800" spc="-5" b="1">
                <a:latin typeface="Book Antiqua"/>
                <a:cs typeface="Book Antiqua"/>
              </a:rPr>
              <a:t> </a:t>
            </a:r>
            <a:r>
              <a:rPr dirty="0" sz="1800" spc="-100" b="1">
                <a:latin typeface="Book Antiqua"/>
                <a:cs typeface="Book Antiqua"/>
              </a:rPr>
              <a:t>not</a:t>
            </a:r>
            <a:r>
              <a:rPr dirty="0" sz="1800" spc="-5" b="1">
                <a:latin typeface="Book Antiqua"/>
                <a:cs typeface="Book Antiqua"/>
              </a:rPr>
              <a:t> </a:t>
            </a:r>
            <a:r>
              <a:rPr dirty="0" sz="1800" spc="-175" b="1">
                <a:latin typeface="Book Antiqua"/>
                <a:cs typeface="Book Antiqua"/>
              </a:rPr>
              <a:t>only</a:t>
            </a:r>
            <a:r>
              <a:rPr dirty="0" sz="1800" spc="-10" b="1">
                <a:latin typeface="Book Antiqua"/>
                <a:cs typeface="Book Antiqua"/>
              </a:rPr>
              <a:t> </a:t>
            </a:r>
            <a:r>
              <a:rPr dirty="0" sz="1800" spc="-50" b="1">
                <a:latin typeface="Book Antiqua"/>
                <a:cs typeface="Book Antiqua"/>
              </a:rPr>
              <a:t>to</a:t>
            </a:r>
            <a:r>
              <a:rPr dirty="0" sz="1800" spc="-5" b="1">
                <a:latin typeface="Book Antiqua"/>
                <a:cs typeface="Book Antiqua"/>
              </a:rPr>
              <a:t> </a:t>
            </a:r>
            <a:r>
              <a:rPr dirty="0" sz="1800" spc="-145" b="1">
                <a:latin typeface="Book Antiqua"/>
                <a:cs typeface="Book Antiqua"/>
              </a:rPr>
              <a:t>learning</a:t>
            </a:r>
            <a:r>
              <a:rPr dirty="0" sz="1800" spc="-5" b="1">
                <a:latin typeface="Book Antiqua"/>
                <a:cs typeface="Book Antiqua"/>
              </a:rPr>
              <a:t> </a:t>
            </a:r>
            <a:r>
              <a:rPr dirty="0" sz="1800" spc="-120" b="1">
                <a:latin typeface="Book Antiqua"/>
                <a:cs typeface="Book Antiqua"/>
              </a:rPr>
              <a:t>new </a:t>
            </a:r>
            <a:r>
              <a:rPr dirty="0" sz="1800" spc="-160" b="1">
                <a:latin typeface="Book Antiqua"/>
                <a:cs typeface="Book Antiqua"/>
              </a:rPr>
              <a:t>behaviours</a:t>
            </a:r>
            <a:r>
              <a:rPr dirty="0" sz="1800" spc="-10" b="1">
                <a:latin typeface="Book Antiqua"/>
                <a:cs typeface="Book Antiqua"/>
              </a:rPr>
              <a:t> </a:t>
            </a:r>
            <a:r>
              <a:rPr dirty="0" sz="1800" spc="-140" b="1">
                <a:latin typeface="Book Antiqua"/>
                <a:cs typeface="Book Antiqua"/>
              </a:rPr>
              <a:t>but</a:t>
            </a:r>
            <a:r>
              <a:rPr dirty="0" sz="1800" spc="-10" b="1">
                <a:latin typeface="Book Antiqua"/>
                <a:cs typeface="Book Antiqua"/>
              </a:rPr>
              <a:t> </a:t>
            </a:r>
            <a:r>
              <a:rPr dirty="0" sz="1800" spc="-155" b="1">
                <a:latin typeface="Book Antiqua"/>
                <a:cs typeface="Book Antiqua"/>
              </a:rPr>
              <a:t>also</a:t>
            </a:r>
            <a:r>
              <a:rPr dirty="0" sz="1800" spc="-10" b="1">
                <a:latin typeface="Book Antiqua"/>
                <a:cs typeface="Book Antiqua"/>
              </a:rPr>
              <a:t> </a:t>
            </a:r>
            <a:r>
              <a:rPr dirty="0" sz="1800" spc="-55" b="1">
                <a:latin typeface="Book Antiqua"/>
                <a:cs typeface="Book Antiqua"/>
              </a:rPr>
              <a:t>to</a:t>
            </a:r>
            <a:r>
              <a:rPr dirty="0" sz="1800" spc="-15" b="1">
                <a:latin typeface="Book Antiqua"/>
                <a:cs typeface="Book Antiqua"/>
              </a:rPr>
              <a:t> </a:t>
            </a:r>
            <a:r>
              <a:rPr dirty="0" sz="1800" spc="-130" b="1">
                <a:latin typeface="Book Antiqua"/>
                <a:cs typeface="Book Antiqua"/>
              </a:rPr>
              <a:t>recovering</a:t>
            </a:r>
            <a:r>
              <a:rPr dirty="0" sz="1800" spc="-10" b="1">
                <a:latin typeface="Book Antiqua"/>
                <a:cs typeface="Book Antiqua"/>
              </a:rPr>
              <a:t> </a:t>
            </a:r>
            <a:r>
              <a:rPr dirty="0" sz="1800" spc="-120" b="1">
                <a:latin typeface="Book Antiqua"/>
                <a:cs typeface="Book Antiqua"/>
              </a:rPr>
              <a:t>lost</a:t>
            </a:r>
            <a:r>
              <a:rPr dirty="0" sz="1800" spc="-10" b="1">
                <a:latin typeface="Book Antiqua"/>
                <a:cs typeface="Book Antiqua"/>
              </a:rPr>
              <a:t> </a:t>
            </a:r>
            <a:r>
              <a:rPr dirty="0" sz="1800" spc="-130" b="1">
                <a:latin typeface="Book Antiqua"/>
                <a:cs typeface="Book Antiqua"/>
              </a:rPr>
              <a:t>functions</a:t>
            </a:r>
            <a:r>
              <a:rPr dirty="0" sz="1800" spc="-10" b="1">
                <a:latin typeface="Book Antiqua"/>
                <a:cs typeface="Book Antiqua"/>
              </a:rPr>
              <a:t> </a:t>
            </a:r>
            <a:r>
              <a:rPr dirty="0" sz="1800" spc="-114" b="1">
                <a:latin typeface="Book Antiqua"/>
                <a:cs typeface="Book Antiqua"/>
              </a:rPr>
              <a:t>after</a:t>
            </a:r>
            <a:r>
              <a:rPr dirty="0" sz="1800" spc="-10" b="1">
                <a:latin typeface="Book Antiqua"/>
                <a:cs typeface="Book Antiqua"/>
              </a:rPr>
              <a:t> </a:t>
            </a:r>
            <a:r>
              <a:rPr dirty="0" sz="1800" spc="-145" b="1">
                <a:latin typeface="Book Antiqua"/>
                <a:cs typeface="Book Antiqua"/>
              </a:rPr>
              <a:t>brain</a:t>
            </a:r>
            <a:r>
              <a:rPr dirty="0" sz="1800" spc="-10" b="1">
                <a:latin typeface="Book Antiqua"/>
                <a:cs typeface="Book Antiqua"/>
              </a:rPr>
              <a:t> </a:t>
            </a:r>
            <a:r>
              <a:rPr dirty="0" sz="1800" spc="-40" b="1">
                <a:latin typeface="Book Antiqua"/>
                <a:cs typeface="Book Antiqua"/>
              </a:rPr>
              <a:t>damage.”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dirty="0" sz="1800" spc="-190" b="1">
                <a:solidFill>
                  <a:srgbClr val="020621"/>
                </a:solidFill>
                <a:latin typeface="Book Antiqua"/>
                <a:cs typeface="Book Antiqua"/>
              </a:rPr>
              <a:t>“Even</a:t>
            </a:r>
            <a:r>
              <a:rPr dirty="0" sz="180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50" b="1">
                <a:solidFill>
                  <a:srgbClr val="020621"/>
                </a:solidFill>
                <a:latin typeface="Book Antiqua"/>
                <a:cs typeface="Book Antiqua"/>
              </a:rPr>
              <a:t>in</a:t>
            </a:r>
            <a:r>
              <a:rPr dirty="0" sz="1800" spc="-5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30" b="1">
                <a:solidFill>
                  <a:srgbClr val="020621"/>
                </a:solidFill>
                <a:latin typeface="Book Antiqua"/>
                <a:cs typeface="Book Antiqua"/>
              </a:rPr>
              <a:t>the</a:t>
            </a:r>
            <a:r>
              <a:rPr dirty="0" sz="180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60" b="1">
                <a:solidFill>
                  <a:srgbClr val="020621"/>
                </a:solidFill>
                <a:latin typeface="Book Antiqua"/>
                <a:cs typeface="Book Antiqua"/>
              </a:rPr>
              <a:t>absence</a:t>
            </a:r>
            <a:r>
              <a:rPr dirty="0" sz="180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50" b="1">
                <a:solidFill>
                  <a:srgbClr val="020621"/>
                </a:solidFill>
                <a:latin typeface="Book Antiqua"/>
                <a:cs typeface="Book Antiqua"/>
              </a:rPr>
              <a:t>of</a:t>
            </a:r>
            <a:r>
              <a:rPr dirty="0" sz="180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45" b="1">
                <a:solidFill>
                  <a:srgbClr val="020621"/>
                </a:solidFill>
                <a:latin typeface="Book Antiqua"/>
                <a:cs typeface="Book Antiqua"/>
              </a:rPr>
              <a:t>formal</a:t>
            </a:r>
            <a:r>
              <a:rPr dirty="0" sz="180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14" b="1">
                <a:solidFill>
                  <a:srgbClr val="020621"/>
                </a:solidFill>
                <a:latin typeface="Book Antiqua"/>
                <a:cs typeface="Book Antiqua"/>
              </a:rPr>
              <a:t>rehabilitation,</a:t>
            </a:r>
            <a:r>
              <a:rPr dirty="0" sz="180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45" b="1">
                <a:solidFill>
                  <a:srgbClr val="020621"/>
                </a:solidFill>
                <a:latin typeface="Book Antiqua"/>
                <a:cs typeface="Book Antiqua"/>
              </a:rPr>
              <a:t>brain</a:t>
            </a:r>
            <a:r>
              <a:rPr dirty="0" sz="180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85" b="1">
                <a:solidFill>
                  <a:srgbClr val="020621"/>
                </a:solidFill>
                <a:latin typeface="Book Antiqua"/>
                <a:cs typeface="Book Antiqua"/>
              </a:rPr>
              <a:t>damage</a:t>
            </a:r>
            <a:r>
              <a:rPr dirty="0" sz="180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45" b="1">
                <a:solidFill>
                  <a:srgbClr val="020621"/>
                </a:solidFill>
                <a:latin typeface="Book Antiqua"/>
                <a:cs typeface="Book Antiqua"/>
              </a:rPr>
              <a:t>prompts</a:t>
            </a:r>
            <a:r>
              <a:rPr dirty="0" sz="180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65" b="1">
                <a:solidFill>
                  <a:srgbClr val="020621"/>
                </a:solidFill>
                <a:latin typeface="Book Antiqua"/>
                <a:cs typeface="Book Antiqua"/>
              </a:rPr>
              <a:t>individuals</a:t>
            </a:r>
            <a:r>
              <a:rPr dirty="0" sz="180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25" b="1">
                <a:solidFill>
                  <a:srgbClr val="020621"/>
                </a:solidFill>
                <a:latin typeface="Book Antiqua"/>
                <a:cs typeface="Book Antiqua"/>
              </a:rPr>
              <a:t>to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26500" y="3019786"/>
            <a:ext cx="720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0" b="1">
                <a:solidFill>
                  <a:srgbClr val="020621"/>
                </a:solidFill>
                <a:latin typeface="Book Antiqua"/>
                <a:cs typeface="Book Antiqua"/>
              </a:rPr>
              <a:t>develop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334142" y="3041630"/>
            <a:ext cx="4389120" cy="274320"/>
          </a:xfrm>
          <a:prstGeom prst="rect">
            <a:avLst/>
          </a:prstGeom>
          <a:solidFill>
            <a:srgbClr val="EEFF41"/>
          </a:solidFill>
        </p:spPr>
        <p:txBody>
          <a:bodyPr wrap="square" lIns="0" tIns="0" rIns="0" bIns="0" rtlCol="0" vert="horz">
            <a:spAutoFit/>
          </a:bodyPr>
          <a:lstStyle/>
          <a:p>
            <a:pPr marL="53340">
              <a:lnSpc>
                <a:spcPts val="2090"/>
              </a:lnSpc>
            </a:pPr>
            <a:r>
              <a:rPr dirty="0" sz="1800" spc="-140" b="1">
                <a:solidFill>
                  <a:srgbClr val="020621"/>
                </a:solidFill>
                <a:latin typeface="Book Antiqua"/>
                <a:cs typeface="Book Antiqua"/>
              </a:rPr>
              <a:t>compensatory</a:t>
            </a:r>
            <a:r>
              <a:rPr dirty="0" sz="1800" spc="8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75" b="1">
                <a:solidFill>
                  <a:srgbClr val="020621"/>
                </a:solidFill>
                <a:latin typeface="Book Antiqua"/>
                <a:cs typeface="Book Antiqua"/>
              </a:rPr>
              <a:t>behaviours—</a:t>
            </a:r>
            <a:r>
              <a:rPr dirty="0" sz="1800" spc="-125" b="1">
                <a:solidFill>
                  <a:srgbClr val="020621"/>
                </a:solidFill>
                <a:latin typeface="Book Antiqua"/>
                <a:cs typeface="Book Antiqua"/>
              </a:rPr>
              <a:t>self-</a:t>
            </a:r>
            <a:r>
              <a:rPr dirty="0" sz="1800" spc="-150" b="1">
                <a:solidFill>
                  <a:srgbClr val="020621"/>
                </a:solidFill>
                <a:latin typeface="Book Antiqua"/>
                <a:cs typeface="Book Antiqua"/>
              </a:rPr>
              <a:t>taught</a:t>
            </a:r>
            <a:r>
              <a:rPr dirty="0" sz="1800" spc="8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14" b="1">
                <a:solidFill>
                  <a:srgbClr val="020621"/>
                </a:solidFill>
                <a:latin typeface="Book Antiqua"/>
                <a:cs typeface="Book Antiqua"/>
              </a:rPr>
              <a:t>strategies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751241" y="3019786"/>
            <a:ext cx="2348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020621"/>
                </a:solidFill>
                <a:latin typeface="Book Antiqua"/>
                <a:cs typeface="Book Antiqua"/>
              </a:rPr>
              <a:t>to</a:t>
            </a:r>
            <a:r>
              <a:rPr dirty="0" sz="1800" spc="-1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60" b="1">
                <a:solidFill>
                  <a:srgbClr val="020621"/>
                </a:solidFill>
                <a:latin typeface="Book Antiqua"/>
                <a:cs typeface="Book Antiqua"/>
              </a:rPr>
              <a:t>navigate</a:t>
            </a:r>
            <a:r>
              <a:rPr dirty="0" sz="1800" spc="-1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65" b="1">
                <a:solidFill>
                  <a:srgbClr val="020621"/>
                </a:solidFill>
                <a:latin typeface="Book Antiqua"/>
                <a:cs typeface="Book Antiqua"/>
              </a:rPr>
              <a:t>daily</a:t>
            </a:r>
            <a:r>
              <a:rPr dirty="0" sz="1800" spc="-1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05" b="1">
                <a:solidFill>
                  <a:srgbClr val="020621"/>
                </a:solidFill>
                <a:latin typeface="Book Antiqua"/>
                <a:cs typeface="Book Antiqua"/>
              </a:rPr>
              <a:t>activities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26500" y="3294106"/>
            <a:ext cx="1938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5" b="1">
                <a:solidFill>
                  <a:srgbClr val="020621"/>
                </a:solidFill>
                <a:latin typeface="Book Antiqua"/>
                <a:cs typeface="Book Antiqua"/>
              </a:rPr>
              <a:t>despite</a:t>
            </a:r>
            <a:r>
              <a:rPr dirty="0" sz="1800" spc="15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20" b="1">
                <a:solidFill>
                  <a:srgbClr val="020621"/>
                </a:solidFill>
                <a:latin typeface="Book Antiqua"/>
                <a:cs typeface="Book Antiqua"/>
              </a:rPr>
              <a:t>lost</a:t>
            </a:r>
            <a:r>
              <a:rPr dirty="0" sz="1800" spc="2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35" b="1">
                <a:solidFill>
                  <a:srgbClr val="020621"/>
                </a:solidFill>
                <a:latin typeface="Book Antiqua"/>
                <a:cs typeface="Book Antiqua"/>
              </a:rPr>
              <a:t>function”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4147056" y="3895070"/>
            <a:ext cx="3982085" cy="274320"/>
          </a:xfrm>
          <a:custGeom>
            <a:avLst/>
            <a:gdLst/>
            <a:ahLst/>
            <a:cxnLst/>
            <a:rect l="l" t="t" r="r" b="b"/>
            <a:pathLst>
              <a:path w="3982084" h="274320">
                <a:moveTo>
                  <a:pt x="3981743" y="274319"/>
                </a:moveTo>
                <a:lnTo>
                  <a:pt x="0" y="274319"/>
                </a:lnTo>
                <a:lnTo>
                  <a:pt x="0" y="0"/>
                </a:lnTo>
                <a:lnTo>
                  <a:pt x="3981743" y="0"/>
                </a:lnTo>
                <a:lnTo>
                  <a:pt x="3981743" y="274319"/>
                </a:lnTo>
                <a:close/>
              </a:path>
            </a:pathLst>
          </a:custGeom>
          <a:solidFill>
            <a:srgbClr val="EEFF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1317911" y="3895070"/>
            <a:ext cx="1174750" cy="274320"/>
          </a:xfrm>
          <a:prstGeom prst="rect">
            <a:avLst/>
          </a:prstGeom>
          <a:solidFill>
            <a:srgbClr val="EEFF4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90"/>
              </a:lnSpc>
            </a:pPr>
            <a:r>
              <a:rPr dirty="0" sz="1800" spc="-204" b="1">
                <a:solidFill>
                  <a:srgbClr val="020621"/>
                </a:solidFill>
                <a:latin typeface="Book Antiqua"/>
                <a:cs typeface="Book Antiqua"/>
              </a:rPr>
              <a:t>new</a:t>
            </a:r>
            <a:r>
              <a:rPr dirty="0" sz="1800" spc="-1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40" b="1">
                <a:solidFill>
                  <a:srgbClr val="020621"/>
                </a:solidFill>
                <a:latin typeface="Book Antiqua"/>
                <a:cs typeface="Book Antiqua"/>
              </a:rPr>
              <a:t>learning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26500" y="3873225"/>
            <a:ext cx="75660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6270" algn="l"/>
              </a:tabLst>
            </a:pPr>
            <a:r>
              <a:rPr dirty="0" sz="1800" spc="-10" b="1">
                <a:solidFill>
                  <a:srgbClr val="020621"/>
                </a:solidFill>
                <a:latin typeface="Book Antiqua"/>
                <a:cs typeface="Book Antiqua"/>
              </a:rPr>
              <a:t>“When</a:t>
            </a:r>
            <a:r>
              <a:rPr dirty="0" sz="1800" b="1">
                <a:solidFill>
                  <a:srgbClr val="020621"/>
                </a:solidFill>
                <a:latin typeface="Book Antiqua"/>
                <a:cs typeface="Book Antiqua"/>
              </a:rPr>
              <a:t>	</a:t>
            </a:r>
            <a:r>
              <a:rPr dirty="0" sz="1800" spc="-110" b="1">
                <a:solidFill>
                  <a:srgbClr val="020621"/>
                </a:solidFill>
                <a:latin typeface="Book Antiqua"/>
                <a:cs typeface="Book Antiqua"/>
              </a:rPr>
              <a:t>occurs,</a:t>
            </a:r>
            <a:r>
              <a:rPr dirty="0" sz="1800" spc="-5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45" b="1">
                <a:solidFill>
                  <a:srgbClr val="020621"/>
                </a:solidFill>
                <a:latin typeface="Book Antiqua"/>
                <a:cs typeface="Book Antiqua"/>
              </a:rPr>
              <a:t>it</a:t>
            </a:r>
            <a:r>
              <a:rPr dirty="0" sz="1800" spc="-5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75" b="1">
                <a:solidFill>
                  <a:srgbClr val="020621"/>
                </a:solidFill>
                <a:latin typeface="Book Antiqua"/>
                <a:cs typeface="Book Antiqua"/>
              </a:rPr>
              <a:t>leads</a:t>
            </a:r>
            <a:r>
              <a:rPr dirty="0" sz="180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55" b="1">
                <a:solidFill>
                  <a:srgbClr val="020621"/>
                </a:solidFill>
                <a:latin typeface="Book Antiqua"/>
                <a:cs typeface="Book Antiqua"/>
              </a:rPr>
              <a:t>to</a:t>
            </a:r>
            <a:r>
              <a:rPr dirty="0" sz="1800" spc="-1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65" b="1">
                <a:solidFill>
                  <a:srgbClr val="020621"/>
                </a:solidFill>
                <a:latin typeface="Book Antiqua"/>
                <a:cs typeface="Book Antiqua"/>
              </a:rPr>
              <a:t>changes</a:t>
            </a:r>
            <a:r>
              <a:rPr dirty="0" sz="1800" spc="-5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50" b="1">
                <a:solidFill>
                  <a:srgbClr val="020621"/>
                </a:solidFill>
                <a:latin typeface="Book Antiqua"/>
                <a:cs typeface="Book Antiqua"/>
              </a:rPr>
              <a:t>in</a:t>
            </a:r>
            <a:r>
              <a:rPr dirty="0" sz="180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30" b="1">
                <a:solidFill>
                  <a:srgbClr val="020621"/>
                </a:solidFill>
                <a:latin typeface="Book Antiqua"/>
                <a:cs typeface="Book Antiqua"/>
              </a:rPr>
              <a:t>the</a:t>
            </a:r>
            <a:r>
              <a:rPr dirty="0" sz="1800" spc="-5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70" b="1">
                <a:solidFill>
                  <a:srgbClr val="020621"/>
                </a:solidFill>
                <a:latin typeface="Book Antiqua"/>
                <a:cs typeface="Book Antiqua"/>
              </a:rPr>
              <a:t>brain's</a:t>
            </a:r>
            <a:r>
              <a:rPr dirty="0" sz="1800" spc="-5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05" b="1">
                <a:solidFill>
                  <a:srgbClr val="020621"/>
                </a:solidFill>
                <a:latin typeface="Book Antiqua"/>
                <a:cs typeface="Book Antiqua"/>
              </a:rPr>
              <a:t>structure</a:t>
            </a:r>
            <a:r>
              <a:rPr dirty="0" sz="180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75" b="1">
                <a:solidFill>
                  <a:srgbClr val="020621"/>
                </a:solidFill>
                <a:latin typeface="Book Antiqua"/>
                <a:cs typeface="Book Antiqua"/>
              </a:rPr>
              <a:t>and</a:t>
            </a:r>
            <a:r>
              <a:rPr dirty="0" sz="1800" spc="-5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85" b="1">
                <a:solidFill>
                  <a:srgbClr val="020621"/>
                </a:solidFill>
                <a:latin typeface="Book Antiqua"/>
                <a:cs typeface="Book Antiqua"/>
              </a:rPr>
              <a:t>function,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26500" y="4147546"/>
            <a:ext cx="41052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0" b="1">
                <a:solidFill>
                  <a:srgbClr val="020621"/>
                </a:solidFill>
                <a:latin typeface="Book Antiqua"/>
                <a:cs typeface="Book Antiqua"/>
              </a:rPr>
              <a:t>promoting</a:t>
            </a:r>
            <a:r>
              <a:rPr dirty="0" sz="1800" spc="1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50" b="1">
                <a:solidFill>
                  <a:srgbClr val="020621"/>
                </a:solidFill>
                <a:latin typeface="Book Antiqua"/>
                <a:cs typeface="Book Antiqua"/>
              </a:rPr>
              <a:t>neural</a:t>
            </a:r>
            <a:r>
              <a:rPr dirty="0" sz="1800" spc="1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45" b="1">
                <a:solidFill>
                  <a:srgbClr val="020621"/>
                </a:solidFill>
                <a:latin typeface="Book Antiqua"/>
                <a:cs typeface="Book Antiqua"/>
              </a:rPr>
              <a:t>growth</a:t>
            </a:r>
            <a:r>
              <a:rPr dirty="0" sz="1800" spc="1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75" b="1">
                <a:solidFill>
                  <a:srgbClr val="020621"/>
                </a:solidFill>
                <a:latin typeface="Book Antiqua"/>
                <a:cs typeface="Book Antiqua"/>
              </a:rPr>
              <a:t>and</a:t>
            </a:r>
            <a:r>
              <a:rPr dirty="0" sz="1800" spc="10" b="1">
                <a:solidFill>
                  <a:srgbClr val="020621"/>
                </a:solidFill>
                <a:latin typeface="Book Antiqua"/>
                <a:cs typeface="Book Antiqua"/>
              </a:rPr>
              <a:t> </a:t>
            </a:r>
            <a:r>
              <a:rPr dirty="0" sz="1800" spc="-135" b="1">
                <a:solidFill>
                  <a:srgbClr val="020621"/>
                </a:solidFill>
                <a:latin typeface="Book Antiqua"/>
                <a:cs typeface="Book Antiqua"/>
              </a:rPr>
              <a:t>reorganisation”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61150" y="4590345"/>
            <a:ext cx="66357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Garamond"/>
                <a:cs typeface="Garamond"/>
              </a:rPr>
              <a:t>Kleim,J.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&amp;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 spc="-35">
                <a:latin typeface="Garamond"/>
                <a:cs typeface="Garamond"/>
              </a:rPr>
              <a:t>Jones,T.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(2008).</a:t>
            </a:r>
            <a:r>
              <a:rPr dirty="0" sz="1000" spc="29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Principles</a:t>
            </a:r>
            <a:r>
              <a:rPr dirty="0" sz="1000" spc="25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of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 spc="-20">
                <a:latin typeface="Garamond"/>
                <a:cs typeface="Garamond"/>
              </a:rPr>
              <a:t>Experience-</a:t>
            </a:r>
            <a:r>
              <a:rPr dirty="0" sz="1000" spc="-10">
                <a:latin typeface="Garamond"/>
                <a:cs typeface="Garamond"/>
              </a:rPr>
              <a:t>Dependent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Neural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Plasticity: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Implications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for</a:t>
            </a:r>
            <a:r>
              <a:rPr dirty="0" sz="1000" spc="25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Rehabilitation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After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Brain</a:t>
            </a:r>
            <a:r>
              <a:rPr dirty="0" sz="1000" spc="20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Damage</a:t>
            </a:r>
            <a:endParaRPr sz="1000">
              <a:latin typeface="Garamond"/>
              <a:cs typeface="Garamond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85662" y="260774"/>
            <a:ext cx="1106805" cy="1043940"/>
            <a:chOff x="485662" y="260774"/>
            <a:chExt cx="1106805" cy="1043940"/>
          </a:xfrm>
        </p:grpSpPr>
        <p:sp>
          <p:nvSpPr>
            <p:cNvPr id="24" name="object 24" descr=""/>
            <p:cNvSpPr/>
            <p:nvPr/>
          </p:nvSpPr>
          <p:spPr>
            <a:xfrm>
              <a:off x="490425" y="265537"/>
              <a:ext cx="1097280" cy="1034415"/>
            </a:xfrm>
            <a:custGeom>
              <a:avLst/>
              <a:gdLst/>
              <a:ahLst/>
              <a:cxnLst/>
              <a:rect l="l" t="t" r="r" b="b"/>
              <a:pathLst>
                <a:path w="1097280" h="1034415">
                  <a:moveTo>
                    <a:pt x="548399" y="1033799"/>
                  </a:moveTo>
                  <a:lnTo>
                    <a:pt x="498484" y="1031687"/>
                  </a:lnTo>
                  <a:lnTo>
                    <a:pt x="449824" y="1025472"/>
                  </a:lnTo>
                  <a:lnTo>
                    <a:pt x="402613" y="1015335"/>
                  </a:lnTo>
                  <a:lnTo>
                    <a:pt x="357045" y="1001461"/>
                  </a:lnTo>
                  <a:lnTo>
                    <a:pt x="313313" y="984031"/>
                  </a:lnTo>
                  <a:lnTo>
                    <a:pt x="271612" y="963227"/>
                  </a:lnTo>
                  <a:lnTo>
                    <a:pt x="232133" y="939233"/>
                  </a:lnTo>
                  <a:lnTo>
                    <a:pt x="195072" y="912231"/>
                  </a:lnTo>
                  <a:lnTo>
                    <a:pt x="160622" y="882403"/>
                  </a:lnTo>
                  <a:lnTo>
                    <a:pt x="128976" y="849932"/>
                  </a:lnTo>
                  <a:lnTo>
                    <a:pt x="100328" y="814999"/>
                  </a:lnTo>
                  <a:lnTo>
                    <a:pt x="74872" y="777789"/>
                  </a:lnTo>
                  <a:lnTo>
                    <a:pt x="52801" y="738482"/>
                  </a:lnTo>
                  <a:lnTo>
                    <a:pt x="34309" y="697263"/>
                  </a:lnTo>
                  <a:lnTo>
                    <a:pt x="19589" y="654312"/>
                  </a:lnTo>
                  <a:lnTo>
                    <a:pt x="8835" y="609813"/>
                  </a:lnTo>
                  <a:lnTo>
                    <a:pt x="2241" y="563948"/>
                  </a:lnTo>
                  <a:lnTo>
                    <a:pt x="0" y="516899"/>
                  </a:lnTo>
                  <a:lnTo>
                    <a:pt x="2241" y="469851"/>
                  </a:lnTo>
                  <a:lnTo>
                    <a:pt x="8835" y="423986"/>
                  </a:lnTo>
                  <a:lnTo>
                    <a:pt x="19589" y="379487"/>
                  </a:lnTo>
                  <a:lnTo>
                    <a:pt x="34309" y="336536"/>
                  </a:lnTo>
                  <a:lnTo>
                    <a:pt x="52801" y="295317"/>
                  </a:lnTo>
                  <a:lnTo>
                    <a:pt x="74872" y="256010"/>
                  </a:lnTo>
                  <a:lnTo>
                    <a:pt x="100328" y="218800"/>
                  </a:lnTo>
                  <a:lnTo>
                    <a:pt x="128976" y="183867"/>
                  </a:lnTo>
                  <a:lnTo>
                    <a:pt x="160622" y="151396"/>
                  </a:lnTo>
                  <a:lnTo>
                    <a:pt x="195072" y="121568"/>
                  </a:lnTo>
                  <a:lnTo>
                    <a:pt x="232133" y="94566"/>
                  </a:lnTo>
                  <a:lnTo>
                    <a:pt x="271612" y="70571"/>
                  </a:lnTo>
                  <a:lnTo>
                    <a:pt x="313313" y="49768"/>
                  </a:lnTo>
                  <a:lnTo>
                    <a:pt x="357045" y="32338"/>
                  </a:lnTo>
                  <a:lnTo>
                    <a:pt x="402613" y="18464"/>
                  </a:lnTo>
                  <a:lnTo>
                    <a:pt x="449824" y="8327"/>
                  </a:lnTo>
                  <a:lnTo>
                    <a:pt x="499359" y="2000"/>
                  </a:lnTo>
                  <a:lnTo>
                    <a:pt x="501127" y="2000"/>
                  </a:lnTo>
                  <a:lnTo>
                    <a:pt x="548399" y="0"/>
                  </a:lnTo>
                  <a:lnTo>
                    <a:pt x="596618" y="2000"/>
                  </a:lnTo>
                  <a:lnTo>
                    <a:pt x="644143" y="7936"/>
                  </a:lnTo>
                  <a:lnTo>
                    <a:pt x="690722" y="17709"/>
                  </a:lnTo>
                  <a:lnTo>
                    <a:pt x="736102" y="31220"/>
                  </a:lnTo>
                  <a:lnTo>
                    <a:pt x="780030" y="48370"/>
                  </a:lnTo>
                  <a:lnTo>
                    <a:pt x="822254" y="69062"/>
                  </a:lnTo>
                  <a:lnTo>
                    <a:pt x="862522" y="93196"/>
                  </a:lnTo>
                  <a:lnTo>
                    <a:pt x="900580" y="120673"/>
                  </a:lnTo>
                  <a:lnTo>
                    <a:pt x="936177" y="151396"/>
                  </a:lnTo>
                  <a:lnTo>
                    <a:pt x="972606" y="189310"/>
                  </a:lnTo>
                  <a:lnTo>
                    <a:pt x="1004662" y="230123"/>
                  </a:lnTo>
                  <a:lnTo>
                    <a:pt x="1032194" y="273496"/>
                  </a:lnTo>
                  <a:lnTo>
                    <a:pt x="1055055" y="319090"/>
                  </a:lnTo>
                  <a:lnTo>
                    <a:pt x="1073095" y="366567"/>
                  </a:lnTo>
                  <a:lnTo>
                    <a:pt x="1086165" y="415586"/>
                  </a:lnTo>
                  <a:lnTo>
                    <a:pt x="1094116" y="465810"/>
                  </a:lnTo>
                  <a:lnTo>
                    <a:pt x="1096799" y="516899"/>
                  </a:lnTo>
                  <a:lnTo>
                    <a:pt x="1094558" y="563948"/>
                  </a:lnTo>
                  <a:lnTo>
                    <a:pt x="1087964" y="609813"/>
                  </a:lnTo>
                  <a:lnTo>
                    <a:pt x="1077210" y="654312"/>
                  </a:lnTo>
                  <a:lnTo>
                    <a:pt x="1062490" y="697263"/>
                  </a:lnTo>
                  <a:lnTo>
                    <a:pt x="1043998" y="738482"/>
                  </a:lnTo>
                  <a:lnTo>
                    <a:pt x="1021927" y="777789"/>
                  </a:lnTo>
                  <a:lnTo>
                    <a:pt x="996471" y="814999"/>
                  </a:lnTo>
                  <a:lnTo>
                    <a:pt x="967823" y="849932"/>
                  </a:lnTo>
                  <a:lnTo>
                    <a:pt x="936177" y="882403"/>
                  </a:lnTo>
                  <a:lnTo>
                    <a:pt x="901727" y="912231"/>
                  </a:lnTo>
                  <a:lnTo>
                    <a:pt x="864666" y="939233"/>
                  </a:lnTo>
                  <a:lnTo>
                    <a:pt x="825187" y="963227"/>
                  </a:lnTo>
                  <a:lnTo>
                    <a:pt x="783486" y="984031"/>
                  </a:lnTo>
                  <a:lnTo>
                    <a:pt x="739754" y="1001461"/>
                  </a:lnTo>
                  <a:lnTo>
                    <a:pt x="694186" y="1015335"/>
                  </a:lnTo>
                  <a:lnTo>
                    <a:pt x="646975" y="1025472"/>
                  </a:lnTo>
                  <a:lnTo>
                    <a:pt x="598315" y="1031687"/>
                  </a:lnTo>
                  <a:lnTo>
                    <a:pt x="548399" y="10337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90425" y="265537"/>
              <a:ext cx="1097280" cy="1034415"/>
            </a:xfrm>
            <a:custGeom>
              <a:avLst/>
              <a:gdLst/>
              <a:ahLst/>
              <a:cxnLst/>
              <a:rect l="l" t="t" r="r" b="b"/>
              <a:pathLst>
                <a:path w="1097280" h="1034415">
                  <a:moveTo>
                    <a:pt x="0" y="516899"/>
                  </a:moveTo>
                  <a:lnTo>
                    <a:pt x="2241" y="469851"/>
                  </a:lnTo>
                  <a:lnTo>
                    <a:pt x="8835" y="423986"/>
                  </a:lnTo>
                  <a:lnTo>
                    <a:pt x="19589" y="379487"/>
                  </a:lnTo>
                  <a:lnTo>
                    <a:pt x="34309" y="336536"/>
                  </a:lnTo>
                  <a:lnTo>
                    <a:pt x="52801" y="295317"/>
                  </a:lnTo>
                  <a:lnTo>
                    <a:pt x="74872" y="256010"/>
                  </a:lnTo>
                  <a:lnTo>
                    <a:pt x="100328" y="218800"/>
                  </a:lnTo>
                  <a:lnTo>
                    <a:pt x="128976" y="183867"/>
                  </a:lnTo>
                  <a:lnTo>
                    <a:pt x="160622" y="151396"/>
                  </a:lnTo>
                  <a:lnTo>
                    <a:pt x="195072" y="121568"/>
                  </a:lnTo>
                  <a:lnTo>
                    <a:pt x="232133" y="94566"/>
                  </a:lnTo>
                  <a:lnTo>
                    <a:pt x="271612" y="70571"/>
                  </a:lnTo>
                  <a:lnTo>
                    <a:pt x="313313" y="49768"/>
                  </a:lnTo>
                  <a:lnTo>
                    <a:pt x="357045" y="32338"/>
                  </a:lnTo>
                  <a:lnTo>
                    <a:pt x="402613" y="18464"/>
                  </a:lnTo>
                  <a:lnTo>
                    <a:pt x="449824" y="8327"/>
                  </a:lnTo>
                  <a:lnTo>
                    <a:pt x="498484" y="2112"/>
                  </a:lnTo>
                  <a:lnTo>
                    <a:pt x="548399" y="0"/>
                  </a:lnTo>
                  <a:lnTo>
                    <a:pt x="596618" y="2000"/>
                  </a:lnTo>
                  <a:lnTo>
                    <a:pt x="644143" y="7936"/>
                  </a:lnTo>
                  <a:lnTo>
                    <a:pt x="690722" y="17709"/>
                  </a:lnTo>
                  <a:lnTo>
                    <a:pt x="736102" y="31220"/>
                  </a:lnTo>
                  <a:lnTo>
                    <a:pt x="780030" y="48370"/>
                  </a:lnTo>
                  <a:lnTo>
                    <a:pt x="822254" y="69062"/>
                  </a:lnTo>
                  <a:lnTo>
                    <a:pt x="862522" y="93196"/>
                  </a:lnTo>
                  <a:lnTo>
                    <a:pt x="900580" y="120673"/>
                  </a:lnTo>
                  <a:lnTo>
                    <a:pt x="936177" y="151396"/>
                  </a:lnTo>
                  <a:lnTo>
                    <a:pt x="972606" y="189310"/>
                  </a:lnTo>
                  <a:lnTo>
                    <a:pt x="1004662" y="230123"/>
                  </a:lnTo>
                  <a:lnTo>
                    <a:pt x="1032194" y="273496"/>
                  </a:lnTo>
                  <a:lnTo>
                    <a:pt x="1055055" y="319090"/>
                  </a:lnTo>
                  <a:lnTo>
                    <a:pt x="1073095" y="366567"/>
                  </a:lnTo>
                  <a:lnTo>
                    <a:pt x="1086165" y="415586"/>
                  </a:lnTo>
                  <a:lnTo>
                    <a:pt x="1094116" y="465810"/>
                  </a:lnTo>
                  <a:lnTo>
                    <a:pt x="1096799" y="516899"/>
                  </a:lnTo>
                  <a:lnTo>
                    <a:pt x="1094558" y="563948"/>
                  </a:lnTo>
                  <a:lnTo>
                    <a:pt x="1087964" y="609813"/>
                  </a:lnTo>
                  <a:lnTo>
                    <a:pt x="1077210" y="654312"/>
                  </a:lnTo>
                  <a:lnTo>
                    <a:pt x="1062490" y="697263"/>
                  </a:lnTo>
                  <a:lnTo>
                    <a:pt x="1043998" y="738482"/>
                  </a:lnTo>
                  <a:lnTo>
                    <a:pt x="1021927" y="777789"/>
                  </a:lnTo>
                  <a:lnTo>
                    <a:pt x="996471" y="814999"/>
                  </a:lnTo>
                  <a:lnTo>
                    <a:pt x="967823" y="849932"/>
                  </a:lnTo>
                  <a:lnTo>
                    <a:pt x="936177" y="882403"/>
                  </a:lnTo>
                  <a:lnTo>
                    <a:pt x="901727" y="912231"/>
                  </a:lnTo>
                  <a:lnTo>
                    <a:pt x="864666" y="939233"/>
                  </a:lnTo>
                  <a:lnTo>
                    <a:pt x="825187" y="963227"/>
                  </a:lnTo>
                  <a:lnTo>
                    <a:pt x="783486" y="984031"/>
                  </a:lnTo>
                  <a:lnTo>
                    <a:pt x="739754" y="1001461"/>
                  </a:lnTo>
                  <a:lnTo>
                    <a:pt x="694186" y="1015335"/>
                  </a:lnTo>
                  <a:lnTo>
                    <a:pt x="646975" y="1025472"/>
                  </a:lnTo>
                  <a:lnTo>
                    <a:pt x="598315" y="1031687"/>
                  </a:lnTo>
                  <a:lnTo>
                    <a:pt x="548399" y="1033799"/>
                  </a:lnTo>
                  <a:lnTo>
                    <a:pt x="498484" y="1031687"/>
                  </a:lnTo>
                  <a:lnTo>
                    <a:pt x="449824" y="1025472"/>
                  </a:lnTo>
                  <a:lnTo>
                    <a:pt x="402613" y="1015335"/>
                  </a:lnTo>
                  <a:lnTo>
                    <a:pt x="357045" y="1001461"/>
                  </a:lnTo>
                  <a:lnTo>
                    <a:pt x="313313" y="984031"/>
                  </a:lnTo>
                  <a:lnTo>
                    <a:pt x="271612" y="963227"/>
                  </a:lnTo>
                  <a:lnTo>
                    <a:pt x="232133" y="939233"/>
                  </a:lnTo>
                  <a:lnTo>
                    <a:pt x="195072" y="912231"/>
                  </a:lnTo>
                  <a:lnTo>
                    <a:pt x="160622" y="882403"/>
                  </a:lnTo>
                  <a:lnTo>
                    <a:pt x="128976" y="849932"/>
                  </a:lnTo>
                  <a:lnTo>
                    <a:pt x="100328" y="814999"/>
                  </a:lnTo>
                  <a:lnTo>
                    <a:pt x="74872" y="777789"/>
                  </a:lnTo>
                  <a:lnTo>
                    <a:pt x="52801" y="738482"/>
                  </a:lnTo>
                  <a:lnTo>
                    <a:pt x="34309" y="697263"/>
                  </a:lnTo>
                  <a:lnTo>
                    <a:pt x="19589" y="654312"/>
                  </a:lnTo>
                  <a:lnTo>
                    <a:pt x="8835" y="609813"/>
                  </a:lnTo>
                  <a:lnTo>
                    <a:pt x="2241" y="563948"/>
                  </a:lnTo>
                  <a:lnTo>
                    <a:pt x="0" y="5168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850717" y="475224"/>
            <a:ext cx="2800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 b="1">
                <a:solidFill>
                  <a:srgbClr val="212121"/>
                </a:solidFill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76837" y="462037"/>
            <a:ext cx="6590665" cy="829310"/>
            <a:chOff x="1276837" y="462037"/>
            <a:chExt cx="6590665" cy="829310"/>
          </a:xfrm>
        </p:grpSpPr>
        <p:sp>
          <p:nvSpPr>
            <p:cNvPr id="3" name="object 3" descr=""/>
            <p:cNvSpPr/>
            <p:nvPr/>
          </p:nvSpPr>
          <p:spPr>
            <a:xfrm>
              <a:off x="1281599" y="466799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6444197" y="819599"/>
                  </a:move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81599" y="466799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0" y="136602"/>
                  </a:move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70572" y="554083"/>
            <a:ext cx="6316980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65"/>
              <a:t>Ten</a:t>
            </a:r>
            <a:r>
              <a:rPr dirty="0" spc="-50"/>
              <a:t> </a:t>
            </a:r>
            <a:r>
              <a:rPr dirty="0" spc="-275"/>
              <a:t>Principles</a:t>
            </a:r>
            <a:r>
              <a:rPr dirty="0" spc="-45"/>
              <a:t> </a:t>
            </a:r>
            <a:r>
              <a:rPr dirty="0" spc="-290"/>
              <a:t>of</a:t>
            </a:r>
            <a:r>
              <a:rPr dirty="0" spc="-55"/>
              <a:t> </a:t>
            </a:r>
            <a:r>
              <a:rPr dirty="0" spc="-275"/>
              <a:t>Neuroplasticity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258762" y="1625287"/>
            <a:ext cx="8342630" cy="3291840"/>
            <a:chOff x="258762" y="1625287"/>
            <a:chExt cx="8342630" cy="3291840"/>
          </a:xfrm>
        </p:grpSpPr>
        <p:sp>
          <p:nvSpPr>
            <p:cNvPr id="7" name="object 7" descr=""/>
            <p:cNvSpPr/>
            <p:nvPr/>
          </p:nvSpPr>
          <p:spPr>
            <a:xfrm>
              <a:off x="263524" y="1630050"/>
              <a:ext cx="8333105" cy="3282315"/>
            </a:xfrm>
            <a:custGeom>
              <a:avLst/>
              <a:gdLst/>
              <a:ahLst/>
              <a:cxnLst/>
              <a:rect l="l" t="t" r="r" b="b"/>
              <a:pathLst>
                <a:path w="8333105" h="3282315">
                  <a:moveTo>
                    <a:pt x="7785838" y="3281699"/>
                  </a:moveTo>
                  <a:lnTo>
                    <a:pt x="546960" y="3281699"/>
                  </a:lnTo>
                  <a:lnTo>
                    <a:pt x="499767" y="3279692"/>
                  </a:lnTo>
                  <a:lnTo>
                    <a:pt x="453687" y="3273778"/>
                  </a:lnTo>
                  <a:lnTo>
                    <a:pt x="408887" y="3264123"/>
                  </a:lnTo>
                  <a:lnTo>
                    <a:pt x="365530" y="3250890"/>
                  </a:lnTo>
                  <a:lnTo>
                    <a:pt x="323781" y="3234244"/>
                  </a:lnTo>
                  <a:lnTo>
                    <a:pt x="283803" y="3214349"/>
                  </a:lnTo>
                  <a:lnTo>
                    <a:pt x="245760" y="3191368"/>
                  </a:lnTo>
                  <a:lnTo>
                    <a:pt x="209818" y="3165467"/>
                  </a:lnTo>
                  <a:lnTo>
                    <a:pt x="176140" y="3136810"/>
                  </a:lnTo>
                  <a:lnTo>
                    <a:pt x="144889" y="3105559"/>
                  </a:lnTo>
                  <a:lnTo>
                    <a:pt x="116232" y="3071881"/>
                  </a:lnTo>
                  <a:lnTo>
                    <a:pt x="90331" y="3035939"/>
                  </a:lnTo>
                  <a:lnTo>
                    <a:pt x="67350" y="2997896"/>
                  </a:lnTo>
                  <a:lnTo>
                    <a:pt x="47455" y="2957918"/>
                  </a:lnTo>
                  <a:lnTo>
                    <a:pt x="30809" y="2916169"/>
                  </a:lnTo>
                  <a:lnTo>
                    <a:pt x="17576" y="2872812"/>
                  </a:lnTo>
                  <a:lnTo>
                    <a:pt x="7921" y="2828011"/>
                  </a:lnTo>
                  <a:lnTo>
                    <a:pt x="2007" y="2781932"/>
                  </a:lnTo>
                  <a:lnTo>
                    <a:pt x="0" y="2734738"/>
                  </a:lnTo>
                  <a:lnTo>
                    <a:pt x="0" y="546960"/>
                  </a:lnTo>
                  <a:lnTo>
                    <a:pt x="2007" y="499767"/>
                  </a:lnTo>
                  <a:lnTo>
                    <a:pt x="7921" y="453688"/>
                  </a:lnTo>
                  <a:lnTo>
                    <a:pt x="17576" y="408887"/>
                  </a:lnTo>
                  <a:lnTo>
                    <a:pt x="30809" y="365530"/>
                  </a:lnTo>
                  <a:lnTo>
                    <a:pt x="47455" y="323781"/>
                  </a:lnTo>
                  <a:lnTo>
                    <a:pt x="67350" y="283803"/>
                  </a:lnTo>
                  <a:lnTo>
                    <a:pt x="90331" y="245760"/>
                  </a:lnTo>
                  <a:lnTo>
                    <a:pt x="116232" y="209818"/>
                  </a:lnTo>
                  <a:lnTo>
                    <a:pt x="144889" y="176140"/>
                  </a:lnTo>
                  <a:lnTo>
                    <a:pt x="176140" y="144889"/>
                  </a:lnTo>
                  <a:lnTo>
                    <a:pt x="209818" y="116232"/>
                  </a:lnTo>
                  <a:lnTo>
                    <a:pt x="245760" y="90331"/>
                  </a:lnTo>
                  <a:lnTo>
                    <a:pt x="283803" y="67350"/>
                  </a:lnTo>
                  <a:lnTo>
                    <a:pt x="323781" y="47455"/>
                  </a:lnTo>
                  <a:lnTo>
                    <a:pt x="365530" y="30809"/>
                  </a:lnTo>
                  <a:lnTo>
                    <a:pt x="408887" y="17576"/>
                  </a:lnTo>
                  <a:lnTo>
                    <a:pt x="453687" y="7921"/>
                  </a:lnTo>
                  <a:lnTo>
                    <a:pt x="499767" y="2007"/>
                  </a:lnTo>
                  <a:lnTo>
                    <a:pt x="546960" y="0"/>
                  </a:lnTo>
                  <a:lnTo>
                    <a:pt x="7785838" y="0"/>
                  </a:lnTo>
                  <a:lnTo>
                    <a:pt x="7831449" y="2007"/>
                  </a:lnTo>
                  <a:lnTo>
                    <a:pt x="7833106" y="2007"/>
                  </a:lnTo>
                  <a:lnTo>
                    <a:pt x="7881331" y="8398"/>
                  </a:lnTo>
                  <a:lnTo>
                    <a:pt x="7927788" y="18739"/>
                  </a:lnTo>
                  <a:lnTo>
                    <a:pt x="7973048" y="33035"/>
                  </a:lnTo>
                  <a:lnTo>
                    <a:pt x="8016861" y="51183"/>
                  </a:lnTo>
                  <a:lnTo>
                    <a:pt x="8058975" y="73078"/>
                  </a:lnTo>
                  <a:lnTo>
                    <a:pt x="8099137" y="98616"/>
                  </a:lnTo>
                  <a:lnTo>
                    <a:pt x="8137095" y="127691"/>
                  </a:lnTo>
                  <a:lnTo>
                    <a:pt x="8172599" y="160201"/>
                  </a:lnTo>
                  <a:lnTo>
                    <a:pt x="8205108" y="195704"/>
                  </a:lnTo>
                  <a:lnTo>
                    <a:pt x="8234184" y="233663"/>
                  </a:lnTo>
                  <a:lnTo>
                    <a:pt x="8259721" y="273824"/>
                  </a:lnTo>
                  <a:lnTo>
                    <a:pt x="8281616" y="315938"/>
                  </a:lnTo>
                  <a:lnTo>
                    <a:pt x="8299764" y="359751"/>
                  </a:lnTo>
                  <a:lnTo>
                    <a:pt x="8314060" y="405011"/>
                  </a:lnTo>
                  <a:lnTo>
                    <a:pt x="8324401" y="451468"/>
                  </a:lnTo>
                  <a:lnTo>
                    <a:pt x="8330683" y="498868"/>
                  </a:lnTo>
                  <a:lnTo>
                    <a:pt x="8332799" y="546960"/>
                  </a:lnTo>
                  <a:lnTo>
                    <a:pt x="8332799" y="2734738"/>
                  </a:lnTo>
                  <a:lnTo>
                    <a:pt x="8330792" y="2781932"/>
                  </a:lnTo>
                  <a:lnTo>
                    <a:pt x="8324878" y="2828011"/>
                  </a:lnTo>
                  <a:lnTo>
                    <a:pt x="8315223" y="2872812"/>
                  </a:lnTo>
                  <a:lnTo>
                    <a:pt x="8301990" y="2916169"/>
                  </a:lnTo>
                  <a:lnTo>
                    <a:pt x="8285344" y="2957918"/>
                  </a:lnTo>
                  <a:lnTo>
                    <a:pt x="8265449" y="2997896"/>
                  </a:lnTo>
                  <a:lnTo>
                    <a:pt x="8242468" y="3035939"/>
                  </a:lnTo>
                  <a:lnTo>
                    <a:pt x="8216567" y="3071881"/>
                  </a:lnTo>
                  <a:lnTo>
                    <a:pt x="8187910" y="3105559"/>
                  </a:lnTo>
                  <a:lnTo>
                    <a:pt x="8156660" y="3136810"/>
                  </a:lnTo>
                  <a:lnTo>
                    <a:pt x="8122981" y="3165467"/>
                  </a:lnTo>
                  <a:lnTo>
                    <a:pt x="8087039" y="3191368"/>
                  </a:lnTo>
                  <a:lnTo>
                    <a:pt x="8048996" y="3214349"/>
                  </a:lnTo>
                  <a:lnTo>
                    <a:pt x="8009018" y="3234244"/>
                  </a:lnTo>
                  <a:lnTo>
                    <a:pt x="7967269" y="3250890"/>
                  </a:lnTo>
                  <a:lnTo>
                    <a:pt x="7923912" y="3264123"/>
                  </a:lnTo>
                  <a:lnTo>
                    <a:pt x="7879111" y="3273778"/>
                  </a:lnTo>
                  <a:lnTo>
                    <a:pt x="7833032" y="3279692"/>
                  </a:lnTo>
                  <a:lnTo>
                    <a:pt x="7785838" y="32816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63525" y="1630050"/>
              <a:ext cx="8333105" cy="3282315"/>
            </a:xfrm>
            <a:custGeom>
              <a:avLst/>
              <a:gdLst/>
              <a:ahLst/>
              <a:cxnLst/>
              <a:rect l="l" t="t" r="r" b="b"/>
              <a:pathLst>
                <a:path w="8333105" h="3282315">
                  <a:moveTo>
                    <a:pt x="0" y="546960"/>
                  </a:moveTo>
                  <a:lnTo>
                    <a:pt x="2007" y="499767"/>
                  </a:lnTo>
                  <a:lnTo>
                    <a:pt x="7921" y="453688"/>
                  </a:lnTo>
                  <a:lnTo>
                    <a:pt x="17576" y="408887"/>
                  </a:lnTo>
                  <a:lnTo>
                    <a:pt x="30809" y="365530"/>
                  </a:lnTo>
                  <a:lnTo>
                    <a:pt x="47455" y="323781"/>
                  </a:lnTo>
                  <a:lnTo>
                    <a:pt x="67350" y="283803"/>
                  </a:lnTo>
                  <a:lnTo>
                    <a:pt x="90331" y="245760"/>
                  </a:lnTo>
                  <a:lnTo>
                    <a:pt x="116232" y="209818"/>
                  </a:lnTo>
                  <a:lnTo>
                    <a:pt x="144889" y="176140"/>
                  </a:lnTo>
                  <a:lnTo>
                    <a:pt x="176140" y="144889"/>
                  </a:lnTo>
                  <a:lnTo>
                    <a:pt x="209818" y="116232"/>
                  </a:lnTo>
                  <a:lnTo>
                    <a:pt x="245760" y="90331"/>
                  </a:lnTo>
                  <a:lnTo>
                    <a:pt x="283803" y="67350"/>
                  </a:lnTo>
                  <a:lnTo>
                    <a:pt x="323781" y="47455"/>
                  </a:lnTo>
                  <a:lnTo>
                    <a:pt x="365530" y="30809"/>
                  </a:lnTo>
                  <a:lnTo>
                    <a:pt x="408887" y="17576"/>
                  </a:lnTo>
                  <a:lnTo>
                    <a:pt x="453687" y="7921"/>
                  </a:lnTo>
                  <a:lnTo>
                    <a:pt x="499767" y="2007"/>
                  </a:lnTo>
                  <a:lnTo>
                    <a:pt x="546960" y="0"/>
                  </a:lnTo>
                  <a:lnTo>
                    <a:pt x="7785838" y="0"/>
                  </a:lnTo>
                  <a:lnTo>
                    <a:pt x="7833931" y="2116"/>
                  </a:lnTo>
                  <a:lnTo>
                    <a:pt x="7881331" y="8398"/>
                  </a:lnTo>
                  <a:lnTo>
                    <a:pt x="7927788" y="18739"/>
                  </a:lnTo>
                  <a:lnTo>
                    <a:pt x="7973048" y="33035"/>
                  </a:lnTo>
                  <a:lnTo>
                    <a:pt x="8016861" y="51183"/>
                  </a:lnTo>
                  <a:lnTo>
                    <a:pt x="8058975" y="73078"/>
                  </a:lnTo>
                  <a:lnTo>
                    <a:pt x="8099137" y="98616"/>
                  </a:lnTo>
                  <a:lnTo>
                    <a:pt x="8137095" y="127691"/>
                  </a:lnTo>
                  <a:lnTo>
                    <a:pt x="8172599" y="160201"/>
                  </a:lnTo>
                  <a:lnTo>
                    <a:pt x="8205108" y="195704"/>
                  </a:lnTo>
                  <a:lnTo>
                    <a:pt x="8234184" y="233663"/>
                  </a:lnTo>
                  <a:lnTo>
                    <a:pt x="8259721" y="273824"/>
                  </a:lnTo>
                  <a:lnTo>
                    <a:pt x="8281616" y="315938"/>
                  </a:lnTo>
                  <a:lnTo>
                    <a:pt x="8299764" y="359751"/>
                  </a:lnTo>
                  <a:lnTo>
                    <a:pt x="8314060" y="405011"/>
                  </a:lnTo>
                  <a:lnTo>
                    <a:pt x="8324401" y="451468"/>
                  </a:lnTo>
                  <a:lnTo>
                    <a:pt x="8330683" y="498868"/>
                  </a:lnTo>
                  <a:lnTo>
                    <a:pt x="8332799" y="546960"/>
                  </a:lnTo>
                  <a:lnTo>
                    <a:pt x="8332799" y="2734738"/>
                  </a:lnTo>
                  <a:lnTo>
                    <a:pt x="8330792" y="2781932"/>
                  </a:lnTo>
                  <a:lnTo>
                    <a:pt x="8324878" y="2828011"/>
                  </a:lnTo>
                  <a:lnTo>
                    <a:pt x="8315223" y="2872812"/>
                  </a:lnTo>
                  <a:lnTo>
                    <a:pt x="8301990" y="2916169"/>
                  </a:lnTo>
                  <a:lnTo>
                    <a:pt x="8285344" y="2957918"/>
                  </a:lnTo>
                  <a:lnTo>
                    <a:pt x="8265449" y="2997896"/>
                  </a:lnTo>
                  <a:lnTo>
                    <a:pt x="8242468" y="3035939"/>
                  </a:lnTo>
                  <a:lnTo>
                    <a:pt x="8216567" y="3071881"/>
                  </a:lnTo>
                  <a:lnTo>
                    <a:pt x="8187910" y="3105559"/>
                  </a:lnTo>
                  <a:lnTo>
                    <a:pt x="8156660" y="3136810"/>
                  </a:lnTo>
                  <a:lnTo>
                    <a:pt x="8122981" y="3165467"/>
                  </a:lnTo>
                  <a:lnTo>
                    <a:pt x="8087039" y="3191368"/>
                  </a:lnTo>
                  <a:lnTo>
                    <a:pt x="8048996" y="3214349"/>
                  </a:lnTo>
                  <a:lnTo>
                    <a:pt x="8009018" y="3234244"/>
                  </a:lnTo>
                  <a:lnTo>
                    <a:pt x="7967269" y="3250890"/>
                  </a:lnTo>
                  <a:lnTo>
                    <a:pt x="7923912" y="3264123"/>
                  </a:lnTo>
                  <a:lnTo>
                    <a:pt x="7879112" y="3273778"/>
                  </a:lnTo>
                  <a:lnTo>
                    <a:pt x="7833032" y="3279692"/>
                  </a:lnTo>
                  <a:lnTo>
                    <a:pt x="7785838" y="3281699"/>
                  </a:lnTo>
                  <a:lnTo>
                    <a:pt x="546960" y="3281699"/>
                  </a:lnTo>
                  <a:lnTo>
                    <a:pt x="499767" y="3279692"/>
                  </a:lnTo>
                  <a:lnTo>
                    <a:pt x="453687" y="3273778"/>
                  </a:lnTo>
                  <a:lnTo>
                    <a:pt x="408887" y="3264123"/>
                  </a:lnTo>
                  <a:lnTo>
                    <a:pt x="365530" y="3250890"/>
                  </a:lnTo>
                  <a:lnTo>
                    <a:pt x="323781" y="3234244"/>
                  </a:lnTo>
                  <a:lnTo>
                    <a:pt x="283803" y="3214349"/>
                  </a:lnTo>
                  <a:lnTo>
                    <a:pt x="245760" y="3191368"/>
                  </a:lnTo>
                  <a:lnTo>
                    <a:pt x="209818" y="3165467"/>
                  </a:lnTo>
                  <a:lnTo>
                    <a:pt x="176140" y="3136810"/>
                  </a:lnTo>
                  <a:lnTo>
                    <a:pt x="144889" y="3105559"/>
                  </a:lnTo>
                  <a:lnTo>
                    <a:pt x="116232" y="3071881"/>
                  </a:lnTo>
                  <a:lnTo>
                    <a:pt x="90331" y="3035939"/>
                  </a:lnTo>
                  <a:lnTo>
                    <a:pt x="67350" y="2997896"/>
                  </a:lnTo>
                  <a:lnTo>
                    <a:pt x="47455" y="2957918"/>
                  </a:lnTo>
                  <a:lnTo>
                    <a:pt x="30809" y="2916169"/>
                  </a:lnTo>
                  <a:lnTo>
                    <a:pt x="17576" y="2872812"/>
                  </a:lnTo>
                  <a:lnTo>
                    <a:pt x="7921" y="2828011"/>
                  </a:lnTo>
                  <a:lnTo>
                    <a:pt x="2007" y="2781932"/>
                  </a:lnTo>
                  <a:lnTo>
                    <a:pt x="0" y="2734738"/>
                  </a:lnTo>
                  <a:lnTo>
                    <a:pt x="0" y="546960"/>
                  </a:lnTo>
                  <a:close/>
                </a:path>
              </a:pathLst>
            </a:custGeom>
            <a:ln w="9524">
              <a:solidFill>
                <a:srgbClr val="B6124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10587" y="1755935"/>
            <a:ext cx="5478145" cy="307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9109" indent="-36576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99109" algn="l"/>
              </a:tabLst>
            </a:pPr>
            <a:r>
              <a:rPr dirty="0" sz="2000" spc="-195" b="1">
                <a:solidFill>
                  <a:srgbClr val="212121"/>
                </a:solidFill>
                <a:latin typeface="Book Antiqua"/>
                <a:cs typeface="Book Antiqua"/>
              </a:rPr>
              <a:t>Use</a:t>
            </a:r>
            <a:r>
              <a:rPr dirty="0" sz="2000" spc="-3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50" b="1">
                <a:solidFill>
                  <a:srgbClr val="212121"/>
                </a:solidFill>
                <a:latin typeface="Book Antiqua"/>
                <a:cs typeface="Book Antiqua"/>
              </a:rPr>
              <a:t>it</a:t>
            </a:r>
            <a:r>
              <a:rPr dirty="0" sz="2000" spc="-3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85" b="1">
                <a:solidFill>
                  <a:srgbClr val="212121"/>
                </a:solidFill>
                <a:latin typeface="Book Antiqua"/>
                <a:cs typeface="Book Antiqua"/>
              </a:rPr>
              <a:t>or</a:t>
            </a:r>
            <a:r>
              <a:rPr dirty="0" sz="2000" spc="-3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70" b="1">
                <a:solidFill>
                  <a:srgbClr val="212121"/>
                </a:solidFill>
                <a:latin typeface="Book Antiqua"/>
                <a:cs typeface="Book Antiqua"/>
              </a:rPr>
              <a:t>lose</a:t>
            </a:r>
            <a:r>
              <a:rPr dirty="0" sz="2000" spc="-3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25" b="1">
                <a:solidFill>
                  <a:srgbClr val="212121"/>
                </a:solidFill>
                <a:latin typeface="Book Antiqua"/>
                <a:cs typeface="Book Antiqua"/>
              </a:rPr>
              <a:t>it</a:t>
            </a:r>
            <a:endParaRPr sz="2000">
              <a:latin typeface="Book Antiqua"/>
              <a:cs typeface="Book Antiqua"/>
            </a:endParaRPr>
          </a:p>
          <a:p>
            <a:pPr marL="499109" indent="-383540">
              <a:lnSpc>
                <a:spcPct val="100000"/>
              </a:lnSpc>
              <a:buAutoNum type="arabicPeriod"/>
              <a:tabLst>
                <a:tab pos="499109" algn="l"/>
              </a:tabLst>
            </a:pPr>
            <a:r>
              <a:rPr dirty="0" sz="2000" spc="-195" b="1">
                <a:solidFill>
                  <a:srgbClr val="212121"/>
                </a:solidFill>
                <a:latin typeface="Book Antiqua"/>
                <a:cs typeface="Book Antiqua"/>
              </a:rPr>
              <a:t>Use</a:t>
            </a:r>
            <a:r>
              <a:rPr dirty="0" sz="2000" spc="-2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50" b="1">
                <a:solidFill>
                  <a:srgbClr val="212121"/>
                </a:solidFill>
                <a:latin typeface="Book Antiqua"/>
                <a:cs typeface="Book Antiqua"/>
              </a:rPr>
              <a:t>it</a:t>
            </a:r>
            <a:r>
              <a:rPr dirty="0" sz="2000" spc="-2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90" b="1">
                <a:solidFill>
                  <a:srgbClr val="212121"/>
                </a:solidFill>
                <a:latin typeface="Book Antiqua"/>
                <a:cs typeface="Book Antiqua"/>
              </a:rPr>
              <a:t>and</a:t>
            </a:r>
            <a:r>
              <a:rPr dirty="0" sz="2000" spc="-2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70" b="1">
                <a:solidFill>
                  <a:srgbClr val="212121"/>
                </a:solidFill>
                <a:latin typeface="Book Antiqua"/>
                <a:cs typeface="Book Antiqua"/>
              </a:rPr>
              <a:t>improve</a:t>
            </a:r>
            <a:r>
              <a:rPr dirty="0" sz="2000" spc="-25" b="1">
                <a:solidFill>
                  <a:srgbClr val="212121"/>
                </a:solidFill>
                <a:latin typeface="Book Antiqua"/>
                <a:cs typeface="Book Antiqua"/>
              </a:rPr>
              <a:t> it</a:t>
            </a:r>
            <a:endParaRPr sz="2000">
              <a:latin typeface="Book Antiqua"/>
              <a:cs typeface="Book Antiqua"/>
            </a:endParaRPr>
          </a:p>
          <a:p>
            <a:pPr marL="499109" indent="-381635">
              <a:lnSpc>
                <a:spcPct val="100000"/>
              </a:lnSpc>
              <a:buAutoNum type="arabicPeriod"/>
              <a:tabLst>
                <a:tab pos="499109" algn="l"/>
              </a:tabLst>
            </a:pPr>
            <a:r>
              <a:rPr dirty="0" sz="2000" spc="-150" b="1">
                <a:solidFill>
                  <a:srgbClr val="212121"/>
                </a:solidFill>
                <a:latin typeface="Book Antiqua"/>
                <a:cs typeface="Book Antiqua"/>
              </a:rPr>
              <a:t>Specificity</a:t>
            </a:r>
            <a:r>
              <a:rPr dirty="0" sz="2000" spc="6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50" b="1">
                <a:solidFill>
                  <a:srgbClr val="212121"/>
                </a:solidFill>
                <a:latin typeface="Book Antiqua"/>
                <a:cs typeface="Book Antiqua"/>
              </a:rPr>
              <a:t>(evidence-</a:t>
            </a:r>
            <a:r>
              <a:rPr dirty="0" sz="2000" spc="-185" b="1">
                <a:solidFill>
                  <a:srgbClr val="212121"/>
                </a:solidFill>
                <a:latin typeface="Book Antiqua"/>
                <a:cs typeface="Book Antiqua"/>
              </a:rPr>
              <a:t>based</a:t>
            </a:r>
            <a:r>
              <a:rPr dirty="0" sz="2000" spc="6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30" b="1">
                <a:solidFill>
                  <a:srgbClr val="212121"/>
                </a:solidFill>
                <a:latin typeface="Book Antiqua"/>
                <a:cs typeface="Book Antiqua"/>
              </a:rPr>
              <a:t>exercises)</a:t>
            </a:r>
            <a:endParaRPr sz="2000">
              <a:latin typeface="Book Antiqua"/>
              <a:cs typeface="Book Antiqua"/>
            </a:endParaRPr>
          </a:p>
          <a:p>
            <a:pPr marL="499109" indent="-396875">
              <a:lnSpc>
                <a:spcPct val="100000"/>
              </a:lnSpc>
              <a:buAutoNum type="arabicPeriod"/>
              <a:tabLst>
                <a:tab pos="499109" algn="l"/>
              </a:tabLst>
            </a:pPr>
            <a:r>
              <a:rPr dirty="0" sz="2000" spc="-155" b="1">
                <a:solidFill>
                  <a:srgbClr val="212121"/>
                </a:solidFill>
                <a:latin typeface="Book Antiqua"/>
                <a:cs typeface="Book Antiqua"/>
              </a:rPr>
              <a:t>Salience</a:t>
            </a:r>
            <a:r>
              <a:rPr dirty="0" sz="20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40" b="1">
                <a:solidFill>
                  <a:srgbClr val="212121"/>
                </a:solidFill>
                <a:latin typeface="Book Antiqua"/>
                <a:cs typeface="Book Antiqua"/>
              </a:rPr>
              <a:t>(task</a:t>
            </a:r>
            <a:r>
              <a:rPr dirty="0" sz="20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200" b="1">
                <a:solidFill>
                  <a:srgbClr val="212121"/>
                </a:solidFill>
                <a:latin typeface="Book Antiqua"/>
                <a:cs typeface="Book Antiqua"/>
              </a:rPr>
              <a:t>should</a:t>
            </a:r>
            <a:r>
              <a:rPr dirty="0" sz="20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95" b="1">
                <a:solidFill>
                  <a:srgbClr val="212121"/>
                </a:solidFill>
                <a:latin typeface="Book Antiqua"/>
                <a:cs typeface="Book Antiqua"/>
              </a:rPr>
              <a:t>be</a:t>
            </a:r>
            <a:r>
              <a:rPr dirty="0" sz="2000" spc="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75" b="1">
                <a:solidFill>
                  <a:srgbClr val="212121"/>
                </a:solidFill>
                <a:latin typeface="Book Antiqua"/>
                <a:cs typeface="Book Antiqua"/>
              </a:rPr>
              <a:t>meaningful)</a:t>
            </a:r>
            <a:endParaRPr sz="2000">
              <a:latin typeface="Book Antiqua"/>
              <a:cs typeface="Book Antiqua"/>
            </a:endParaRPr>
          </a:p>
          <a:p>
            <a:pPr marL="499109" indent="-385445">
              <a:lnSpc>
                <a:spcPct val="100000"/>
              </a:lnSpc>
              <a:buAutoNum type="arabicPeriod"/>
              <a:tabLst>
                <a:tab pos="499109" algn="l"/>
              </a:tabLst>
            </a:pPr>
            <a:r>
              <a:rPr dirty="0" sz="2000" spc="-150" b="1">
                <a:solidFill>
                  <a:srgbClr val="212121"/>
                </a:solidFill>
                <a:latin typeface="Book Antiqua"/>
                <a:cs typeface="Book Antiqua"/>
              </a:rPr>
              <a:t>Transference</a:t>
            </a:r>
            <a:r>
              <a:rPr dirty="0" sz="2000" spc="-1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70" b="1">
                <a:solidFill>
                  <a:srgbClr val="212121"/>
                </a:solidFill>
                <a:latin typeface="Book Antiqua"/>
                <a:cs typeface="Book Antiqua"/>
              </a:rPr>
              <a:t>(skills</a:t>
            </a:r>
            <a:r>
              <a:rPr dirty="0" sz="20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229" b="1">
                <a:solidFill>
                  <a:srgbClr val="212121"/>
                </a:solidFill>
                <a:latin typeface="Book Antiqua"/>
                <a:cs typeface="Book Antiqua"/>
              </a:rPr>
              <a:t>may</a:t>
            </a:r>
            <a:r>
              <a:rPr dirty="0" sz="20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65" b="1">
                <a:solidFill>
                  <a:srgbClr val="212121"/>
                </a:solidFill>
                <a:latin typeface="Book Antiqua"/>
                <a:cs typeface="Book Antiqua"/>
              </a:rPr>
              <a:t>generalize</a:t>
            </a:r>
            <a:r>
              <a:rPr dirty="0" sz="20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55" b="1">
                <a:solidFill>
                  <a:srgbClr val="212121"/>
                </a:solidFill>
                <a:latin typeface="Book Antiqua"/>
                <a:cs typeface="Book Antiqua"/>
              </a:rPr>
              <a:t>to</a:t>
            </a:r>
            <a:r>
              <a:rPr dirty="0" sz="20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10" b="1">
                <a:solidFill>
                  <a:srgbClr val="212121"/>
                </a:solidFill>
                <a:latin typeface="Book Antiqua"/>
                <a:cs typeface="Book Antiqua"/>
              </a:rPr>
              <a:t>other</a:t>
            </a:r>
            <a:r>
              <a:rPr dirty="0" sz="20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00" b="1">
                <a:solidFill>
                  <a:srgbClr val="212121"/>
                </a:solidFill>
                <a:latin typeface="Book Antiqua"/>
                <a:cs typeface="Book Antiqua"/>
              </a:rPr>
              <a:t>areas)</a:t>
            </a:r>
            <a:endParaRPr sz="2000">
              <a:latin typeface="Book Antiqua"/>
              <a:cs typeface="Book Antiqua"/>
            </a:endParaRPr>
          </a:p>
          <a:p>
            <a:pPr marL="499109" indent="-399415">
              <a:lnSpc>
                <a:spcPct val="100000"/>
              </a:lnSpc>
              <a:buAutoNum type="arabicPeriod"/>
              <a:tabLst>
                <a:tab pos="499109" algn="l"/>
              </a:tabLst>
            </a:pPr>
            <a:r>
              <a:rPr dirty="0" sz="2000" spc="-40" b="1">
                <a:solidFill>
                  <a:srgbClr val="212121"/>
                </a:solidFill>
                <a:latin typeface="Book Antiqua"/>
                <a:cs typeface="Book Antiqua"/>
              </a:rPr>
              <a:t>Interference</a:t>
            </a:r>
            <a:endParaRPr sz="2000">
              <a:latin typeface="Book Antiqua"/>
              <a:cs typeface="Book Antiqua"/>
            </a:endParaRPr>
          </a:p>
          <a:p>
            <a:pPr marL="499109" indent="-381635">
              <a:lnSpc>
                <a:spcPct val="100000"/>
              </a:lnSpc>
              <a:buAutoNum type="arabicPeriod"/>
              <a:tabLst>
                <a:tab pos="499109" algn="l"/>
              </a:tabLst>
            </a:pPr>
            <a:r>
              <a:rPr dirty="0" sz="2000" spc="-20" b="1">
                <a:solidFill>
                  <a:srgbClr val="212121"/>
                </a:solidFill>
                <a:latin typeface="Book Antiqua"/>
                <a:cs typeface="Book Antiqua"/>
              </a:rPr>
              <a:t>Time</a:t>
            </a:r>
            <a:endParaRPr sz="2000">
              <a:latin typeface="Book Antiqua"/>
              <a:cs typeface="Book Antiqua"/>
            </a:endParaRPr>
          </a:p>
          <a:p>
            <a:pPr marL="499109" indent="-405765">
              <a:lnSpc>
                <a:spcPct val="100000"/>
              </a:lnSpc>
              <a:buAutoNum type="arabicPeriod"/>
              <a:tabLst>
                <a:tab pos="499109" algn="l"/>
              </a:tabLst>
            </a:pPr>
            <a:r>
              <a:rPr dirty="0" sz="2000" spc="-25" b="1">
                <a:solidFill>
                  <a:srgbClr val="212121"/>
                </a:solidFill>
                <a:latin typeface="Book Antiqua"/>
                <a:cs typeface="Book Antiqua"/>
              </a:rPr>
              <a:t>Age</a:t>
            </a:r>
            <a:endParaRPr sz="2000">
              <a:latin typeface="Book Antiqua"/>
              <a:cs typeface="Book Antiqua"/>
            </a:endParaRPr>
          </a:p>
          <a:p>
            <a:pPr marL="499109" indent="-399415">
              <a:lnSpc>
                <a:spcPct val="100000"/>
              </a:lnSpc>
              <a:buAutoNum type="arabicPeriod"/>
              <a:tabLst>
                <a:tab pos="499109" algn="l"/>
              </a:tabLst>
            </a:pPr>
            <a:r>
              <a:rPr dirty="0" sz="2000" spc="-125" b="1">
                <a:solidFill>
                  <a:srgbClr val="212121"/>
                </a:solidFill>
                <a:latin typeface="Book Antiqua"/>
                <a:cs typeface="Book Antiqua"/>
              </a:rPr>
              <a:t>Repetition</a:t>
            </a:r>
            <a:r>
              <a:rPr dirty="0" sz="20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00" b="1">
                <a:solidFill>
                  <a:srgbClr val="212121"/>
                </a:solidFill>
                <a:latin typeface="Book Antiqua"/>
                <a:cs typeface="Book Antiqua"/>
              </a:rPr>
              <a:t>(practice</a:t>
            </a:r>
            <a:r>
              <a:rPr dirty="0" sz="20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220" b="1">
                <a:solidFill>
                  <a:srgbClr val="212121"/>
                </a:solidFill>
                <a:latin typeface="Book Antiqua"/>
                <a:cs typeface="Book Antiqua"/>
              </a:rPr>
              <a:t>makes</a:t>
            </a:r>
            <a:r>
              <a:rPr dirty="0" sz="20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50" b="1">
                <a:solidFill>
                  <a:srgbClr val="212121"/>
                </a:solidFill>
                <a:latin typeface="Book Antiqua"/>
                <a:cs typeface="Book Antiqua"/>
              </a:rPr>
              <a:t>permanence)</a:t>
            </a:r>
            <a:endParaRPr sz="2000">
              <a:latin typeface="Book Antiqua"/>
              <a:cs typeface="Book Antiqua"/>
            </a:endParaRPr>
          </a:p>
          <a:p>
            <a:pPr marL="499109" indent="-486409">
              <a:lnSpc>
                <a:spcPct val="100000"/>
              </a:lnSpc>
              <a:buAutoNum type="arabicPeriod"/>
              <a:tabLst>
                <a:tab pos="499109" algn="l"/>
              </a:tabLst>
            </a:pPr>
            <a:r>
              <a:rPr dirty="0" sz="2000" spc="-35" b="1">
                <a:solidFill>
                  <a:srgbClr val="212121"/>
                </a:solidFill>
                <a:latin typeface="Book Antiqua"/>
                <a:cs typeface="Book Antiqua"/>
              </a:rPr>
              <a:t>Intensity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0" y="1579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38099">
            <a:solidFill>
              <a:srgbClr val="2E3E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866775" y="4658045"/>
            <a:ext cx="13112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Garamond"/>
                <a:cs typeface="Garamond"/>
              </a:rPr>
              <a:t>Kleim,J.</a:t>
            </a:r>
            <a:r>
              <a:rPr dirty="0" sz="1000" spc="-30">
                <a:latin typeface="Garamond"/>
                <a:cs typeface="Garamond"/>
              </a:rPr>
              <a:t> </a:t>
            </a:r>
            <a:r>
              <a:rPr dirty="0" sz="1000">
                <a:latin typeface="Garamond"/>
                <a:cs typeface="Garamond"/>
              </a:rPr>
              <a:t>&amp;</a:t>
            </a:r>
            <a:r>
              <a:rPr dirty="0" sz="1000" spc="-30">
                <a:latin typeface="Garamond"/>
                <a:cs typeface="Garamond"/>
              </a:rPr>
              <a:t> </a:t>
            </a:r>
            <a:r>
              <a:rPr dirty="0" sz="1000" spc="-35">
                <a:latin typeface="Garamond"/>
                <a:cs typeface="Garamond"/>
              </a:rPr>
              <a:t>Jones,T.</a:t>
            </a:r>
            <a:r>
              <a:rPr dirty="0" sz="1000" spc="-25">
                <a:latin typeface="Garamond"/>
                <a:cs typeface="Garamond"/>
              </a:rPr>
              <a:t> </a:t>
            </a:r>
            <a:r>
              <a:rPr dirty="0" sz="1000" spc="-10">
                <a:latin typeface="Garamond"/>
                <a:cs typeface="Garamond"/>
              </a:rPr>
              <a:t>(2008).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76837" y="462037"/>
            <a:ext cx="6590665" cy="829310"/>
            <a:chOff x="1276837" y="462037"/>
            <a:chExt cx="6590665" cy="829310"/>
          </a:xfrm>
        </p:grpSpPr>
        <p:sp>
          <p:nvSpPr>
            <p:cNvPr id="3" name="object 3" descr=""/>
            <p:cNvSpPr/>
            <p:nvPr/>
          </p:nvSpPr>
          <p:spPr>
            <a:xfrm>
              <a:off x="1281599" y="466799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6444197" y="819599"/>
                  </a:move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81599" y="466799"/>
              <a:ext cx="6581140" cy="819785"/>
            </a:xfrm>
            <a:custGeom>
              <a:avLst/>
              <a:gdLst/>
              <a:ahLst/>
              <a:cxnLst/>
              <a:rect l="l" t="t" r="r" b="b"/>
              <a:pathLst>
                <a:path w="6581140" h="819785">
                  <a:moveTo>
                    <a:pt x="0" y="136602"/>
                  </a:moveTo>
                  <a:lnTo>
                    <a:pt x="6964" y="93425"/>
                  </a:lnTo>
                  <a:lnTo>
                    <a:pt x="26356" y="55926"/>
                  </a:lnTo>
                  <a:lnTo>
                    <a:pt x="55926" y="26356"/>
                  </a:lnTo>
                  <a:lnTo>
                    <a:pt x="93425" y="6964"/>
                  </a:lnTo>
                  <a:lnTo>
                    <a:pt x="136602" y="0"/>
                  </a:lnTo>
                  <a:lnTo>
                    <a:pt x="6444197" y="0"/>
                  </a:lnTo>
                  <a:lnTo>
                    <a:pt x="6496472" y="10398"/>
                  </a:lnTo>
                  <a:lnTo>
                    <a:pt x="6540789" y="40009"/>
                  </a:lnTo>
                  <a:lnTo>
                    <a:pt x="6570401" y="84327"/>
                  </a:lnTo>
                  <a:lnTo>
                    <a:pt x="6580799" y="136602"/>
                  </a:lnTo>
                  <a:lnTo>
                    <a:pt x="6580799" y="682997"/>
                  </a:lnTo>
                  <a:lnTo>
                    <a:pt x="6573835" y="726174"/>
                  </a:lnTo>
                  <a:lnTo>
                    <a:pt x="6554443" y="763673"/>
                  </a:lnTo>
                  <a:lnTo>
                    <a:pt x="6524872" y="793243"/>
                  </a:lnTo>
                  <a:lnTo>
                    <a:pt x="6487374" y="812635"/>
                  </a:lnTo>
                  <a:lnTo>
                    <a:pt x="6444197" y="819599"/>
                  </a:lnTo>
                  <a:lnTo>
                    <a:pt x="136602" y="819599"/>
                  </a:lnTo>
                  <a:lnTo>
                    <a:pt x="93425" y="812635"/>
                  </a:lnTo>
                  <a:lnTo>
                    <a:pt x="55926" y="793243"/>
                  </a:lnTo>
                  <a:lnTo>
                    <a:pt x="26356" y="763673"/>
                  </a:lnTo>
                  <a:lnTo>
                    <a:pt x="6964" y="726174"/>
                  </a:lnTo>
                  <a:lnTo>
                    <a:pt x="0" y="682997"/>
                  </a:lnTo>
                  <a:lnTo>
                    <a:pt x="0" y="136602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83933" y="554083"/>
            <a:ext cx="3176905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70"/>
              <a:t>In</a:t>
            </a:r>
            <a:r>
              <a:rPr dirty="0" spc="-50"/>
              <a:t> </a:t>
            </a:r>
            <a:r>
              <a:rPr dirty="0" spc="-204"/>
              <a:t>other</a:t>
            </a:r>
            <a:r>
              <a:rPr dirty="0" spc="-50"/>
              <a:t> </a:t>
            </a:r>
            <a:r>
              <a:rPr dirty="0" spc="-505"/>
              <a:t>words…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258762" y="1625287"/>
            <a:ext cx="8342630" cy="3291840"/>
            <a:chOff x="258762" y="1625287"/>
            <a:chExt cx="8342630" cy="3291840"/>
          </a:xfrm>
        </p:grpSpPr>
        <p:sp>
          <p:nvSpPr>
            <p:cNvPr id="7" name="object 7" descr=""/>
            <p:cNvSpPr/>
            <p:nvPr/>
          </p:nvSpPr>
          <p:spPr>
            <a:xfrm>
              <a:off x="263524" y="1630050"/>
              <a:ext cx="8333105" cy="3282315"/>
            </a:xfrm>
            <a:custGeom>
              <a:avLst/>
              <a:gdLst/>
              <a:ahLst/>
              <a:cxnLst/>
              <a:rect l="l" t="t" r="r" b="b"/>
              <a:pathLst>
                <a:path w="8333105" h="3282315">
                  <a:moveTo>
                    <a:pt x="7785838" y="3281699"/>
                  </a:moveTo>
                  <a:lnTo>
                    <a:pt x="546960" y="3281699"/>
                  </a:lnTo>
                  <a:lnTo>
                    <a:pt x="499767" y="3279692"/>
                  </a:lnTo>
                  <a:lnTo>
                    <a:pt x="453687" y="3273778"/>
                  </a:lnTo>
                  <a:lnTo>
                    <a:pt x="408887" y="3264123"/>
                  </a:lnTo>
                  <a:lnTo>
                    <a:pt x="365530" y="3250890"/>
                  </a:lnTo>
                  <a:lnTo>
                    <a:pt x="323781" y="3234244"/>
                  </a:lnTo>
                  <a:lnTo>
                    <a:pt x="283803" y="3214349"/>
                  </a:lnTo>
                  <a:lnTo>
                    <a:pt x="245760" y="3191368"/>
                  </a:lnTo>
                  <a:lnTo>
                    <a:pt x="209818" y="3165467"/>
                  </a:lnTo>
                  <a:lnTo>
                    <a:pt x="176140" y="3136810"/>
                  </a:lnTo>
                  <a:lnTo>
                    <a:pt x="144889" y="3105559"/>
                  </a:lnTo>
                  <a:lnTo>
                    <a:pt x="116232" y="3071881"/>
                  </a:lnTo>
                  <a:lnTo>
                    <a:pt x="90331" y="3035939"/>
                  </a:lnTo>
                  <a:lnTo>
                    <a:pt x="67350" y="2997896"/>
                  </a:lnTo>
                  <a:lnTo>
                    <a:pt x="47455" y="2957918"/>
                  </a:lnTo>
                  <a:lnTo>
                    <a:pt x="30809" y="2916169"/>
                  </a:lnTo>
                  <a:lnTo>
                    <a:pt x="17576" y="2872812"/>
                  </a:lnTo>
                  <a:lnTo>
                    <a:pt x="7921" y="2828011"/>
                  </a:lnTo>
                  <a:lnTo>
                    <a:pt x="2007" y="2781932"/>
                  </a:lnTo>
                  <a:lnTo>
                    <a:pt x="0" y="2734738"/>
                  </a:lnTo>
                  <a:lnTo>
                    <a:pt x="0" y="546960"/>
                  </a:lnTo>
                  <a:lnTo>
                    <a:pt x="2007" y="499767"/>
                  </a:lnTo>
                  <a:lnTo>
                    <a:pt x="7921" y="453688"/>
                  </a:lnTo>
                  <a:lnTo>
                    <a:pt x="17576" y="408887"/>
                  </a:lnTo>
                  <a:lnTo>
                    <a:pt x="30809" y="365530"/>
                  </a:lnTo>
                  <a:lnTo>
                    <a:pt x="47455" y="323781"/>
                  </a:lnTo>
                  <a:lnTo>
                    <a:pt x="67350" y="283803"/>
                  </a:lnTo>
                  <a:lnTo>
                    <a:pt x="90331" y="245760"/>
                  </a:lnTo>
                  <a:lnTo>
                    <a:pt x="116232" y="209818"/>
                  </a:lnTo>
                  <a:lnTo>
                    <a:pt x="144889" y="176140"/>
                  </a:lnTo>
                  <a:lnTo>
                    <a:pt x="176140" y="144889"/>
                  </a:lnTo>
                  <a:lnTo>
                    <a:pt x="209818" y="116232"/>
                  </a:lnTo>
                  <a:lnTo>
                    <a:pt x="245760" y="90331"/>
                  </a:lnTo>
                  <a:lnTo>
                    <a:pt x="283803" y="67350"/>
                  </a:lnTo>
                  <a:lnTo>
                    <a:pt x="323781" y="47455"/>
                  </a:lnTo>
                  <a:lnTo>
                    <a:pt x="365530" y="30809"/>
                  </a:lnTo>
                  <a:lnTo>
                    <a:pt x="408887" y="17576"/>
                  </a:lnTo>
                  <a:lnTo>
                    <a:pt x="453687" y="7921"/>
                  </a:lnTo>
                  <a:lnTo>
                    <a:pt x="499767" y="2007"/>
                  </a:lnTo>
                  <a:lnTo>
                    <a:pt x="546960" y="0"/>
                  </a:lnTo>
                  <a:lnTo>
                    <a:pt x="7785838" y="0"/>
                  </a:lnTo>
                  <a:lnTo>
                    <a:pt x="7831449" y="2007"/>
                  </a:lnTo>
                  <a:lnTo>
                    <a:pt x="7833106" y="2007"/>
                  </a:lnTo>
                  <a:lnTo>
                    <a:pt x="7881331" y="8398"/>
                  </a:lnTo>
                  <a:lnTo>
                    <a:pt x="7927788" y="18739"/>
                  </a:lnTo>
                  <a:lnTo>
                    <a:pt x="7973048" y="33035"/>
                  </a:lnTo>
                  <a:lnTo>
                    <a:pt x="8016861" y="51183"/>
                  </a:lnTo>
                  <a:lnTo>
                    <a:pt x="8058975" y="73078"/>
                  </a:lnTo>
                  <a:lnTo>
                    <a:pt x="8099137" y="98616"/>
                  </a:lnTo>
                  <a:lnTo>
                    <a:pt x="8137095" y="127691"/>
                  </a:lnTo>
                  <a:lnTo>
                    <a:pt x="8172599" y="160201"/>
                  </a:lnTo>
                  <a:lnTo>
                    <a:pt x="8205108" y="195704"/>
                  </a:lnTo>
                  <a:lnTo>
                    <a:pt x="8234184" y="233663"/>
                  </a:lnTo>
                  <a:lnTo>
                    <a:pt x="8259721" y="273824"/>
                  </a:lnTo>
                  <a:lnTo>
                    <a:pt x="8281616" y="315938"/>
                  </a:lnTo>
                  <a:lnTo>
                    <a:pt x="8299764" y="359751"/>
                  </a:lnTo>
                  <a:lnTo>
                    <a:pt x="8314060" y="405011"/>
                  </a:lnTo>
                  <a:lnTo>
                    <a:pt x="8324401" y="451468"/>
                  </a:lnTo>
                  <a:lnTo>
                    <a:pt x="8330683" y="498868"/>
                  </a:lnTo>
                  <a:lnTo>
                    <a:pt x="8332799" y="546960"/>
                  </a:lnTo>
                  <a:lnTo>
                    <a:pt x="8332799" y="2734738"/>
                  </a:lnTo>
                  <a:lnTo>
                    <a:pt x="8330792" y="2781932"/>
                  </a:lnTo>
                  <a:lnTo>
                    <a:pt x="8324878" y="2828011"/>
                  </a:lnTo>
                  <a:lnTo>
                    <a:pt x="8315223" y="2872812"/>
                  </a:lnTo>
                  <a:lnTo>
                    <a:pt x="8301990" y="2916169"/>
                  </a:lnTo>
                  <a:lnTo>
                    <a:pt x="8285344" y="2957918"/>
                  </a:lnTo>
                  <a:lnTo>
                    <a:pt x="8265449" y="2997896"/>
                  </a:lnTo>
                  <a:lnTo>
                    <a:pt x="8242468" y="3035939"/>
                  </a:lnTo>
                  <a:lnTo>
                    <a:pt x="8216567" y="3071881"/>
                  </a:lnTo>
                  <a:lnTo>
                    <a:pt x="8187910" y="3105559"/>
                  </a:lnTo>
                  <a:lnTo>
                    <a:pt x="8156660" y="3136810"/>
                  </a:lnTo>
                  <a:lnTo>
                    <a:pt x="8122981" y="3165467"/>
                  </a:lnTo>
                  <a:lnTo>
                    <a:pt x="8087039" y="3191368"/>
                  </a:lnTo>
                  <a:lnTo>
                    <a:pt x="8048996" y="3214349"/>
                  </a:lnTo>
                  <a:lnTo>
                    <a:pt x="8009018" y="3234244"/>
                  </a:lnTo>
                  <a:lnTo>
                    <a:pt x="7967269" y="3250890"/>
                  </a:lnTo>
                  <a:lnTo>
                    <a:pt x="7923912" y="3264123"/>
                  </a:lnTo>
                  <a:lnTo>
                    <a:pt x="7879111" y="3273778"/>
                  </a:lnTo>
                  <a:lnTo>
                    <a:pt x="7833032" y="3279692"/>
                  </a:lnTo>
                  <a:lnTo>
                    <a:pt x="7785838" y="3281699"/>
                  </a:lnTo>
                  <a:close/>
                </a:path>
              </a:pathLst>
            </a:custGeom>
            <a:solidFill>
              <a:srgbClr val="E6B8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63525" y="1630050"/>
              <a:ext cx="8333105" cy="3282315"/>
            </a:xfrm>
            <a:custGeom>
              <a:avLst/>
              <a:gdLst/>
              <a:ahLst/>
              <a:cxnLst/>
              <a:rect l="l" t="t" r="r" b="b"/>
              <a:pathLst>
                <a:path w="8333105" h="3282315">
                  <a:moveTo>
                    <a:pt x="0" y="546960"/>
                  </a:moveTo>
                  <a:lnTo>
                    <a:pt x="2007" y="499767"/>
                  </a:lnTo>
                  <a:lnTo>
                    <a:pt x="7921" y="453688"/>
                  </a:lnTo>
                  <a:lnTo>
                    <a:pt x="17576" y="408887"/>
                  </a:lnTo>
                  <a:lnTo>
                    <a:pt x="30809" y="365530"/>
                  </a:lnTo>
                  <a:lnTo>
                    <a:pt x="47455" y="323781"/>
                  </a:lnTo>
                  <a:lnTo>
                    <a:pt x="67350" y="283803"/>
                  </a:lnTo>
                  <a:lnTo>
                    <a:pt x="90331" y="245760"/>
                  </a:lnTo>
                  <a:lnTo>
                    <a:pt x="116232" y="209818"/>
                  </a:lnTo>
                  <a:lnTo>
                    <a:pt x="144889" y="176140"/>
                  </a:lnTo>
                  <a:lnTo>
                    <a:pt x="176140" y="144889"/>
                  </a:lnTo>
                  <a:lnTo>
                    <a:pt x="209818" y="116232"/>
                  </a:lnTo>
                  <a:lnTo>
                    <a:pt x="245760" y="90331"/>
                  </a:lnTo>
                  <a:lnTo>
                    <a:pt x="283803" y="67350"/>
                  </a:lnTo>
                  <a:lnTo>
                    <a:pt x="323781" y="47455"/>
                  </a:lnTo>
                  <a:lnTo>
                    <a:pt x="365530" y="30809"/>
                  </a:lnTo>
                  <a:lnTo>
                    <a:pt x="408887" y="17576"/>
                  </a:lnTo>
                  <a:lnTo>
                    <a:pt x="453687" y="7921"/>
                  </a:lnTo>
                  <a:lnTo>
                    <a:pt x="499767" y="2007"/>
                  </a:lnTo>
                  <a:lnTo>
                    <a:pt x="546960" y="0"/>
                  </a:lnTo>
                  <a:lnTo>
                    <a:pt x="7785838" y="0"/>
                  </a:lnTo>
                  <a:lnTo>
                    <a:pt x="7833931" y="2116"/>
                  </a:lnTo>
                  <a:lnTo>
                    <a:pt x="7881331" y="8398"/>
                  </a:lnTo>
                  <a:lnTo>
                    <a:pt x="7927788" y="18739"/>
                  </a:lnTo>
                  <a:lnTo>
                    <a:pt x="7973048" y="33035"/>
                  </a:lnTo>
                  <a:lnTo>
                    <a:pt x="8016861" y="51183"/>
                  </a:lnTo>
                  <a:lnTo>
                    <a:pt x="8058975" y="73078"/>
                  </a:lnTo>
                  <a:lnTo>
                    <a:pt x="8099137" y="98616"/>
                  </a:lnTo>
                  <a:lnTo>
                    <a:pt x="8137095" y="127691"/>
                  </a:lnTo>
                  <a:lnTo>
                    <a:pt x="8172599" y="160201"/>
                  </a:lnTo>
                  <a:lnTo>
                    <a:pt x="8205108" y="195704"/>
                  </a:lnTo>
                  <a:lnTo>
                    <a:pt x="8234184" y="233663"/>
                  </a:lnTo>
                  <a:lnTo>
                    <a:pt x="8259721" y="273824"/>
                  </a:lnTo>
                  <a:lnTo>
                    <a:pt x="8281616" y="315938"/>
                  </a:lnTo>
                  <a:lnTo>
                    <a:pt x="8299764" y="359751"/>
                  </a:lnTo>
                  <a:lnTo>
                    <a:pt x="8314060" y="405011"/>
                  </a:lnTo>
                  <a:lnTo>
                    <a:pt x="8324401" y="451468"/>
                  </a:lnTo>
                  <a:lnTo>
                    <a:pt x="8330683" y="498868"/>
                  </a:lnTo>
                  <a:lnTo>
                    <a:pt x="8332799" y="546960"/>
                  </a:lnTo>
                  <a:lnTo>
                    <a:pt x="8332799" y="2734738"/>
                  </a:lnTo>
                  <a:lnTo>
                    <a:pt x="8330792" y="2781932"/>
                  </a:lnTo>
                  <a:lnTo>
                    <a:pt x="8324878" y="2828011"/>
                  </a:lnTo>
                  <a:lnTo>
                    <a:pt x="8315223" y="2872812"/>
                  </a:lnTo>
                  <a:lnTo>
                    <a:pt x="8301990" y="2916169"/>
                  </a:lnTo>
                  <a:lnTo>
                    <a:pt x="8285344" y="2957918"/>
                  </a:lnTo>
                  <a:lnTo>
                    <a:pt x="8265449" y="2997896"/>
                  </a:lnTo>
                  <a:lnTo>
                    <a:pt x="8242468" y="3035939"/>
                  </a:lnTo>
                  <a:lnTo>
                    <a:pt x="8216567" y="3071881"/>
                  </a:lnTo>
                  <a:lnTo>
                    <a:pt x="8187910" y="3105559"/>
                  </a:lnTo>
                  <a:lnTo>
                    <a:pt x="8156660" y="3136810"/>
                  </a:lnTo>
                  <a:lnTo>
                    <a:pt x="8122981" y="3165467"/>
                  </a:lnTo>
                  <a:lnTo>
                    <a:pt x="8087039" y="3191368"/>
                  </a:lnTo>
                  <a:lnTo>
                    <a:pt x="8048996" y="3214349"/>
                  </a:lnTo>
                  <a:lnTo>
                    <a:pt x="8009018" y="3234244"/>
                  </a:lnTo>
                  <a:lnTo>
                    <a:pt x="7967269" y="3250890"/>
                  </a:lnTo>
                  <a:lnTo>
                    <a:pt x="7923912" y="3264123"/>
                  </a:lnTo>
                  <a:lnTo>
                    <a:pt x="7879112" y="3273778"/>
                  </a:lnTo>
                  <a:lnTo>
                    <a:pt x="7833032" y="3279692"/>
                  </a:lnTo>
                  <a:lnTo>
                    <a:pt x="7785838" y="3281699"/>
                  </a:lnTo>
                  <a:lnTo>
                    <a:pt x="546960" y="3281699"/>
                  </a:lnTo>
                  <a:lnTo>
                    <a:pt x="499767" y="3279692"/>
                  </a:lnTo>
                  <a:lnTo>
                    <a:pt x="453687" y="3273778"/>
                  </a:lnTo>
                  <a:lnTo>
                    <a:pt x="408887" y="3264123"/>
                  </a:lnTo>
                  <a:lnTo>
                    <a:pt x="365530" y="3250890"/>
                  </a:lnTo>
                  <a:lnTo>
                    <a:pt x="323781" y="3234244"/>
                  </a:lnTo>
                  <a:lnTo>
                    <a:pt x="283803" y="3214349"/>
                  </a:lnTo>
                  <a:lnTo>
                    <a:pt x="245760" y="3191368"/>
                  </a:lnTo>
                  <a:lnTo>
                    <a:pt x="209818" y="3165467"/>
                  </a:lnTo>
                  <a:lnTo>
                    <a:pt x="176140" y="3136810"/>
                  </a:lnTo>
                  <a:lnTo>
                    <a:pt x="144889" y="3105559"/>
                  </a:lnTo>
                  <a:lnTo>
                    <a:pt x="116232" y="3071881"/>
                  </a:lnTo>
                  <a:lnTo>
                    <a:pt x="90331" y="3035939"/>
                  </a:lnTo>
                  <a:lnTo>
                    <a:pt x="67350" y="2997896"/>
                  </a:lnTo>
                  <a:lnTo>
                    <a:pt x="47455" y="2957918"/>
                  </a:lnTo>
                  <a:lnTo>
                    <a:pt x="30809" y="2916169"/>
                  </a:lnTo>
                  <a:lnTo>
                    <a:pt x="17576" y="2872812"/>
                  </a:lnTo>
                  <a:lnTo>
                    <a:pt x="7921" y="2828011"/>
                  </a:lnTo>
                  <a:lnTo>
                    <a:pt x="2007" y="2781932"/>
                  </a:lnTo>
                  <a:lnTo>
                    <a:pt x="0" y="2734738"/>
                  </a:lnTo>
                  <a:lnTo>
                    <a:pt x="0" y="546960"/>
                  </a:lnTo>
                  <a:close/>
                </a:path>
              </a:pathLst>
            </a:custGeom>
            <a:ln w="9524">
              <a:solidFill>
                <a:srgbClr val="B6124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39949" y="1929895"/>
            <a:ext cx="7371715" cy="2847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98700" marR="2607945" indent="1014094">
              <a:lnSpc>
                <a:spcPct val="100000"/>
              </a:lnSpc>
              <a:spcBef>
                <a:spcPts val="100"/>
              </a:spcBef>
            </a:pPr>
            <a:r>
              <a:rPr dirty="0" sz="2500" spc="-200" b="1">
                <a:solidFill>
                  <a:srgbClr val="212121"/>
                </a:solidFill>
                <a:latin typeface="Book Antiqua"/>
                <a:cs typeface="Book Antiqua"/>
              </a:rPr>
              <a:t>Time</a:t>
            </a:r>
            <a:r>
              <a:rPr dirty="0" sz="25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500" spc="-580" b="1">
                <a:solidFill>
                  <a:srgbClr val="212121"/>
                </a:solidFill>
                <a:latin typeface="Book Antiqua"/>
                <a:cs typeface="Book Antiqua"/>
              </a:rPr>
              <a:t>+</a:t>
            </a:r>
            <a:r>
              <a:rPr dirty="0" sz="2500" spc="-195" b="1">
                <a:solidFill>
                  <a:srgbClr val="212121"/>
                </a:solidFill>
                <a:latin typeface="Book Antiqua"/>
                <a:cs typeface="Book Antiqua"/>
              </a:rPr>
              <a:t> Repeated</a:t>
            </a:r>
            <a:r>
              <a:rPr dirty="0" sz="2500" spc="3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500" spc="-140" b="1">
                <a:solidFill>
                  <a:srgbClr val="212121"/>
                </a:solidFill>
                <a:latin typeface="Book Antiqua"/>
                <a:cs typeface="Book Antiqua"/>
              </a:rPr>
              <a:t>practice</a:t>
            </a:r>
            <a:r>
              <a:rPr dirty="0" sz="2500" spc="3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500" spc="-580" b="1">
                <a:solidFill>
                  <a:srgbClr val="212121"/>
                </a:solidFill>
                <a:latin typeface="Book Antiqua"/>
                <a:cs typeface="Book Antiqua"/>
              </a:rPr>
              <a:t>+</a:t>
            </a:r>
            <a:endParaRPr sz="2500">
              <a:latin typeface="Book Antiqua"/>
              <a:cs typeface="Book Antiqua"/>
            </a:endParaRPr>
          </a:p>
          <a:p>
            <a:pPr marL="1944370" marR="1526540" indent="-297180">
              <a:lnSpc>
                <a:spcPct val="100000"/>
              </a:lnSpc>
            </a:pPr>
            <a:r>
              <a:rPr dirty="0" sz="2500" spc="-210" b="1">
                <a:solidFill>
                  <a:srgbClr val="212121"/>
                </a:solidFill>
                <a:latin typeface="Book Antiqua"/>
                <a:cs typeface="Book Antiqua"/>
              </a:rPr>
              <a:t>Personally</a:t>
            </a:r>
            <a:r>
              <a:rPr dirty="0" sz="2500" spc="4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500" spc="-240" b="1">
                <a:solidFill>
                  <a:srgbClr val="212121"/>
                </a:solidFill>
                <a:latin typeface="Book Antiqua"/>
                <a:cs typeface="Book Antiqua"/>
              </a:rPr>
              <a:t>meaningful</a:t>
            </a:r>
            <a:r>
              <a:rPr dirty="0" sz="2500" spc="4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500" spc="-160" b="1">
                <a:solidFill>
                  <a:srgbClr val="212121"/>
                </a:solidFill>
                <a:latin typeface="Book Antiqua"/>
                <a:cs typeface="Book Antiqua"/>
              </a:rPr>
              <a:t>activities</a:t>
            </a:r>
            <a:r>
              <a:rPr dirty="0" sz="2500" spc="4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500" spc="-400" b="1">
                <a:solidFill>
                  <a:srgbClr val="212121"/>
                </a:solidFill>
                <a:latin typeface="Book Antiqua"/>
                <a:cs typeface="Book Antiqua"/>
              </a:rPr>
              <a:t>= </a:t>
            </a:r>
            <a:r>
              <a:rPr dirty="0" sz="2500" spc="-180" b="1">
                <a:solidFill>
                  <a:srgbClr val="212121"/>
                </a:solidFill>
                <a:latin typeface="Book Antiqua"/>
                <a:cs typeface="Book Antiqua"/>
              </a:rPr>
              <a:t>Brain</a:t>
            </a:r>
            <a:r>
              <a:rPr dirty="0" sz="2500" spc="-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500" spc="-220" b="1">
                <a:solidFill>
                  <a:srgbClr val="212121"/>
                </a:solidFill>
                <a:latin typeface="Book Antiqua"/>
                <a:cs typeface="Book Antiqua"/>
              </a:rPr>
              <a:t>change</a:t>
            </a:r>
            <a:r>
              <a:rPr dirty="0" sz="25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500" spc="-235" b="1">
                <a:solidFill>
                  <a:srgbClr val="212121"/>
                </a:solidFill>
                <a:latin typeface="Book Antiqua"/>
                <a:cs typeface="Book Antiqua"/>
              </a:rPr>
              <a:t>and</a:t>
            </a:r>
            <a:r>
              <a:rPr dirty="0" sz="250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500" spc="-65" b="1">
                <a:solidFill>
                  <a:srgbClr val="212121"/>
                </a:solidFill>
                <a:latin typeface="Book Antiqua"/>
                <a:cs typeface="Book Antiqua"/>
              </a:rPr>
              <a:t>progress</a:t>
            </a:r>
            <a:endParaRPr sz="25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405"/>
              </a:spcBef>
            </a:pPr>
            <a:endParaRPr sz="25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10" b="1">
                <a:solidFill>
                  <a:srgbClr val="212121"/>
                </a:solidFill>
                <a:latin typeface="Book Antiqua"/>
                <a:cs typeface="Book Antiqua"/>
              </a:rPr>
              <a:t>*It</a:t>
            </a:r>
            <a:r>
              <a:rPr dirty="0" sz="2000" spc="-2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85" b="1">
                <a:solidFill>
                  <a:srgbClr val="212121"/>
                </a:solidFill>
                <a:latin typeface="Book Antiqua"/>
                <a:cs typeface="Book Antiqua"/>
              </a:rPr>
              <a:t>is</a:t>
            </a:r>
            <a:r>
              <a:rPr dirty="0" sz="20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30" b="1">
                <a:solidFill>
                  <a:srgbClr val="212121"/>
                </a:solidFill>
                <a:latin typeface="Book Antiqua"/>
                <a:cs typeface="Book Antiqua"/>
              </a:rPr>
              <a:t>our</a:t>
            </a:r>
            <a:r>
              <a:rPr dirty="0" sz="20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60" b="1">
                <a:solidFill>
                  <a:srgbClr val="212121"/>
                </a:solidFill>
                <a:latin typeface="Book Antiqua"/>
                <a:cs typeface="Book Antiqua"/>
              </a:rPr>
              <a:t>job</a:t>
            </a:r>
            <a:r>
              <a:rPr dirty="0" sz="20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55" b="1">
                <a:solidFill>
                  <a:srgbClr val="212121"/>
                </a:solidFill>
                <a:latin typeface="Book Antiqua"/>
                <a:cs typeface="Book Antiqua"/>
              </a:rPr>
              <a:t>to</a:t>
            </a:r>
            <a:r>
              <a:rPr dirty="0" sz="20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45" b="1">
                <a:solidFill>
                  <a:srgbClr val="212121"/>
                </a:solidFill>
                <a:latin typeface="Book Antiqua"/>
                <a:cs typeface="Book Antiqua"/>
              </a:rPr>
              <a:t>educate</a:t>
            </a:r>
            <a:r>
              <a:rPr dirty="0" sz="20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35" b="1">
                <a:solidFill>
                  <a:srgbClr val="212121"/>
                </a:solidFill>
                <a:latin typeface="Book Antiqua"/>
                <a:cs typeface="Book Antiqua"/>
              </a:rPr>
              <a:t>clients</a:t>
            </a:r>
            <a:r>
              <a:rPr dirty="0" sz="2000" spc="-2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240" b="1">
                <a:solidFill>
                  <a:srgbClr val="212121"/>
                </a:solidFill>
                <a:latin typeface="Book Antiqua"/>
                <a:cs typeface="Book Antiqua"/>
              </a:rPr>
              <a:t>&amp;</a:t>
            </a:r>
            <a:r>
              <a:rPr dirty="0" sz="20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75" b="1">
                <a:solidFill>
                  <a:srgbClr val="212121"/>
                </a:solidFill>
                <a:latin typeface="Book Antiqua"/>
                <a:cs typeface="Book Antiqua"/>
              </a:rPr>
              <a:t>families</a:t>
            </a:r>
            <a:r>
              <a:rPr dirty="0" sz="20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70" b="1">
                <a:solidFill>
                  <a:srgbClr val="212121"/>
                </a:solidFill>
                <a:latin typeface="Book Antiqua"/>
                <a:cs typeface="Book Antiqua"/>
              </a:rPr>
              <a:t>on</a:t>
            </a:r>
            <a:r>
              <a:rPr dirty="0" sz="20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40" b="1">
                <a:solidFill>
                  <a:srgbClr val="212121"/>
                </a:solidFill>
                <a:latin typeface="Book Antiqua"/>
                <a:cs typeface="Book Antiqua"/>
              </a:rPr>
              <a:t>neuroplasticity,</a:t>
            </a:r>
            <a:r>
              <a:rPr dirty="0" sz="20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200" b="1">
                <a:solidFill>
                  <a:srgbClr val="212121"/>
                </a:solidFill>
                <a:latin typeface="Book Antiqua"/>
                <a:cs typeface="Book Antiqua"/>
              </a:rPr>
              <a:t>using</a:t>
            </a:r>
            <a:r>
              <a:rPr dirty="0" sz="2000" spc="-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25" b="1">
                <a:solidFill>
                  <a:srgbClr val="212121"/>
                </a:solidFill>
                <a:latin typeface="Book Antiqua"/>
                <a:cs typeface="Book Antiqua"/>
              </a:rPr>
              <a:t>words </a:t>
            </a:r>
            <a:r>
              <a:rPr dirty="0" sz="2000" spc="-190" b="1">
                <a:solidFill>
                  <a:srgbClr val="212121"/>
                </a:solidFill>
                <a:latin typeface="Book Antiqua"/>
                <a:cs typeface="Book Antiqua"/>
              </a:rPr>
              <a:t>and</a:t>
            </a:r>
            <a:r>
              <a:rPr dirty="0" sz="2000" spc="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80" b="1">
                <a:solidFill>
                  <a:srgbClr val="212121"/>
                </a:solidFill>
                <a:latin typeface="Book Antiqua"/>
                <a:cs typeface="Book Antiqua"/>
              </a:rPr>
              <a:t>examples</a:t>
            </a:r>
            <a:r>
              <a:rPr dirty="0" sz="2000" spc="15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175" b="1">
                <a:solidFill>
                  <a:srgbClr val="212121"/>
                </a:solidFill>
                <a:latin typeface="Book Antiqua"/>
                <a:cs typeface="Book Antiqua"/>
              </a:rPr>
              <a:t>everyone</a:t>
            </a:r>
            <a:r>
              <a:rPr dirty="0" sz="2000" spc="20" b="1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dirty="0" sz="2000" spc="-70" b="1">
                <a:solidFill>
                  <a:srgbClr val="212121"/>
                </a:solidFill>
                <a:latin typeface="Book Antiqua"/>
                <a:cs typeface="Book Antiqua"/>
              </a:rPr>
              <a:t>understands*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0" y="1579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38099">
            <a:solidFill>
              <a:srgbClr val="2E3E42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666920" y="1738225"/>
            <a:ext cx="7640320" cy="1658620"/>
            <a:chOff x="666920" y="1738225"/>
            <a:chExt cx="7640320" cy="1658620"/>
          </a:xfrm>
        </p:grpSpPr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1550" y="1738225"/>
              <a:ext cx="1775174" cy="165854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920" y="1870195"/>
              <a:ext cx="1403100" cy="14030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BIAK 2026</dc:title>
  <dcterms:created xsi:type="dcterms:W3CDTF">2026-02-26T15:56:23Z</dcterms:created>
  <dcterms:modified xsi:type="dcterms:W3CDTF">2026-02-26T15:56:23Z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2026-02-26T00:00:00Z</vt:filetime>
  </property>
  <property fmtid="{D5CDD505-2E9C-101B-9397-08002B2CF9AE}" pid="3" name="Creator">
    <vt:lpwstr>Google</vt:lpwstr>
  </property>
  <property fmtid="{D5CDD505-2E9C-101B-9397-08002B2CF9AE}" pid="4" name="LastSaved">
    <vt:filetime>2026-02-26T00:00:00Z</vt:filetime>
  </property>
</Properties>
</file>