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8288000" cy="10287000"/>
  <p:notesSz cx="6858000" cy="9144000"/>
  <p:embeddedFontLst>
    <p:embeddedFont>
      <p:font typeface="Anton" panose="020F0502020204030204" pitchFamily="2" charset="0"/>
      <p:regular r:id="rId39"/>
    </p:embeddedFont>
    <p:embeddedFont>
      <p:font typeface="Bebas Neue Bold" panose="020B0604020202020204" charset="0"/>
      <p:regular r:id="rId40"/>
    </p:embeddedFont>
    <p:embeddedFont>
      <p:font typeface="Gistesy" charset="0"/>
      <p:regular r:id="rId41"/>
    </p:embeddedFont>
    <p:embeddedFont>
      <p:font typeface="Roboto Condensed" panose="020F0502020204030204" pitchFamily="2" charset="0"/>
      <p:regular r:id="rId42"/>
    </p:embeddedFont>
    <p:embeddedFont>
      <p:font typeface="Roboto Condensed Bold" panose="020B0604020202020204" charset="0"/>
      <p:regular r:id="rId43"/>
    </p:embeddedFont>
    <p:embeddedFont>
      <p:font typeface="Roboto Condensed Italics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D1912A-87CD-45E7-B420-D8EC77807795}" v="1" dt="2026-02-13T15:21:31.8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7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19.02.2026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Importance ( intrinsic value and meaning of health behaviors) </a:t>
            </a:r>
          </a:p>
          <a:p>
            <a:r>
              <a:rPr lang="en-US"/>
              <a:t>What are your thoughts and ideas about healthy eating? </a:t>
            </a:r>
          </a:p>
          <a:p>
            <a:r>
              <a:rPr lang="en-US"/>
              <a:t>Why might you choose to add a calcium supplement? </a:t>
            </a:r>
          </a:p>
          <a:p>
            <a:r>
              <a:rPr lang="en-US"/>
              <a:t>What do you like/don’t like about exercise?</a:t>
            </a:r>
          </a:p>
          <a:p>
            <a:r>
              <a:rPr lang="en-US"/>
              <a:t>Confidence</a:t>
            </a:r>
          </a:p>
          <a:p>
            <a:r>
              <a:rPr lang="en-US"/>
              <a:t>How confident are you that you can use this nebulizer? </a:t>
            </a:r>
          </a:p>
          <a:p>
            <a:r>
              <a:rPr lang="en-US"/>
              <a:t>What are the barriers and concern you have about managing Type I diabetes? </a:t>
            </a:r>
          </a:p>
          <a:p>
            <a:r>
              <a:rPr lang="en-US"/>
              <a:t>What might you do if you encounter difficulties or problems with taking this medication? </a:t>
            </a:r>
          </a:p>
          <a:p>
            <a:endParaRPr lang="en-US"/>
          </a:p>
          <a:p>
            <a:r>
              <a:rPr lang="en-US"/>
              <a:t>What worries you the most about your child’s health? </a:t>
            </a:r>
          </a:p>
          <a:p>
            <a:r>
              <a:rPr lang="en-US"/>
              <a:t>What advice have you gotten from your family and others about managing diabetes? </a:t>
            </a:r>
          </a:p>
          <a:p>
            <a:r>
              <a:rPr lang="en-US"/>
              <a:t>What do you think has caused the problem and what do you think started it?</a:t>
            </a:r>
          </a:p>
          <a:p>
            <a:r>
              <a:rPr lang="en-US"/>
              <a:t>What barriers exist in your community to managing this condition?</a:t>
            </a:r>
          </a:p>
          <a:p>
            <a:r>
              <a:rPr lang="en-US"/>
              <a:t>How can I be of most help to you?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Example: </a:t>
            </a:r>
          </a:p>
          <a:p>
            <a:r>
              <a:rPr lang="en-US"/>
              <a:t>I tried to help my child lose weight by eating healthier, but I wasn’t able to find the time to cook.</a:t>
            </a:r>
          </a:p>
          <a:p>
            <a:r>
              <a:rPr lang="en-US"/>
              <a:t>Possible reflections:</a:t>
            </a:r>
          </a:p>
          <a:p>
            <a:r>
              <a:rPr lang="en-US"/>
              <a:t>“So, you gave up”</a:t>
            </a:r>
          </a:p>
          <a:p>
            <a:r>
              <a:rPr lang="en-US"/>
              <a:t>“You sound disappointed”</a:t>
            </a:r>
          </a:p>
          <a:p>
            <a:r>
              <a:rPr lang="en-US"/>
              <a:t>“Lack of time was the main issue.”</a:t>
            </a:r>
          </a:p>
          <a:p>
            <a:r>
              <a:rPr lang="en-US"/>
              <a:t>“You focused on healthy eating last time, and you’re not sure you can make that change”</a:t>
            </a:r>
          </a:p>
          <a:p>
            <a:r>
              <a:rPr lang="en-US"/>
              <a:t>“You aren’t sure you have the time to cook, and you still want to try losing weight.”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XsmY1VVxUI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i_FofLSher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://www.linkedin.com/in/patti-weite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hyperlink" Target="http://www.linkedin.com/in/pattiweite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-4EDhdAHrO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86798" y="-3086798"/>
            <a:ext cx="12114403" cy="18288000"/>
          </a:xfrm>
          <a:custGeom>
            <a:avLst/>
            <a:gdLst/>
            <a:ahLst/>
            <a:cxnLst/>
            <a:rect l="l" t="t" r="r" b="b"/>
            <a:pathLst>
              <a:path w="12114403" h="18288000">
                <a:moveTo>
                  <a:pt x="0" y="0"/>
                </a:moveTo>
                <a:lnTo>
                  <a:pt x="12114404" y="0"/>
                </a:lnTo>
                <a:lnTo>
                  <a:pt x="12114404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873">
                <a:alpha val="8666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504161" y="347107"/>
            <a:ext cx="11023755" cy="9939893"/>
          </a:xfrm>
          <a:custGeom>
            <a:avLst/>
            <a:gdLst/>
            <a:ahLst/>
            <a:cxnLst/>
            <a:rect l="l" t="t" r="r" b="b"/>
            <a:pathLst>
              <a:path w="11023755" h="9939893">
                <a:moveTo>
                  <a:pt x="0" y="0"/>
                </a:moveTo>
                <a:lnTo>
                  <a:pt x="11023755" y="0"/>
                </a:lnTo>
                <a:lnTo>
                  <a:pt x="11023755" y="9939893"/>
                </a:lnTo>
                <a:lnTo>
                  <a:pt x="0" y="993989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22508" y="5783779"/>
            <a:ext cx="15785653" cy="332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60"/>
              </a:lnSpc>
            </a:pPr>
            <a:r>
              <a:rPr lang="en-US" sz="1448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CONVERSATIONS THAT MOVE PEOPLE:</a:t>
            </a:r>
          </a:p>
        </p:txBody>
      </p:sp>
      <p:sp>
        <p:nvSpPr>
          <p:cNvPr id="8" name="Freeform 8"/>
          <p:cNvSpPr/>
          <p:nvPr/>
        </p:nvSpPr>
        <p:spPr>
          <a:xfrm>
            <a:off x="15853264" y="7525777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1127286"/>
            <a:ext cx="3344717" cy="450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9"/>
              </a:lnSpc>
            </a:pPr>
            <a:r>
              <a:rPr lang="en-US" sz="3379" spc="-67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DR. PATTI WEITER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688241" y="1127286"/>
            <a:ext cx="571059" cy="871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79"/>
              </a:lnSpc>
            </a:pPr>
            <a:r>
              <a:rPr lang="en-US" sz="3379" spc="-67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2026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2508" y="8724777"/>
            <a:ext cx="15785653" cy="89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 INTRODUCTION TO MOTIVATIONAL INTERVIEWING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858697" y="-59055"/>
            <a:ext cx="6644894" cy="10346055"/>
            <a:chOff x="0" y="0"/>
            <a:chExt cx="1251335" cy="19483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1335" cy="1948320"/>
            </a:xfrm>
            <a:custGeom>
              <a:avLst/>
              <a:gdLst/>
              <a:ahLst/>
              <a:cxnLst/>
              <a:rect l="l" t="t" r="r" b="b"/>
              <a:pathLst>
                <a:path w="1251335" h="1948320">
                  <a:moveTo>
                    <a:pt x="26797" y="0"/>
                  </a:moveTo>
                  <a:lnTo>
                    <a:pt x="1224538" y="0"/>
                  </a:lnTo>
                  <a:cubicBezTo>
                    <a:pt x="1231645" y="0"/>
                    <a:pt x="1238461" y="2823"/>
                    <a:pt x="1243486" y="7849"/>
                  </a:cubicBezTo>
                  <a:cubicBezTo>
                    <a:pt x="1248511" y="12874"/>
                    <a:pt x="1251335" y="19690"/>
                    <a:pt x="1251335" y="26797"/>
                  </a:cubicBezTo>
                  <a:lnTo>
                    <a:pt x="1251335" y="1921522"/>
                  </a:lnTo>
                  <a:cubicBezTo>
                    <a:pt x="1251335" y="1928630"/>
                    <a:pt x="1248511" y="1935445"/>
                    <a:pt x="1243486" y="1940471"/>
                  </a:cubicBezTo>
                  <a:cubicBezTo>
                    <a:pt x="1238461" y="1945496"/>
                    <a:pt x="1231645" y="1948320"/>
                    <a:pt x="1224538" y="1948320"/>
                  </a:cubicBezTo>
                  <a:lnTo>
                    <a:pt x="26797" y="1948320"/>
                  </a:lnTo>
                  <a:cubicBezTo>
                    <a:pt x="19690" y="1948320"/>
                    <a:pt x="12874" y="1945496"/>
                    <a:pt x="7849" y="1940471"/>
                  </a:cubicBezTo>
                  <a:cubicBezTo>
                    <a:pt x="2823" y="1935445"/>
                    <a:pt x="0" y="1928630"/>
                    <a:pt x="0" y="1921522"/>
                  </a:cubicBezTo>
                  <a:lnTo>
                    <a:pt x="0" y="26797"/>
                  </a:lnTo>
                  <a:cubicBezTo>
                    <a:pt x="0" y="19690"/>
                    <a:pt x="2823" y="12874"/>
                    <a:pt x="7849" y="7849"/>
                  </a:cubicBezTo>
                  <a:cubicBezTo>
                    <a:pt x="12874" y="2823"/>
                    <a:pt x="19690" y="0"/>
                    <a:pt x="26797" y="0"/>
                  </a:cubicBez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1023720" y="8327414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141085" y="5714989"/>
            <a:ext cx="9780228" cy="346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0647" lvl="1" indent="-425324" algn="l">
              <a:lnSpc>
                <a:spcPts val="5516"/>
              </a:lnSpc>
              <a:buFont typeface="Arial"/>
              <a:buChar char="•"/>
            </a:pPr>
            <a:r>
              <a:rPr lang="en-US" sz="39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 collaborative, goal-oriented style of communication</a:t>
            </a:r>
          </a:p>
          <a:p>
            <a:pPr marL="850647" lvl="1" indent="-425324" algn="l">
              <a:lnSpc>
                <a:spcPts val="5516"/>
              </a:lnSpc>
              <a:buFont typeface="Arial"/>
              <a:buChar char="•"/>
            </a:pPr>
            <a:r>
              <a:rPr lang="en-US" sz="39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Strengthens personal motivation and commitment to change</a:t>
            </a:r>
          </a:p>
          <a:p>
            <a:pPr marL="850647" lvl="1" indent="-425324" algn="l">
              <a:lnSpc>
                <a:spcPts val="5516"/>
              </a:lnSpc>
              <a:buFont typeface="Arial"/>
              <a:buChar char="•"/>
            </a:pPr>
            <a:r>
              <a:rPr lang="en-US" sz="39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Elicits and honors the person’s own reasons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1085" y="1339010"/>
            <a:ext cx="10287072" cy="4188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28"/>
              </a:lnSpc>
            </a:pPr>
            <a:r>
              <a:rPr lang="en-US" sz="12652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IS MOTIVATIONAL INTERVIEWING?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162192" y="3550989"/>
            <a:ext cx="20612385" cy="2912587"/>
            <a:chOff x="0" y="0"/>
            <a:chExt cx="3881626" cy="548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81626" cy="548485"/>
            </a:xfrm>
            <a:custGeom>
              <a:avLst/>
              <a:gdLst/>
              <a:ahLst/>
              <a:cxnLst/>
              <a:rect l="l" t="t" r="r" b="b"/>
              <a:pathLst>
                <a:path w="3881626" h="548485">
                  <a:moveTo>
                    <a:pt x="8639" y="0"/>
                  </a:moveTo>
                  <a:lnTo>
                    <a:pt x="3872987" y="0"/>
                  </a:lnTo>
                  <a:cubicBezTo>
                    <a:pt x="3877758" y="0"/>
                    <a:pt x="3881626" y="3868"/>
                    <a:pt x="3881626" y="8639"/>
                  </a:cubicBezTo>
                  <a:lnTo>
                    <a:pt x="3881626" y="539846"/>
                  </a:lnTo>
                  <a:cubicBezTo>
                    <a:pt x="3881626" y="542137"/>
                    <a:pt x="3880716" y="544334"/>
                    <a:pt x="3879096" y="545954"/>
                  </a:cubicBezTo>
                  <a:cubicBezTo>
                    <a:pt x="3877476" y="547574"/>
                    <a:pt x="3875278" y="548485"/>
                    <a:pt x="3872987" y="548485"/>
                  </a:cubicBezTo>
                  <a:lnTo>
                    <a:pt x="8639" y="548485"/>
                  </a:lnTo>
                  <a:cubicBezTo>
                    <a:pt x="3868" y="548485"/>
                    <a:pt x="0" y="544617"/>
                    <a:pt x="0" y="539846"/>
                  </a:cubicBezTo>
                  <a:lnTo>
                    <a:pt x="0" y="8639"/>
                  </a:lnTo>
                  <a:cubicBezTo>
                    <a:pt x="0" y="3868"/>
                    <a:pt x="3868" y="0"/>
                    <a:pt x="8639" y="0"/>
                  </a:cubicBez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5468015" y="4157433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27496" y="1209675"/>
            <a:ext cx="16833008" cy="2577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37"/>
              </a:lnSpc>
            </a:pPr>
            <a:r>
              <a:rPr lang="en-US" sz="18108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SPIRIT OF MI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7311331"/>
            <a:ext cx="9144000" cy="1482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765" lvl="1" indent="-457883" algn="just">
              <a:lnSpc>
                <a:spcPts val="5938"/>
              </a:lnSpc>
              <a:buFont typeface="Arial"/>
              <a:buChar char="•"/>
            </a:pPr>
            <a:r>
              <a:rPr lang="en-US" sz="424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Partnership, not authority</a:t>
            </a:r>
          </a:p>
          <a:p>
            <a:pPr marL="915765" lvl="1" indent="-457883" algn="just">
              <a:lnSpc>
                <a:spcPts val="5938"/>
              </a:lnSpc>
              <a:buFont typeface="Arial"/>
              <a:buChar char="•"/>
            </a:pPr>
            <a:r>
              <a:rPr lang="en-US" sz="424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Evocation, not instruction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7311331"/>
            <a:ext cx="9144000" cy="1482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765" lvl="1" indent="-457883" algn="l">
              <a:lnSpc>
                <a:spcPts val="5938"/>
              </a:lnSpc>
              <a:buFont typeface="Arial"/>
              <a:buChar char="•"/>
            </a:pPr>
            <a:r>
              <a:rPr lang="en-US" sz="424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Compassion, not judgment</a:t>
            </a:r>
          </a:p>
          <a:p>
            <a:pPr marL="915765" lvl="1" indent="-457883" algn="l">
              <a:lnSpc>
                <a:spcPts val="5938"/>
              </a:lnSpc>
              <a:buFont typeface="Arial"/>
              <a:buChar char="•"/>
            </a:pPr>
            <a:r>
              <a:rPr lang="en-US" sz="424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Autonomy, not control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138180" y="-4051882"/>
            <a:ext cx="12316057" cy="18592417"/>
          </a:xfrm>
          <a:custGeom>
            <a:avLst/>
            <a:gdLst/>
            <a:ahLst/>
            <a:cxnLst/>
            <a:rect l="l" t="t" r="r" b="b"/>
            <a:pathLst>
              <a:path w="12316057" h="18592417">
                <a:moveTo>
                  <a:pt x="0" y="0"/>
                </a:moveTo>
                <a:lnTo>
                  <a:pt x="12316057" y="0"/>
                </a:lnTo>
                <a:lnTo>
                  <a:pt x="12316057" y="18592417"/>
                </a:lnTo>
                <a:lnTo>
                  <a:pt x="0" y="185924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445790" cy="10352594"/>
            <a:chOff x="0" y="0"/>
            <a:chExt cx="4858150" cy="27266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8150" cy="2726609"/>
            </a:xfrm>
            <a:custGeom>
              <a:avLst/>
              <a:gdLst/>
              <a:ahLst/>
              <a:cxnLst/>
              <a:rect l="l" t="t" r="r" b="b"/>
              <a:pathLst>
                <a:path w="4858150" h="2726609">
                  <a:moveTo>
                    <a:pt x="0" y="0"/>
                  </a:moveTo>
                  <a:lnTo>
                    <a:pt x="4858150" y="0"/>
                  </a:lnTo>
                  <a:lnTo>
                    <a:pt x="4858150" y="2726609"/>
                  </a:lnTo>
                  <a:lnTo>
                    <a:pt x="0" y="2726609"/>
                  </a:lnTo>
                  <a:close/>
                </a:path>
              </a:pathLst>
            </a:custGeom>
            <a:solidFill>
              <a:srgbClr val="000873">
                <a:alpha val="8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58150" cy="2783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0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83709" y="1181100"/>
            <a:ext cx="16727006" cy="4410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43"/>
              </a:lnSpc>
            </a:pPr>
            <a:r>
              <a:rPr lang="en-US" sz="15727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WHY THE SPIRIT MATTERS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43153" y="6532435"/>
            <a:ext cx="7601694" cy="1464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1269" lvl="1" indent="-455634" algn="ctr">
              <a:lnSpc>
                <a:spcPts val="5909"/>
              </a:lnSpc>
              <a:buFont typeface="Arial"/>
              <a:buChar char="•"/>
            </a:pPr>
            <a:r>
              <a:rPr lang="en-US" sz="422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 without spirit = manipulation</a:t>
            </a:r>
          </a:p>
          <a:p>
            <a:pPr marL="911269" lvl="1" indent="-455634" algn="ctr">
              <a:lnSpc>
                <a:spcPts val="5909"/>
              </a:lnSpc>
              <a:buFont typeface="Arial"/>
              <a:buChar char="•"/>
            </a:pPr>
            <a:r>
              <a:rPr lang="en-US" sz="422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Relationship as the intervention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8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0282" y="1695450"/>
            <a:ext cx="17079018" cy="4124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70"/>
              </a:lnSpc>
            </a:pPr>
            <a:r>
              <a:rPr lang="en-US" sz="18744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 WITH BRAIN INJURY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18439" y="3997166"/>
            <a:ext cx="5210713" cy="6824047"/>
            <a:chOff x="0" y="0"/>
            <a:chExt cx="981257" cy="12850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1257" cy="1285072"/>
            </a:xfrm>
            <a:custGeom>
              <a:avLst/>
              <a:gdLst/>
              <a:ahLst/>
              <a:cxnLst/>
              <a:rect l="l" t="t" r="r" b="b"/>
              <a:pathLst>
                <a:path w="981257" h="1285072">
                  <a:moveTo>
                    <a:pt x="34173" y="0"/>
                  </a:moveTo>
                  <a:lnTo>
                    <a:pt x="947084" y="0"/>
                  </a:lnTo>
                  <a:cubicBezTo>
                    <a:pt x="956147" y="0"/>
                    <a:pt x="964839" y="3600"/>
                    <a:pt x="971248" y="10009"/>
                  </a:cubicBezTo>
                  <a:cubicBezTo>
                    <a:pt x="977656" y="16418"/>
                    <a:pt x="981257" y="25110"/>
                    <a:pt x="981257" y="34173"/>
                  </a:cubicBezTo>
                  <a:lnTo>
                    <a:pt x="981257" y="1250899"/>
                  </a:lnTo>
                  <a:cubicBezTo>
                    <a:pt x="981257" y="1269772"/>
                    <a:pt x="965957" y="1285072"/>
                    <a:pt x="947084" y="1285072"/>
                  </a:cubicBezTo>
                  <a:lnTo>
                    <a:pt x="34173" y="1285072"/>
                  </a:lnTo>
                  <a:cubicBezTo>
                    <a:pt x="15300" y="1285072"/>
                    <a:pt x="0" y="1269772"/>
                    <a:pt x="0" y="1250899"/>
                  </a:cubicBezTo>
                  <a:lnTo>
                    <a:pt x="0" y="34173"/>
                  </a:lnTo>
                  <a:cubicBezTo>
                    <a:pt x="0" y="15300"/>
                    <a:pt x="15300" y="0"/>
                    <a:pt x="34173" y="0"/>
                  </a:cubicBez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434003" y="6600035"/>
            <a:ext cx="9825297" cy="2720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8" lvl="1" indent="-421004" algn="just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Restores dignity after loss</a:t>
            </a:r>
          </a:p>
          <a:p>
            <a:pPr marL="842008" lvl="1" indent="-421004" algn="just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Reduces power struggles</a:t>
            </a:r>
          </a:p>
          <a:p>
            <a:pPr marL="842008" lvl="1" indent="-421004" algn="just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Supports identity rebuilding</a:t>
            </a:r>
          </a:p>
          <a:p>
            <a:pPr algn="just">
              <a:lnSpc>
                <a:spcPts val="5459"/>
              </a:lnSpc>
            </a:pPr>
            <a:endParaRPr lang="en-US" sz="3899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583462" y="1618497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858697" y="-59055"/>
            <a:ext cx="6644894" cy="10346055"/>
            <a:chOff x="0" y="0"/>
            <a:chExt cx="1251335" cy="19483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1335" cy="1948320"/>
            </a:xfrm>
            <a:custGeom>
              <a:avLst/>
              <a:gdLst/>
              <a:ahLst/>
              <a:cxnLst/>
              <a:rect l="l" t="t" r="r" b="b"/>
              <a:pathLst>
                <a:path w="1251335" h="1948320">
                  <a:moveTo>
                    <a:pt x="26797" y="0"/>
                  </a:moveTo>
                  <a:lnTo>
                    <a:pt x="1224538" y="0"/>
                  </a:lnTo>
                  <a:cubicBezTo>
                    <a:pt x="1231645" y="0"/>
                    <a:pt x="1238461" y="2823"/>
                    <a:pt x="1243486" y="7849"/>
                  </a:cubicBezTo>
                  <a:cubicBezTo>
                    <a:pt x="1248511" y="12874"/>
                    <a:pt x="1251335" y="19690"/>
                    <a:pt x="1251335" y="26797"/>
                  </a:cubicBezTo>
                  <a:lnTo>
                    <a:pt x="1251335" y="1921522"/>
                  </a:lnTo>
                  <a:cubicBezTo>
                    <a:pt x="1251335" y="1928630"/>
                    <a:pt x="1248511" y="1935445"/>
                    <a:pt x="1243486" y="1940471"/>
                  </a:cubicBezTo>
                  <a:cubicBezTo>
                    <a:pt x="1238461" y="1945496"/>
                    <a:pt x="1231645" y="1948320"/>
                    <a:pt x="1224538" y="1948320"/>
                  </a:cubicBezTo>
                  <a:lnTo>
                    <a:pt x="26797" y="1948320"/>
                  </a:lnTo>
                  <a:cubicBezTo>
                    <a:pt x="19690" y="1948320"/>
                    <a:pt x="12874" y="1945496"/>
                    <a:pt x="7849" y="1940471"/>
                  </a:cubicBezTo>
                  <a:cubicBezTo>
                    <a:pt x="2823" y="1935445"/>
                    <a:pt x="0" y="1928630"/>
                    <a:pt x="0" y="1921522"/>
                  </a:cubicBezTo>
                  <a:lnTo>
                    <a:pt x="0" y="26797"/>
                  </a:lnTo>
                  <a:cubicBezTo>
                    <a:pt x="0" y="19690"/>
                    <a:pt x="2823" y="12874"/>
                    <a:pt x="7849" y="7849"/>
                  </a:cubicBezTo>
                  <a:cubicBezTo>
                    <a:pt x="12874" y="2823"/>
                    <a:pt x="19690" y="0"/>
                    <a:pt x="26797" y="0"/>
                  </a:cubicBez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5589346" y="1028700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141085" y="4561450"/>
            <a:ext cx="9780228" cy="4157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0647" lvl="1" indent="-425324" algn="l">
              <a:lnSpc>
                <a:spcPts val="5516"/>
              </a:lnSpc>
              <a:buFont typeface="Arial"/>
              <a:buChar char="•"/>
            </a:pPr>
            <a:r>
              <a:rPr lang="en-US" sz="39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Build relationship</a:t>
            </a:r>
          </a:p>
          <a:p>
            <a:pPr marL="850647" lvl="1" indent="-425324" algn="l">
              <a:lnSpc>
                <a:spcPts val="5516"/>
              </a:lnSpc>
              <a:buFont typeface="Arial"/>
              <a:buChar char="•"/>
            </a:pPr>
            <a:r>
              <a:rPr lang="en-US" sz="39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Understand their reality</a:t>
            </a:r>
          </a:p>
          <a:p>
            <a:pPr marL="850647" lvl="1" indent="-425324" algn="l">
              <a:lnSpc>
                <a:spcPts val="5516"/>
              </a:lnSpc>
              <a:buFont typeface="Arial"/>
              <a:buChar char="•"/>
            </a:pPr>
            <a:r>
              <a:rPr lang="en-US" sz="39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Understand their feelings, beliefs, values, concerns, and expectations</a:t>
            </a:r>
          </a:p>
          <a:p>
            <a:pPr marL="850647" lvl="1" indent="-425324" algn="l">
              <a:lnSpc>
                <a:spcPts val="5516"/>
              </a:lnSpc>
              <a:buFont typeface="Arial"/>
              <a:buChar char="•"/>
            </a:pPr>
            <a:r>
              <a:rPr lang="en-US" sz="39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Recognize and affirm strengths &amp; motivation</a:t>
            </a:r>
          </a:p>
          <a:p>
            <a:pPr marL="850647" lvl="1" indent="-425324" algn="l">
              <a:lnSpc>
                <a:spcPts val="5516"/>
              </a:lnSpc>
              <a:buFont typeface="Arial"/>
              <a:buChar char="•"/>
            </a:pPr>
            <a:r>
              <a:rPr lang="en-US" sz="39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Accept without judgement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1085" y="1339010"/>
            <a:ext cx="10287072" cy="2845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28"/>
              </a:lnSpc>
            </a:pPr>
            <a:r>
              <a:rPr lang="en-US" sz="12652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GOALS OF ENGAGING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452202" y="1571625"/>
            <a:ext cx="15383596" cy="3754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53"/>
              </a:lnSpc>
            </a:pPr>
            <a:r>
              <a:rPr lang="en-US" sz="16533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CORE PRINCIPLES OF MI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03092" y="6216956"/>
            <a:ext cx="14681816" cy="3172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2857" lvl="1" indent="-491428" algn="just">
              <a:lnSpc>
                <a:spcPts val="6373"/>
              </a:lnSpc>
              <a:buFont typeface="Arial"/>
              <a:buChar char="•"/>
            </a:pPr>
            <a:r>
              <a:rPr lang="en-US" sz="4552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Resist the Righting Reflex</a:t>
            </a:r>
          </a:p>
          <a:p>
            <a:pPr marL="982857" lvl="1" indent="-491428" algn="just">
              <a:lnSpc>
                <a:spcPts val="6373"/>
              </a:lnSpc>
              <a:buFont typeface="Arial"/>
              <a:buChar char="•"/>
            </a:pPr>
            <a:r>
              <a:rPr lang="en-US" sz="4552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Understand the Person’s Motivations</a:t>
            </a:r>
          </a:p>
          <a:p>
            <a:pPr marL="982857" lvl="1" indent="-491428" algn="just">
              <a:lnSpc>
                <a:spcPts val="6373"/>
              </a:lnSpc>
              <a:buFont typeface="Arial"/>
              <a:buChar char="•"/>
            </a:pPr>
            <a:r>
              <a:rPr lang="en-US" sz="4552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Listen with Empathy</a:t>
            </a:r>
          </a:p>
          <a:p>
            <a:pPr marL="982857" lvl="1" indent="-491428" algn="just">
              <a:lnSpc>
                <a:spcPts val="6373"/>
              </a:lnSpc>
              <a:buFont typeface="Arial"/>
              <a:buChar char="•"/>
            </a:pPr>
            <a:r>
              <a:rPr lang="en-US" sz="4552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Empower Autonomy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6196" y="-289775"/>
            <a:ext cx="12001998" cy="10866550"/>
            <a:chOff x="0" y="0"/>
            <a:chExt cx="3161020" cy="28619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61020" cy="2861972"/>
            </a:xfrm>
            <a:custGeom>
              <a:avLst/>
              <a:gdLst/>
              <a:ahLst/>
              <a:cxnLst/>
              <a:rect l="l" t="t" r="r" b="b"/>
              <a:pathLst>
                <a:path w="3161020" h="2861972">
                  <a:moveTo>
                    <a:pt x="0" y="0"/>
                  </a:moveTo>
                  <a:lnTo>
                    <a:pt x="3161020" y="0"/>
                  </a:lnTo>
                  <a:lnTo>
                    <a:pt x="3161020" y="2861972"/>
                  </a:lnTo>
                  <a:lnTo>
                    <a:pt x="0" y="2861972"/>
                  </a:lnTo>
                  <a:close/>
                </a:path>
              </a:pathLst>
            </a:custGeom>
            <a:solidFill>
              <a:srgbClr val="000873">
                <a:alpha val="7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61020" cy="2900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666588" y="0"/>
            <a:ext cx="11627531" cy="10287000"/>
            <a:chOff x="0" y="0"/>
            <a:chExt cx="3062395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62395" cy="2709333"/>
            </a:xfrm>
            <a:custGeom>
              <a:avLst/>
              <a:gdLst/>
              <a:ahLst/>
              <a:cxnLst/>
              <a:rect l="l" t="t" r="r" b="b"/>
              <a:pathLst>
                <a:path w="3062395" h="2709333">
                  <a:moveTo>
                    <a:pt x="56595" y="0"/>
                  </a:moveTo>
                  <a:lnTo>
                    <a:pt x="3005800" y="0"/>
                  </a:lnTo>
                  <a:cubicBezTo>
                    <a:pt x="3020810" y="0"/>
                    <a:pt x="3035205" y="5963"/>
                    <a:pt x="3045819" y="16576"/>
                  </a:cubicBezTo>
                  <a:cubicBezTo>
                    <a:pt x="3056432" y="27190"/>
                    <a:pt x="3062395" y="41585"/>
                    <a:pt x="3062395" y="56595"/>
                  </a:cubicBezTo>
                  <a:lnTo>
                    <a:pt x="3062395" y="2652738"/>
                  </a:lnTo>
                  <a:cubicBezTo>
                    <a:pt x="3062395" y="2667748"/>
                    <a:pt x="3056432" y="2682143"/>
                    <a:pt x="3045819" y="2692757"/>
                  </a:cubicBezTo>
                  <a:cubicBezTo>
                    <a:pt x="3035205" y="2703371"/>
                    <a:pt x="3020810" y="2709333"/>
                    <a:pt x="3005800" y="2709333"/>
                  </a:cubicBezTo>
                  <a:lnTo>
                    <a:pt x="56595" y="2709333"/>
                  </a:lnTo>
                  <a:cubicBezTo>
                    <a:pt x="41585" y="2709333"/>
                    <a:pt x="27190" y="2703371"/>
                    <a:pt x="16576" y="2692757"/>
                  </a:cubicBezTo>
                  <a:cubicBezTo>
                    <a:pt x="5963" y="2682143"/>
                    <a:pt x="0" y="2667748"/>
                    <a:pt x="0" y="2652738"/>
                  </a:cubicBezTo>
                  <a:lnTo>
                    <a:pt x="0" y="56595"/>
                  </a:lnTo>
                  <a:cubicBezTo>
                    <a:pt x="0" y="41585"/>
                    <a:pt x="5963" y="27190"/>
                    <a:pt x="16576" y="16576"/>
                  </a:cubicBezTo>
                  <a:cubicBezTo>
                    <a:pt x="27190" y="5963"/>
                    <a:pt x="41585" y="0"/>
                    <a:pt x="565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6239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589346" y="7525777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1058799"/>
            <a:ext cx="9444331" cy="4084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32"/>
              </a:lnSpc>
            </a:pPr>
            <a:r>
              <a:rPr lang="en-US" sz="12600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RESIST THE RIGHTING REFLEX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372882"/>
            <a:ext cx="9717747" cy="348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0954" lvl="1" indent="-415477" algn="just">
              <a:lnSpc>
                <a:spcPts val="5388"/>
              </a:lnSpc>
              <a:buFont typeface="Arial"/>
              <a:buChar char="•"/>
            </a:pPr>
            <a:r>
              <a:rPr lang="en-US" sz="3848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Natural urge to fix, correct, persuade</a:t>
            </a:r>
          </a:p>
          <a:p>
            <a:pPr marL="830954" lvl="1" indent="-415477" algn="just">
              <a:lnSpc>
                <a:spcPts val="5388"/>
              </a:lnSpc>
              <a:buFont typeface="Arial"/>
              <a:buChar char="•"/>
            </a:pPr>
            <a:r>
              <a:rPr lang="en-US" sz="3848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Especially strong when we care</a:t>
            </a:r>
          </a:p>
          <a:p>
            <a:pPr marL="830954" lvl="1" indent="-415477" algn="just">
              <a:lnSpc>
                <a:spcPts val="5388"/>
              </a:lnSpc>
              <a:buFont typeface="Arial"/>
              <a:buChar char="•"/>
            </a:pPr>
            <a:r>
              <a:rPr lang="en-US" sz="3848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Often increases discord</a:t>
            </a:r>
          </a:p>
          <a:p>
            <a:pPr marL="830954" lvl="1" indent="-415477" algn="just">
              <a:lnSpc>
                <a:spcPts val="5388"/>
              </a:lnSpc>
              <a:buFont typeface="Arial"/>
              <a:buChar char="•"/>
            </a:pPr>
            <a:r>
              <a:rPr lang="en-US" sz="3848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STOP and RESET (Listen, Reflect, Evoke)</a:t>
            </a:r>
          </a:p>
          <a:p>
            <a:pPr algn="just">
              <a:lnSpc>
                <a:spcPts val="6367"/>
              </a:lnSpc>
            </a:pPr>
            <a:endParaRPr lang="en-US" sz="3848">
              <a:solidFill>
                <a:srgbClr val="00087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508" y="-389613"/>
            <a:ext cx="18667017" cy="12436900"/>
          </a:xfrm>
          <a:custGeom>
            <a:avLst/>
            <a:gdLst/>
            <a:ahLst/>
            <a:cxnLst/>
            <a:rect l="l" t="t" r="r" b="b"/>
            <a:pathLst>
              <a:path w="18667017" h="12436900">
                <a:moveTo>
                  <a:pt x="0" y="0"/>
                </a:moveTo>
                <a:lnTo>
                  <a:pt x="18667016" y="0"/>
                </a:lnTo>
                <a:lnTo>
                  <a:pt x="18667016" y="12436900"/>
                </a:lnTo>
                <a:lnTo>
                  <a:pt x="0" y="12436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600244" y="-65594"/>
            <a:ext cx="19267260" cy="10528802"/>
            <a:chOff x="0" y="0"/>
            <a:chExt cx="5074505" cy="27730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74505" cy="2773018"/>
            </a:xfrm>
            <a:custGeom>
              <a:avLst/>
              <a:gdLst/>
              <a:ahLst/>
              <a:cxnLst/>
              <a:rect l="l" t="t" r="r" b="b"/>
              <a:pathLst>
                <a:path w="5074505" h="2773018">
                  <a:moveTo>
                    <a:pt x="0" y="0"/>
                  </a:moveTo>
                  <a:lnTo>
                    <a:pt x="5074505" y="0"/>
                  </a:lnTo>
                  <a:lnTo>
                    <a:pt x="5074505" y="2773018"/>
                  </a:lnTo>
                  <a:lnTo>
                    <a:pt x="0" y="2773018"/>
                  </a:lnTo>
                  <a:close/>
                </a:path>
              </a:pathLst>
            </a:custGeom>
            <a:solidFill>
              <a:srgbClr val="000873">
                <a:alpha val="7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074505" cy="2811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764465" y="1028700"/>
            <a:ext cx="12759070" cy="8229600"/>
          </a:xfrm>
          <a:custGeom>
            <a:avLst/>
            <a:gdLst/>
            <a:ahLst/>
            <a:cxnLst/>
            <a:rect l="l" t="t" r="r" b="b"/>
            <a:pathLst>
              <a:path w="12759070" h="8229600">
                <a:moveTo>
                  <a:pt x="0" y="0"/>
                </a:moveTo>
                <a:lnTo>
                  <a:pt x="12759070" y="0"/>
                </a:lnTo>
                <a:lnTo>
                  <a:pt x="127590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5495925"/>
            <a:ext cx="10631893" cy="4037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86"/>
              </a:lnSpc>
            </a:pPr>
            <a:r>
              <a:rPr lang="en-US" sz="1168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UNDERSTAND THE PERSON’S MOTIVATION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186040" y="5454851"/>
            <a:ext cx="5764307" cy="350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12" lvl="1" indent="-431806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People are more persuaded by what </a:t>
            </a:r>
            <a:r>
              <a:rPr lang="en-US" sz="4000" i="1">
                <a:solidFill>
                  <a:srgbClr val="FFFFFF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they</a:t>
            </a:r>
            <a:r>
              <a:rPr lang="en-US" sz="4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000" i="1">
                <a:solidFill>
                  <a:srgbClr val="FFFFFF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hear themselves say</a:t>
            </a:r>
          </a:p>
          <a:p>
            <a:pPr marL="863612" lvl="1" indent="-431806" algn="l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Change must connect to their values and goals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76976" y="-432392"/>
            <a:ext cx="16734048" cy="4889485"/>
            <a:chOff x="0" y="0"/>
            <a:chExt cx="3151276" cy="9207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51276" cy="920764"/>
            </a:xfrm>
            <a:custGeom>
              <a:avLst/>
              <a:gdLst/>
              <a:ahLst/>
              <a:cxnLst/>
              <a:rect l="l" t="t" r="r" b="b"/>
              <a:pathLst>
                <a:path w="3151276" h="920764">
                  <a:moveTo>
                    <a:pt x="10641" y="0"/>
                  </a:moveTo>
                  <a:lnTo>
                    <a:pt x="3140635" y="0"/>
                  </a:lnTo>
                  <a:cubicBezTo>
                    <a:pt x="3143457" y="0"/>
                    <a:pt x="3146164" y="1121"/>
                    <a:pt x="3148159" y="3117"/>
                  </a:cubicBezTo>
                  <a:cubicBezTo>
                    <a:pt x="3150155" y="5112"/>
                    <a:pt x="3151276" y="7819"/>
                    <a:pt x="3151276" y="10641"/>
                  </a:cubicBezTo>
                  <a:lnTo>
                    <a:pt x="3151276" y="910124"/>
                  </a:lnTo>
                  <a:cubicBezTo>
                    <a:pt x="3151276" y="916000"/>
                    <a:pt x="3146512" y="920764"/>
                    <a:pt x="3140635" y="920764"/>
                  </a:cubicBezTo>
                  <a:lnTo>
                    <a:pt x="10641" y="920764"/>
                  </a:lnTo>
                  <a:cubicBezTo>
                    <a:pt x="4764" y="920764"/>
                    <a:pt x="0" y="916000"/>
                    <a:pt x="0" y="910124"/>
                  </a:cubicBezTo>
                  <a:lnTo>
                    <a:pt x="0" y="10641"/>
                  </a:lnTo>
                  <a:cubicBezTo>
                    <a:pt x="0" y="7819"/>
                    <a:pt x="1121" y="5112"/>
                    <a:pt x="3117" y="3117"/>
                  </a:cubicBezTo>
                  <a:cubicBezTo>
                    <a:pt x="5112" y="1121"/>
                    <a:pt x="7819" y="0"/>
                    <a:pt x="10641" y="0"/>
                  </a:cubicBez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5589346" y="1028700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8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66481" y="428494"/>
            <a:ext cx="14201818" cy="9430012"/>
            <a:chOff x="0" y="0"/>
            <a:chExt cx="3740396" cy="24836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40396" cy="2483624"/>
            </a:xfrm>
            <a:custGeom>
              <a:avLst/>
              <a:gdLst/>
              <a:ahLst/>
              <a:cxnLst/>
              <a:rect l="l" t="t" r="r" b="b"/>
              <a:pathLst>
                <a:path w="3740396" h="2483624">
                  <a:moveTo>
                    <a:pt x="46337" y="0"/>
                  </a:moveTo>
                  <a:lnTo>
                    <a:pt x="3694060" y="0"/>
                  </a:lnTo>
                  <a:cubicBezTo>
                    <a:pt x="3719651" y="0"/>
                    <a:pt x="3740396" y="20746"/>
                    <a:pt x="3740396" y="46337"/>
                  </a:cubicBezTo>
                  <a:lnTo>
                    <a:pt x="3740396" y="2437288"/>
                  </a:lnTo>
                  <a:cubicBezTo>
                    <a:pt x="3740396" y="2462879"/>
                    <a:pt x="3719651" y="2483624"/>
                    <a:pt x="3694060" y="2483624"/>
                  </a:cubicBezTo>
                  <a:lnTo>
                    <a:pt x="46337" y="2483624"/>
                  </a:lnTo>
                  <a:cubicBezTo>
                    <a:pt x="34047" y="2483624"/>
                    <a:pt x="22261" y="2478742"/>
                    <a:pt x="13572" y="2470053"/>
                  </a:cubicBezTo>
                  <a:cubicBezTo>
                    <a:pt x="4882" y="2461363"/>
                    <a:pt x="0" y="2449577"/>
                    <a:pt x="0" y="2437288"/>
                  </a:cubicBezTo>
                  <a:lnTo>
                    <a:pt x="0" y="46337"/>
                  </a:lnTo>
                  <a:cubicBezTo>
                    <a:pt x="0" y="20746"/>
                    <a:pt x="20746" y="0"/>
                    <a:pt x="4633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740396" cy="2521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683245" y="1582613"/>
            <a:ext cx="11324373" cy="3738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518"/>
              </a:lnSpc>
            </a:pPr>
            <a:r>
              <a:rPr lang="en-US" sz="13319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LISTEN WITH EMPATHY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24886" y="6042257"/>
            <a:ext cx="7738624" cy="250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3168" lvl="1" indent="-386584" algn="just">
              <a:lnSpc>
                <a:spcPts val="5013"/>
              </a:lnSpc>
              <a:buFont typeface="Arial"/>
              <a:buChar char="•"/>
            </a:pPr>
            <a:r>
              <a:rPr lang="en-US" sz="3581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Empathy builds safety and trust</a:t>
            </a:r>
          </a:p>
          <a:p>
            <a:pPr marL="773168" lvl="1" indent="-386584" algn="just">
              <a:lnSpc>
                <a:spcPts val="5013"/>
              </a:lnSpc>
              <a:buFont typeface="Arial"/>
              <a:buChar char="•"/>
            </a:pPr>
            <a:r>
              <a:rPr lang="en-US" sz="3581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Reflection &gt; questions</a:t>
            </a:r>
          </a:p>
          <a:p>
            <a:pPr marL="773168" lvl="1" indent="-386584" algn="l">
              <a:lnSpc>
                <a:spcPts val="5013"/>
              </a:lnSpc>
              <a:buFont typeface="Arial"/>
              <a:buChar char="•"/>
            </a:pPr>
            <a:r>
              <a:rPr lang="en-US" sz="3581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Feeling understood precedes movement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480940" y="1028700"/>
            <a:ext cx="6164186" cy="8229600"/>
            <a:chOff x="0" y="0"/>
            <a:chExt cx="1160810" cy="15497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60810" cy="1549759"/>
            </a:xfrm>
            <a:custGeom>
              <a:avLst/>
              <a:gdLst/>
              <a:ahLst/>
              <a:cxnLst/>
              <a:rect l="l" t="t" r="r" b="b"/>
              <a:pathLst>
                <a:path w="1160810" h="1549759">
                  <a:moveTo>
                    <a:pt x="28887" y="0"/>
                  </a:moveTo>
                  <a:lnTo>
                    <a:pt x="1131923" y="0"/>
                  </a:lnTo>
                  <a:cubicBezTo>
                    <a:pt x="1139584" y="0"/>
                    <a:pt x="1146932" y="3043"/>
                    <a:pt x="1152349" y="8461"/>
                  </a:cubicBezTo>
                  <a:cubicBezTo>
                    <a:pt x="1157767" y="13878"/>
                    <a:pt x="1160810" y="21226"/>
                    <a:pt x="1160810" y="28887"/>
                  </a:cubicBezTo>
                  <a:lnTo>
                    <a:pt x="1160810" y="1520872"/>
                  </a:lnTo>
                  <a:cubicBezTo>
                    <a:pt x="1160810" y="1528533"/>
                    <a:pt x="1157767" y="1535881"/>
                    <a:pt x="1152349" y="1541298"/>
                  </a:cubicBezTo>
                  <a:cubicBezTo>
                    <a:pt x="1146932" y="1546716"/>
                    <a:pt x="1139584" y="1549759"/>
                    <a:pt x="1131923" y="1549759"/>
                  </a:cubicBezTo>
                  <a:lnTo>
                    <a:pt x="28887" y="1549759"/>
                  </a:lnTo>
                  <a:cubicBezTo>
                    <a:pt x="12933" y="1549759"/>
                    <a:pt x="0" y="1536826"/>
                    <a:pt x="0" y="1520872"/>
                  </a:cubicBezTo>
                  <a:lnTo>
                    <a:pt x="0" y="28887"/>
                  </a:lnTo>
                  <a:cubicBezTo>
                    <a:pt x="0" y="21226"/>
                    <a:pt x="3043" y="13878"/>
                    <a:pt x="8461" y="8461"/>
                  </a:cubicBezTo>
                  <a:cubicBezTo>
                    <a:pt x="13878" y="3043"/>
                    <a:pt x="21226" y="0"/>
                    <a:pt x="28887" y="0"/>
                  </a:cubicBez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3038152" y="1458788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8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0282" y="1695450"/>
            <a:ext cx="17079018" cy="2180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70"/>
              </a:lnSpc>
            </a:pPr>
            <a:r>
              <a:rPr lang="en-US" sz="18744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WHY USE MI?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18439" y="3997166"/>
            <a:ext cx="5210713" cy="6824047"/>
            <a:chOff x="0" y="0"/>
            <a:chExt cx="981257" cy="12850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1257" cy="1285072"/>
            </a:xfrm>
            <a:custGeom>
              <a:avLst/>
              <a:gdLst/>
              <a:ahLst/>
              <a:cxnLst/>
              <a:rect l="l" t="t" r="r" b="b"/>
              <a:pathLst>
                <a:path w="981257" h="1285072">
                  <a:moveTo>
                    <a:pt x="34173" y="0"/>
                  </a:moveTo>
                  <a:lnTo>
                    <a:pt x="947084" y="0"/>
                  </a:lnTo>
                  <a:cubicBezTo>
                    <a:pt x="956147" y="0"/>
                    <a:pt x="964839" y="3600"/>
                    <a:pt x="971248" y="10009"/>
                  </a:cubicBezTo>
                  <a:cubicBezTo>
                    <a:pt x="977656" y="16418"/>
                    <a:pt x="981257" y="25110"/>
                    <a:pt x="981257" y="34173"/>
                  </a:cubicBezTo>
                  <a:lnTo>
                    <a:pt x="981257" y="1250899"/>
                  </a:lnTo>
                  <a:cubicBezTo>
                    <a:pt x="981257" y="1269772"/>
                    <a:pt x="965957" y="1285072"/>
                    <a:pt x="947084" y="1285072"/>
                  </a:cubicBezTo>
                  <a:lnTo>
                    <a:pt x="34173" y="1285072"/>
                  </a:lnTo>
                  <a:cubicBezTo>
                    <a:pt x="15300" y="1285072"/>
                    <a:pt x="0" y="1269772"/>
                    <a:pt x="0" y="1250899"/>
                  </a:cubicBezTo>
                  <a:lnTo>
                    <a:pt x="0" y="34173"/>
                  </a:lnTo>
                  <a:cubicBezTo>
                    <a:pt x="0" y="15300"/>
                    <a:pt x="15300" y="0"/>
                    <a:pt x="34173" y="0"/>
                  </a:cubicBez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434003" y="6600035"/>
            <a:ext cx="9825297" cy="317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Recovery ≠ compliance</a:t>
            </a: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Change after TBI is complex, emotional, and non-linear</a:t>
            </a: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 honors autonomy, dignity, and resilience</a:t>
            </a:r>
          </a:p>
          <a:p>
            <a:pPr algn="just">
              <a:lnSpc>
                <a:spcPts val="5040"/>
              </a:lnSpc>
            </a:pPr>
            <a:endParaRPr lang="en-US" sz="36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493707" y="1602695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8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3085" y="1028700"/>
            <a:ext cx="1464183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858697" y="-59055"/>
            <a:ext cx="6644894" cy="10346055"/>
            <a:chOff x="0" y="0"/>
            <a:chExt cx="1251335" cy="19483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1335" cy="1948320"/>
            </a:xfrm>
            <a:custGeom>
              <a:avLst/>
              <a:gdLst/>
              <a:ahLst/>
              <a:cxnLst/>
              <a:rect l="l" t="t" r="r" b="b"/>
              <a:pathLst>
                <a:path w="1251335" h="1948320">
                  <a:moveTo>
                    <a:pt x="26797" y="0"/>
                  </a:moveTo>
                  <a:lnTo>
                    <a:pt x="1224538" y="0"/>
                  </a:lnTo>
                  <a:cubicBezTo>
                    <a:pt x="1231645" y="0"/>
                    <a:pt x="1238461" y="2823"/>
                    <a:pt x="1243486" y="7849"/>
                  </a:cubicBezTo>
                  <a:cubicBezTo>
                    <a:pt x="1248511" y="12874"/>
                    <a:pt x="1251335" y="19690"/>
                    <a:pt x="1251335" y="26797"/>
                  </a:cubicBezTo>
                  <a:lnTo>
                    <a:pt x="1251335" y="1921522"/>
                  </a:lnTo>
                  <a:cubicBezTo>
                    <a:pt x="1251335" y="1928630"/>
                    <a:pt x="1248511" y="1935445"/>
                    <a:pt x="1243486" y="1940471"/>
                  </a:cubicBezTo>
                  <a:cubicBezTo>
                    <a:pt x="1238461" y="1945496"/>
                    <a:pt x="1231645" y="1948320"/>
                    <a:pt x="1224538" y="1948320"/>
                  </a:cubicBezTo>
                  <a:lnTo>
                    <a:pt x="26797" y="1948320"/>
                  </a:lnTo>
                  <a:cubicBezTo>
                    <a:pt x="19690" y="1948320"/>
                    <a:pt x="12874" y="1945496"/>
                    <a:pt x="7849" y="1940471"/>
                  </a:cubicBezTo>
                  <a:cubicBezTo>
                    <a:pt x="2823" y="1935445"/>
                    <a:pt x="0" y="1928630"/>
                    <a:pt x="0" y="1921522"/>
                  </a:cubicBezTo>
                  <a:lnTo>
                    <a:pt x="0" y="26797"/>
                  </a:lnTo>
                  <a:cubicBezTo>
                    <a:pt x="0" y="19690"/>
                    <a:pt x="2823" y="12874"/>
                    <a:pt x="7849" y="7849"/>
                  </a:cubicBezTo>
                  <a:cubicBezTo>
                    <a:pt x="12874" y="2823"/>
                    <a:pt x="19690" y="0"/>
                    <a:pt x="26797" y="0"/>
                  </a:cubicBez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5589346" y="1028700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141085" y="5714989"/>
            <a:ext cx="9780228" cy="2071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0647" lvl="1" indent="-425324" algn="l">
              <a:lnSpc>
                <a:spcPts val="5516"/>
              </a:lnSpc>
              <a:buFont typeface="Arial"/>
              <a:buChar char="•"/>
            </a:pPr>
            <a:r>
              <a:rPr lang="en-US" sz="39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Change is always a choice</a:t>
            </a:r>
          </a:p>
          <a:p>
            <a:pPr marL="850647" lvl="1" indent="-425324" algn="l">
              <a:lnSpc>
                <a:spcPts val="5516"/>
              </a:lnSpc>
              <a:buFont typeface="Arial"/>
              <a:buChar char="•"/>
            </a:pPr>
            <a:r>
              <a:rPr lang="en-US" sz="39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Supporting autonomy increases engagement</a:t>
            </a:r>
          </a:p>
          <a:p>
            <a:pPr marL="850647" lvl="1" indent="-425324" algn="l">
              <a:lnSpc>
                <a:spcPts val="5516"/>
              </a:lnSpc>
              <a:buFont typeface="Arial"/>
              <a:buChar char="•"/>
            </a:pPr>
            <a:r>
              <a:rPr lang="en-US" sz="39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“You don’t have to—but you can”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1085" y="1339010"/>
            <a:ext cx="10287072" cy="2845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28"/>
              </a:lnSpc>
            </a:pPr>
            <a:r>
              <a:rPr lang="en-US" sz="12652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EMPOWER AUTONOMY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162192" y="3550989"/>
            <a:ext cx="20612385" cy="2912587"/>
            <a:chOff x="0" y="0"/>
            <a:chExt cx="3881626" cy="548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81626" cy="548485"/>
            </a:xfrm>
            <a:custGeom>
              <a:avLst/>
              <a:gdLst/>
              <a:ahLst/>
              <a:cxnLst/>
              <a:rect l="l" t="t" r="r" b="b"/>
              <a:pathLst>
                <a:path w="3881626" h="548485">
                  <a:moveTo>
                    <a:pt x="8639" y="0"/>
                  </a:moveTo>
                  <a:lnTo>
                    <a:pt x="3872987" y="0"/>
                  </a:lnTo>
                  <a:cubicBezTo>
                    <a:pt x="3877758" y="0"/>
                    <a:pt x="3881626" y="3868"/>
                    <a:pt x="3881626" y="8639"/>
                  </a:cubicBezTo>
                  <a:lnTo>
                    <a:pt x="3881626" y="539846"/>
                  </a:lnTo>
                  <a:cubicBezTo>
                    <a:pt x="3881626" y="542137"/>
                    <a:pt x="3880716" y="544334"/>
                    <a:pt x="3879096" y="545954"/>
                  </a:cubicBezTo>
                  <a:cubicBezTo>
                    <a:pt x="3877476" y="547574"/>
                    <a:pt x="3875278" y="548485"/>
                    <a:pt x="3872987" y="548485"/>
                  </a:cubicBezTo>
                  <a:lnTo>
                    <a:pt x="8639" y="548485"/>
                  </a:lnTo>
                  <a:cubicBezTo>
                    <a:pt x="3868" y="548485"/>
                    <a:pt x="0" y="544617"/>
                    <a:pt x="0" y="539846"/>
                  </a:cubicBezTo>
                  <a:lnTo>
                    <a:pt x="0" y="8639"/>
                  </a:lnTo>
                  <a:cubicBezTo>
                    <a:pt x="0" y="3868"/>
                    <a:pt x="3868" y="0"/>
                    <a:pt x="8639" y="0"/>
                  </a:cubicBez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5468015" y="4157433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27496" y="1171575"/>
            <a:ext cx="16833008" cy="2028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7"/>
              </a:lnSpc>
            </a:pPr>
            <a:r>
              <a:rPr lang="en-US" sz="1430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CORE MI SKILLS: OARS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7320856"/>
            <a:ext cx="9144000" cy="253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8" lvl="1" indent="-388619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Translating Spirit and Principles into Conversation</a:t>
            </a:r>
          </a:p>
          <a:p>
            <a:pPr marL="777238" lvl="1" indent="-388619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Skills are only effective when aligned with spirit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7320856"/>
            <a:ext cx="9144000" cy="253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Open-Ended Questions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Affirmations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Reflections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Summaries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138180" y="-4051882"/>
            <a:ext cx="12316057" cy="18592417"/>
          </a:xfrm>
          <a:custGeom>
            <a:avLst/>
            <a:gdLst/>
            <a:ahLst/>
            <a:cxnLst/>
            <a:rect l="l" t="t" r="r" b="b"/>
            <a:pathLst>
              <a:path w="12316057" h="18592417">
                <a:moveTo>
                  <a:pt x="0" y="0"/>
                </a:moveTo>
                <a:lnTo>
                  <a:pt x="12316057" y="0"/>
                </a:lnTo>
                <a:lnTo>
                  <a:pt x="12316057" y="18592417"/>
                </a:lnTo>
                <a:lnTo>
                  <a:pt x="0" y="185924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445790" cy="10352594"/>
            <a:chOff x="0" y="0"/>
            <a:chExt cx="4858150" cy="27266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8150" cy="2726609"/>
            </a:xfrm>
            <a:custGeom>
              <a:avLst/>
              <a:gdLst/>
              <a:ahLst/>
              <a:cxnLst/>
              <a:rect l="l" t="t" r="r" b="b"/>
              <a:pathLst>
                <a:path w="4858150" h="2726609">
                  <a:moveTo>
                    <a:pt x="0" y="0"/>
                  </a:moveTo>
                  <a:lnTo>
                    <a:pt x="4858150" y="0"/>
                  </a:lnTo>
                  <a:lnTo>
                    <a:pt x="4858150" y="2726609"/>
                  </a:lnTo>
                  <a:lnTo>
                    <a:pt x="0" y="2726609"/>
                  </a:lnTo>
                  <a:close/>
                </a:path>
              </a:pathLst>
            </a:custGeom>
            <a:solidFill>
              <a:srgbClr val="000873">
                <a:alpha val="8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58150" cy="2783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0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83709" y="1181100"/>
            <a:ext cx="16727006" cy="4410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43"/>
              </a:lnSpc>
            </a:pPr>
            <a:r>
              <a:rPr lang="en-US" sz="15727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OPEN-ENDED QUESTIONS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4403" y="5852953"/>
            <a:ext cx="16723610" cy="3693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1269" lvl="1" indent="-455634" algn="l">
              <a:lnSpc>
                <a:spcPts val="5909"/>
              </a:lnSpc>
              <a:buFont typeface="Arial"/>
              <a:buChar char="•"/>
            </a:pPr>
            <a:r>
              <a:rPr lang="en-US" sz="422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Understand their perspective and what is motivating to them</a:t>
            </a:r>
          </a:p>
          <a:p>
            <a:pPr marL="911269" lvl="1" indent="-455634" algn="l">
              <a:lnSpc>
                <a:spcPts val="5909"/>
              </a:lnSpc>
              <a:buFont typeface="Arial"/>
              <a:buChar char="•"/>
            </a:pPr>
            <a:r>
              <a:rPr lang="en-US" sz="422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Invite reflection and exploration of needs, values, priorities, experience, expectations, confidence, barriers</a:t>
            </a:r>
          </a:p>
          <a:p>
            <a:pPr marL="911269" lvl="1" indent="-455634" algn="l">
              <a:lnSpc>
                <a:spcPts val="5909"/>
              </a:lnSpc>
              <a:buFont typeface="Arial"/>
              <a:buChar char="•"/>
            </a:pPr>
            <a:r>
              <a:rPr lang="en-US" sz="422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Evocative, honors autonomy, collaborative</a:t>
            </a:r>
          </a:p>
          <a:p>
            <a:pPr marL="911269" lvl="1" indent="-455634" algn="l">
              <a:lnSpc>
                <a:spcPts val="5909"/>
              </a:lnSpc>
              <a:buFont typeface="Arial"/>
              <a:buChar char="•"/>
            </a:pPr>
            <a:r>
              <a:rPr lang="en-US" sz="422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Stay curious, not judgmental - Ted Lasso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1542" y="516358"/>
            <a:ext cx="16464915" cy="925428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2755686"/>
            <a:ext cx="10399457" cy="5548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0647" lvl="1" indent="-425324" algn="l">
              <a:lnSpc>
                <a:spcPts val="5516"/>
              </a:lnSpc>
              <a:buFont typeface="Arial"/>
              <a:buChar char="•"/>
            </a:pPr>
            <a:r>
              <a:rPr lang="en-US" sz="39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are you currently doing that helps you to manage your ........?</a:t>
            </a:r>
          </a:p>
          <a:p>
            <a:pPr marL="850647" lvl="1" indent="-425324" algn="l">
              <a:lnSpc>
                <a:spcPts val="5516"/>
              </a:lnSpc>
              <a:buFont typeface="Arial"/>
              <a:buChar char="•"/>
            </a:pPr>
            <a:r>
              <a:rPr lang="en-US" sz="39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worries you the most about your .... condition?</a:t>
            </a:r>
          </a:p>
          <a:p>
            <a:pPr marL="850647" lvl="1" indent="-425324" algn="l">
              <a:lnSpc>
                <a:spcPts val="5516"/>
              </a:lnSpc>
              <a:buFont typeface="Arial"/>
              <a:buChar char="•"/>
            </a:pPr>
            <a:r>
              <a:rPr lang="en-US" sz="39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How important is it to address your ......?</a:t>
            </a:r>
          </a:p>
          <a:p>
            <a:pPr marL="850647" lvl="1" indent="-425324" algn="l">
              <a:lnSpc>
                <a:spcPts val="5516"/>
              </a:lnSpc>
              <a:buFont typeface="Arial"/>
              <a:buChar char="•"/>
            </a:pPr>
            <a:r>
              <a:rPr lang="en-US" sz="39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would help you to optimize your health?</a:t>
            </a:r>
          </a:p>
          <a:p>
            <a:pPr marL="850647" lvl="1" indent="-425324" algn="l">
              <a:lnSpc>
                <a:spcPts val="5516"/>
              </a:lnSpc>
              <a:buFont typeface="Arial"/>
              <a:buChar char="•"/>
            </a:pPr>
            <a:r>
              <a:rPr lang="en-US" sz="39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would you like to see?</a:t>
            </a:r>
          </a:p>
          <a:p>
            <a:pPr marL="850647" lvl="1" indent="-425324" algn="l">
              <a:lnSpc>
                <a:spcPts val="5516"/>
              </a:lnSpc>
              <a:buFont typeface="Arial"/>
              <a:buChar char="•"/>
            </a:pPr>
            <a:r>
              <a:rPr lang="en-US" sz="39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Help me to understand.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41085" y="1339010"/>
            <a:ext cx="10287072" cy="150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28"/>
              </a:lnSpc>
            </a:pPr>
            <a:r>
              <a:rPr lang="en-US" sz="12652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EXAMPLES: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858697" y="-59055"/>
            <a:ext cx="6644894" cy="10346055"/>
            <a:chOff x="0" y="0"/>
            <a:chExt cx="1251335" cy="19483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1335" cy="1948320"/>
            </a:xfrm>
            <a:custGeom>
              <a:avLst/>
              <a:gdLst/>
              <a:ahLst/>
              <a:cxnLst/>
              <a:rect l="l" t="t" r="r" b="b"/>
              <a:pathLst>
                <a:path w="1251335" h="1948320">
                  <a:moveTo>
                    <a:pt x="26797" y="0"/>
                  </a:moveTo>
                  <a:lnTo>
                    <a:pt x="1224538" y="0"/>
                  </a:lnTo>
                  <a:cubicBezTo>
                    <a:pt x="1231645" y="0"/>
                    <a:pt x="1238461" y="2823"/>
                    <a:pt x="1243486" y="7849"/>
                  </a:cubicBezTo>
                  <a:cubicBezTo>
                    <a:pt x="1248511" y="12874"/>
                    <a:pt x="1251335" y="19690"/>
                    <a:pt x="1251335" y="26797"/>
                  </a:cubicBezTo>
                  <a:lnTo>
                    <a:pt x="1251335" y="1921522"/>
                  </a:lnTo>
                  <a:cubicBezTo>
                    <a:pt x="1251335" y="1928630"/>
                    <a:pt x="1248511" y="1935445"/>
                    <a:pt x="1243486" y="1940471"/>
                  </a:cubicBezTo>
                  <a:cubicBezTo>
                    <a:pt x="1238461" y="1945496"/>
                    <a:pt x="1231645" y="1948320"/>
                    <a:pt x="1224538" y="1948320"/>
                  </a:cubicBezTo>
                  <a:lnTo>
                    <a:pt x="26797" y="1948320"/>
                  </a:lnTo>
                  <a:cubicBezTo>
                    <a:pt x="19690" y="1948320"/>
                    <a:pt x="12874" y="1945496"/>
                    <a:pt x="7849" y="1940471"/>
                  </a:cubicBezTo>
                  <a:cubicBezTo>
                    <a:pt x="2823" y="1935445"/>
                    <a:pt x="0" y="1928630"/>
                    <a:pt x="0" y="1921522"/>
                  </a:cubicBezTo>
                  <a:lnTo>
                    <a:pt x="0" y="26797"/>
                  </a:lnTo>
                  <a:cubicBezTo>
                    <a:pt x="0" y="19690"/>
                    <a:pt x="2823" y="12874"/>
                    <a:pt x="7849" y="7849"/>
                  </a:cubicBezTo>
                  <a:cubicBezTo>
                    <a:pt x="12874" y="2823"/>
                    <a:pt x="19690" y="0"/>
                    <a:pt x="26797" y="0"/>
                  </a:cubicBez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5589346" y="1028700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083825" y="-4163903"/>
            <a:ext cx="12495510" cy="18863322"/>
          </a:xfrm>
          <a:custGeom>
            <a:avLst/>
            <a:gdLst/>
            <a:ahLst/>
            <a:cxnLst/>
            <a:rect l="l" t="t" r="r" b="b"/>
            <a:pathLst>
              <a:path w="12495510" h="18863322">
                <a:moveTo>
                  <a:pt x="0" y="0"/>
                </a:moveTo>
                <a:lnTo>
                  <a:pt x="12495510" y="0"/>
                </a:lnTo>
                <a:lnTo>
                  <a:pt x="12495510" y="18863322"/>
                </a:lnTo>
                <a:lnTo>
                  <a:pt x="0" y="188633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947886" y="-97198"/>
            <a:ext cx="20132706" cy="10384198"/>
            <a:chOff x="0" y="0"/>
            <a:chExt cx="5302441" cy="2734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02441" cy="2734933"/>
            </a:xfrm>
            <a:custGeom>
              <a:avLst/>
              <a:gdLst/>
              <a:ahLst/>
              <a:cxnLst/>
              <a:rect l="l" t="t" r="r" b="b"/>
              <a:pathLst>
                <a:path w="5302441" h="2734933">
                  <a:moveTo>
                    <a:pt x="0" y="0"/>
                  </a:moveTo>
                  <a:lnTo>
                    <a:pt x="5302441" y="0"/>
                  </a:lnTo>
                  <a:lnTo>
                    <a:pt x="5302441" y="2734933"/>
                  </a:lnTo>
                  <a:lnTo>
                    <a:pt x="0" y="2734933"/>
                  </a:lnTo>
                  <a:close/>
                </a:path>
              </a:pathLst>
            </a:custGeom>
            <a:solidFill>
              <a:srgbClr val="000873">
                <a:alpha val="8196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5302441" cy="2792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0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589346" y="7525777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1548358" y="756105"/>
            <a:ext cx="16170085" cy="8837997"/>
            <a:chOff x="0" y="0"/>
            <a:chExt cx="4258788" cy="23277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58788" cy="2327703"/>
            </a:xfrm>
            <a:custGeom>
              <a:avLst/>
              <a:gdLst/>
              <a:ahLst/>
              <a:cxnLst/>
              <a:rect l="l" t="t" r="r" b="b"/>
              <a:pathLst>
                <a:path w="4258788" h="2327703">
                  <a:moveTo>
                    <a:pt x="24418" y="0"/>
                  </a:moveTo>
                  <a:lnTo>
                    <a:pt x="4234370" y="0"/>
                  </a:lnTo>
                  <a:cubicBezTo>
                    <a:pt x="4240846" y="0"/>
                    <a:pt x="4247057" y="2573"/>
                    <a:pt x="4251636" y="7152"/>
                  </a:cubicBezTo>
                  <a:cubicBezTo>
                    <a:pt x="4256215" y="11731"/>
                    <a:pt x="4258788" y="17942"/>
                    <a:pt x="4258788" y="24418"/>
                  </a:cubicBezTo>
                  <a:lnTo>
                    <a:pt x="4258788" y="2303285"/>
                  </a:lnTo>
                  <a:cubicBezTo>
                    <a:pt x="4258788" y="2309761"/>
                    <a:pt x="4256215" y="2315972"/>
                    <a:pt x="4251636" y="2320551"/>
                  </a:cubicBezTo>
                  <a:cubicBezTo>
                    <a:pt x="4247057" y="2325130"/>
                    <a:pt x="4240846" y="2327703"/>
                    <a:pt x="4234370" y="2327703"/>
                  </a:cubicBezTo>
                  <a:lnTo>
                    <a:pt x="24418" y="2327703"/>
                  </a:lnTo>
                  <a:cubicBezTo>
                    <a:pt x="10932" y="2327703"/>
                    <a:pt x="0" y="2316771"/>
                    <a:pt x="0" y="2303285"/>
                  </a:cubicBezTo>
                  <a:lnTo>
                    <a:pt x="0" y="24418"/>
                  </a:lnTo>
                  <a:cubicBezTo>
                    <a:pt x="0" y="10932"/>
                    <a:pt x="10932" y="0"/>
                    <a:pt x="2441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4258788" cy="23848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0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26633" y="1152525"/>
            <a:ext cx="11324373" cy="1900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518"/>
              </a:lnSpc>
            </a:pPr>
            <a:r>
              <a:rPr lang="en-US" sz="13319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AFFIRMATIONS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29946" y="3092361"/>
            <a:ext cx="12577893" cy="237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7"/>
              </a:lnSpc>
            </a:pPr>
            <a:r>
              <a:rPr lang="en-US" sz="4548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providing positive feedback that recognizes strengths and behaviors can help build your relationship and empower the person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6271480"/>
            <a:ext cx="12929046" cy="2422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6"/>
              </a:lnSpc>
              <a:spcBef>
                <a:spcPct val="0"/>
              </a:spcBef>
            </a:pPr>
            <a:r>
              <a:rPr lang="en-US" sz="3447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• Express appreciation of client attributes, effort, perseverance, showing up</a:t>
            </a:r>
          </a:p>
          <a:p>
            <a:pPr algn="l">
              <a:lnSpc>
                <a:spcPts val="4826"/>
              </a:lnSpc>
              <a:spcBef>
                <a:spcPct val="0"/>
              </a:spcBef>
            </a:pPr>
            <a:r>
              <a:rPr lang="en-US" sz="3447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• Must be personal and genuine</a:t>
            </a:r>
          </a:p>
          <a:p>
            <a:pPr algn="l">
              <a:lnSpc>
                <a:spcPts val="4826"/>
              </a:lnSpc>
              <a:spcBef>
                <a:spcPct val="0"/>
              </a:spcBef>
            </a:pPr>
            <a:r>
              <a:rPr lang="en-US" sz="3447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• Reinforce partial successes</a:t>
            </a:r>
          </a:p>
          <a:p>
            <a:pPr algn="l">
              <a:lnSpc>
                <a:spcPts val="4826"/>
              </a:lnSpc>
              <a:spcBef>
                <a:spcPct val="0"/>
              </a:spcBef>
            </a:pPr>
            <a:r>
              <a:rPr lang="en-US" sz="3447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• Reinforce intentions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5581650"/>
            <a:ext cx="10631893" cy="1783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38"/>
              </a:lnSpc>
            </a:pPr>
            <a:r>
              <a:rPr lang="en-US" sz="1458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REFLECTIONS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186040" y="5435801"/>
            <a:ext cx="6459592" cy="3990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60" lvl="1" indent="-485780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Foundation of MI</a:t>
            </a:r>
          </a:p>
          <a:p>
            <a:pPr marL="971560" lvl="1" indent="-485780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Seeking to clarify</a:t>
            </a:r>
          </a:p>
          <a:p>
            <a:pPr marL="971560" lvl="1" indent="-485780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Deepen understanding</a:t>
            </a:r>
          </a:p>
          <a:p>
            <a:pPr marL="971560" lvl="1" indent="-485780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Hypothesis testing</a:t>
            </a:r>
          </a:p>
          <a:p>
            <a:pPr marL="971560" lvl="1" indent="-485780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Empathy potential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76976" y="-432392"/>
            <a:ext cx="16734048" cy="4889485"/>
            <a:chOff x="0" y="0"/>
            <a:chExt cx="3151276" cy="9207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51276" cy="920764"/>
            </a:xfrm>
            <a:custGeom>
              <a:avLst/>
              <a:gdLst/>
              <a:ahLst/>
              <a:cxnLst/>
              <a:rect l="l" t="t" r="r" b="b"/>
              <a:pathLst>
                <a:path w="3151276" h="920764">
                  <a:moveTo>
                    <a:pt x="10641" y="0"/>
                  </a:moveTo>
                  <a:lnTo>
                    <a:pt x="3140635" y="0"/>
                  </a:lnTo>
                  <a:cubicBezTo>
                    <a:pt x="3143457" y="0"/>
                    <a:pt x="3146164" y="1121"/>
                    <a:pt x="3148159" y="3117"/>
                  </a:cubicBezTo>
                  <a:cubicBezTo>
                    <a:pt x="3150155" y="5112"/>
                    <a:pt x="3151276" y="7819"/>
                    <a:pt x="3151276" y="10641"/>
                  </a:cubicBezTo>
                  <a:lnTo>
                    <a:pt x="3151276" y="910124"/>
                  </a:lnTo>
                  <a:cubicBezTo>
                    <a:pt x="3151276" y="916000"/>
                    <a:pt x="3146512" y="920764"/>
                    <a:pt x="3140635" y="920764"/>
                  </a:cubicBezTo>
                  <a:lnTo>
                    <a:pt x="10641" y="920764"/>
                  </a:lnTo>
                  <a:cubicBezTo>
                    <a:pt x="4764" y="920764"/>
                    <a:pt x="0" y="916000"/>
                    <a:pt x="0" y="910124"/>
                  </a:cubicBezTo>
                  <a:lnTo>
                    <a:pt x="0" y="10641"/>
                  </a:lnTo>
                  <a:cubicBezTo>
                    <a:pt x="0" y="7819"/>
                    <a:pt x="1121" y="5112"/>
                    <a:pt x="3117" y="3117"/>
                  </a:cubicBezTo>
                  <a:cubicBezTo>
                    <a:pt x="5112" y="1121"/>
                    <a:pt x="7819" y="0"/>
                    <a:pt x="10641" y="0"/>
                  </a:cubicBez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5589346" y="1028700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8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92648" y="1101698"/>
            <a:ext cx="13366652" cy="322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29"/>
              </a:lnSpc>
            </a:pPr>
            <a:r>
              <a:rPr lang="en-US" sz="1466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TYPES OF RELFECTION: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23611" y="1611273"/>
            <a:ext cx="6538074" cy="4753997"/>
            <a:chOff x="0" y="0"/>
            <a:chExt cx="1231219" cy="8952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31219" cy="895250"/>
            </a:xfrm>
            <a:custGeom>
              <a:avLst/>
              <a:gdLst/>
              <a:ahLst/>
              <a:cxnLst/>
              <a:rect l="l" t="t" r="r" b="b"/>
              <a:pathLst>
                <a:path w="1231219" h="895250">
                  <a:moveTo>
                    <a:pt x="27235" y="0"/>
                  </a:moveTo>
                  <a:lnTo>
                    <a:pt x="1203984" y="0"/>
                  </a:lnTo>
                  <a:cubicBezTo>
                    <a:pt x="1211207" y="0"/>
                    <a:pt x="1218134" y="2869"/>
                    <a:pt x="1223242" y="7977"/>
                  </a:cubicBezTo>
                  <a:cubicBezTo>
                    <a:pt x="1228349" y="13084"/>
                    <a:pt x="1231219" y="20012"/>
                    <a:pt x="1231219" y="27235"/>
                  </a:cubicBezTo>
                  <a:lnTo>
                    <a:pt x="1231219" y="868015"/>
                  </a:lnTo>
                  <a:cubicBezTo>
                    <a:pt x="1231219" y="883056"/>
                    <a:pt x="1219025" y="895250"/>
                    <a:pt x="1203984" y="895250"/>
                  </a:cubicBezTo>
                  <a:lnTo>
                    <a:pt x="27235" y="895250"/>
                  </a:lnTo>
                  <a:cubicBezTo>
                    <a:pt x="12194" y="895250"/>
                    <a:pt x="0" y="883056"/>
                    <a:pt x="0" y="868015"/>
                  </a:cubicBezTo>
                  <a:lnTo>
                    <a:pt x="0" y="27235"/>
                  </a:lnTo>
                  <a:cubicBezTo>
                    <a:pt x="0" y="12194"/>
                    <a:pt x="12194" y="0"/>
                    <a:pt x="27235" y="0"/>
                  </a:cubicBez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434003" y="4029200"/>
            <a:ext cx="9825297" cy="253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Restating what has been said in their words</a:t>
            </a: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Relaying the understanding of deeper meaning</a:t>
            </a: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Sharing what emotions are being perceived</a:t>
            </a: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Double-sided reflections</a:t>
            </a:r>
          </a:p>
        </p:txBody>
      </p:sp>
      <p:sp>
        <p:nvSpPr>
          <p:cNvPr id="6" name="Freeform 6"/>
          <p:cNvSpPr/>
          <p:nvPr/>
        </p:nvSpPr>
        <p:spPr>
          <a:xfrm>
            <a:off x="193723" y="577823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49334" y="7959640"/>
            <a:ext cx="6101357" cy="1704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29"/>
              </a:lnSpc>
            </a:pPr>
            <a:r>
              <a:rPr lang="en-US" sz="1466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STEMS: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81982" y="7243287"/>
            <a:ext cx="9825297" cy="253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 hear you saying...</a:t>
            </a: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It sounds like...</a:t>
            </a: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You are feeling...</a:t>
            </a:r>
          </a:p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You really care about...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67059" y="-273975"/>
            <a:ext cx="6782929" cy="10560975"/>
            <a:chOff x="0" y="0"/>
            <a:chExt cx="1251335" cy="19483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1335" cy="1948320"/>
            </a:xfrm>
            <a:custGeom>
              <a:avLst/>
              <a:gdLst/>
              <a:ahLst/>
              <a:cxnLst/>
              <a:rect l="l" t="t" r="r" b="b"/>
              <a:pathLst>
                <a:path w="1251335" h="1948320">
                  <a:moveTo>
                    <a:pt x="26252" y="0"/>
                  </a:moveTo>
                  <a:lnTo>
                    <a:pt x="1225083" y="0"/>
                  </a:lnTo>
                  <a:cubicBezTo>
                    <a:pt x="1232045" y="0"/>
                    <a:pt x="1238723" y="2766"/>
                    <a:pt x="1243646" y="7689"/>
                  </a:cubicBezTo>
                  <a:cubicBezTo>
                    <a:pt x="1248569" y="12612"/>
                    <a:pt x="1251335" y="19289"/>
                    <a:pt x="1251335" y="26252"/>
                  </a:cubicBezTo>
                  <a:lnTo>
                    <a:pt x="1251335" y="1922068"/>
                  </a:lnTo>
                  <a:cubicBezTo>
                    <a:pt x="1251335" y="1929030"/>
                    <a:pt x="1248569" y="1935707"/>
                    <a:pt x="1243646" y="1940631"/>
                  </a:cubicBezTo>
                  <a:cubicBezTo>
                    <a:pt x="1238723" y="1945554"/>
                    <a:pt x="1232045" y="1948320"/>
                    <a:pt x="1225083" y="1948320"/>
                  </a:cubicBezTo>
                  <a:lnTo>
                    <a:pt x="26252" y="1948320"/>
                  </a:lnTo>
                  <a:cubicBezTo>
                    <a:pt x="19289" y="1948320"/>
                    <a:pt x="12612" y="1945554"/>
                    <a:pt x="7689" y="1940631"/>
                  </a:cubicBezTo>
                  <a:cubicBezTo>
                    <a:pt x="2766" y="1935707"/>
                    <a:pt x="0" y="1929030"/>
                    <a:pt x="0" y="1922068"/>
                  </a:cubicBezTo>
                  <a:lnTo>
                    <a:pt x="0" y="26252"/>
                  </a:lnTo>
                  <a:cubicBezTo>
                    <a:pt x="0" y="19289"/>
                    <a:pt x="2766" y="12612"/>
                    <a:pt x="7689" y="7689"/>
                  </a:cubicBezTo>
                  <a:cubicBezTo>
                    <a:pt x="12612" y="2766"/>
                    <a:pt x="19289" y="0"/>
                    <a:pt x="26252" y="0"/>
                  </a:cubicBez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6237224" y="8313383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8"/>
                </a:lnTo>
                <a:lnTo>
                  <a:pt x="0" y="1699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604068" y="2807437"/>
            <a:ext cx="9780228" cy="346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0647" lvl="1" indent="-425324" algn="l">
              <a:lnSpc>
                <a:spcPts val="5516"/>
              </a:lnSpc>
              <a:buFont typeface="Arial"/>
              <a:buChar char="•"/>
            </a:pPr>
            <a:r>
              <a:rPr lang="en-US" sz="39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Structure:</a:t>
            </a:r>
          </a:p>
          <a:p>
            <a:pPr marL="1701294" lvl="2" indent="-567098" algn="l">
              <a:lnSpc>
                <a:spcPts val="5516"/>
              </a:lnSpc>
              <a:buFont typeface="Arial"/>
              <a:buChar char="⚬"/>
            </a:pPr>
            <a:r>
              <a:rPr lang="en-US" sz="39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Indicate you are summarizing</a:t>
            </a:r>
          </a:p>
          <a:p>
            <a:pPr marL="1701294" lvl="2" indent="-567098" algn="l">
              <a:lnSpc>
                <a:spcPts val="5516"/>
              </a:lnSpc>
              <a:buFont typeface="Arial"/>
              <a:buChar char="⚬"/>
            </a:pPr>
            <a:r>
              <a:rPr lang="en-US" sz="39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Offer a series of reflections and affirmations</a:t>
            </a:r>
          </a:p>
          <a:p>
            <a:pPr marL="1701294" lvl="2" indent="-567098" algn="l">
              <a:lnSpc>
                <a:spcPts val="5516"/>
              </a:lnSpc>
              <a:buFont typeface="Arial"/>
              <a:buChar char="⚬"/>
            </a:pPr>
            <a:r>
              <a:rPr lang="en-US" sz="39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Shift to next steps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95504" y="815723"/>
            <a:ext cx="10287072" cy="150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28"/>
              </a:lnSpc>
            </a:pPr>
            <a:r>
              <a:rPr lang="en-US" sz="12652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SUMMARIZING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44538" y="1783661"/>
            <a:ext cx="14798925" cy="3754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53"/>
              </a:lnSpc>
            </a:pPr>
            <a:r>
              <a:rPr lang="en-US" sz="16533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WHO IS IN THE ROOM?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03092" y="6216956"/>
            <a:ext cx="14681816" cy="2371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2857" lvl="1" indent="-491428" algn="just">
              <a:lnSpc>
                <a:spcPts val="6373"/>
              </a:lnSpc>
              <a:buFont typeface="Arial"/>
              <a:buChar char="•"/>
            </a:pPr>
            <a:r>
              <a:rPr lang="en-US" sz="4552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Clinicians, care partners, family members</a:t>
            </a:r>
          </a:p>
          <a:p>
            <a:pPr marL="982857" lvl="1" indent="-491428" algn="just">
              <a:lnSpc>
                <a:spcPts val="6373"/>
              </a:lnSpc>
              <a:buFont typeface="Arial"/>
              <a:buChar char="•"/>
            </a:pPr>
            <a:r>
              <a:rPr lang="en-US" sz="4552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Shared goal: supporting meaningful change</a:t>
            </a:r>
          </a:p>
          <a:p>
            <a:pPr marL="982857" lvl="1" indent="-491428" algn="just">
              <a:lnSpc>
                <a:spcPts val="6373"/>
              </a:lnSpc>
              <a:buFont typeface="Arial"/>
              <a:buChar char="•"/>
            </a:pPr>
            <a:r>
              <a:rPr lang="en-US" sz="4552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 as a way of being, not just a clinical tool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98632" y="4507767"/>
            <a:ext cx="10538720" cy="4386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4289" lvl="1" indent="-382145" algn="l">
              <a:lnSpc>
                <a:spcPts val="4956"/>
              </a:lnSpc>
              <a:buFont typeface="Arial"/>
              <a:buChar char="•"/>
            </a:pPr>
            <a:r>
              <a:rPr lang="en-US" sz="35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Change talk refers to statements made by a person that indicate a </a:t>
            </a:r>
            <a:r>
              <a:rPr lang="en-US" sz="3540" b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preference or motivation for change</a:t>
            </a:r>
            <a:r>
              <a:rPr lang="en-US" sz="35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 </a:t>
            </a:r>
          </a:p>
          <a:p>
            <a:pPr marL="764289" lvl="1" indent="-382145" algn="l">
              <a:lnSpc>
                <a:spcPts val="4956"/>
              </a:lnSpc>
              <a:buFont typeface="Arial"/>
              <a:buChar char="•"/>
            </a:pPr>
            <a:r>
              <a:rPr lang="en-US" sz="35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Sustain talk reflects hesitancy or reasons to maintain the status quo. </a:t>
            </a:r>
          </a:p>
          <a:p>
            <a:pPr marL="764289" lvl="1" indent="-382145" algn="l">
              <a:lnSpc>
                <a:spcPts val="4956"/>
              </a:lnSpc>
              <a:buFont typeface="Arial"/>
              <a:buChar char="•"/>
            </a:pPr>
            <a:r>
              <a:rPr lang="en-US" sz="354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Recognizing and reinforcing change talk is central to motivational interviewing because it </a:t>
            </a:r>
            <a:r>
              <a:rPr lang="en-US" sz="3540" b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increases motivation and likelihood of action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41085" y="1339010"/>
            <a:ext cx="10287072" cy="2845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28"/>
              </a:lnSpc>
            </a:pPr>
            <a:r>
              <a:rPr lang="en-US" sz="12652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CHANGE &amp; SUSTAIN TALK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858697" y="-59055"/>
            <a:ext cx="6644894" cy="10346055"/>
            <a:chOff x="0" y="0"/>
            <a:chExt cx="1251335" cy="19483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1335" cy="1948320"/>
            </a:xfrm>
            <a:custGeom>
              <a:avLst/>
              <a:gdLst/>
              <a:ahLst/>
              <a:cxnLst/>
              <a:rect l="l" t="t" r="r" b="b"/>
              <a:pathLst>
                <a:path w="1251335" h="1948320">
                  <a:moveTo>
                    <a:pt x="26797" y="0"/>
                  </a:moveTo>
                  <a:lnTo>
                    <a:pt x="1224538" y="0"/>
                  </a:lnTo>
                  <a:cubicBezTo>
                    <a:pt x="1231645" y="0"/>
                    <a:pt x="1238461" y="2823"/>
                    <a:pt x="1243486" y="7849"/>
                  </a:cubicBezTo>
                  <a:cubicBezTo>
                    <a:pt x="1248511" y="12874"/>
                    <a:pt x="1251335" y="19690"/>
                    <a:pt x="1251335" y="26797"/>
                  </a:cubicBezTo>
                  <a:lnTo>
                    <a:pt x="1251335" y="1921522"/>
                  </a:lnTo>
                  <a:cubicBezTo>
                    <a:pt x="1251335" y="1928630"/>
                    <a:pt x="1248511" y="1935445"/>
                    <a:pt x="1243486" y="1940471"/>
                  </a:cubicBezTo>
                  <a:cubicBezTo>
                    <a:pt x="1238461" y="1945496"/>
                    <a:pt x="1231645" y="1948320"/>
                    <a:pt x="1224538" y="1948320"/>
                  </a:cubicBezTo>
                  <a:lnTo>
                    <a:pt x="26797" y="1948320"/>
                  </a:lnTo>
                  <a:cubicBezTo>
                    <a:pt x="19690" y="1948320"/>
                    <a:pt x="12874" y="1945496"/>
                    <a:pt x="7849" y="1940471"/>
                  </a:cubicBezTo>
                  <a:cubicBezTo>
                    <a:pt x="2823" y="1935445"/>
                    <a:pt x="0" y="1928630"/>
                    <a:pt x="0" y="1921522"/>
                  </a:cubicBezTo>
                  <a:lnTo>
                    <a:pt x="0" y="26797"/>
                  </a:lnTo>
                  <a:cubicBezTo>
                    <a:pt x="0" y="19690"/>
                    <a:pt x="2823" y="12874"/>
                    <a:pt x="7849" y="7849"/>
                  </a:cubicBezTo>
                  <a:cubicBezTo>
                    <a:pt x="12874" y="2823"/>
                    <a:pt x="19690" y="0"/>
                    <a:pt x="26797" y="0"/>
                  </a:cubicBez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5589346" y="1028700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8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66481" y="428494"/>
            <a:ext cx="14201818" cy="9430012"/>
            <a:chOff x="0" y="0"/>
            <a:chExt cx="3740396" cy="24836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40396" cy="2483624"/>
            </a:xfrm>
            <a:custGeom>
              <a:avLst/>
              <a:gdLst/>
              <a:ahLst/>
              <a:cxnLst/>
              <a:rect l="l" t="t" r="r" b="b"/>
              <a:pathLst>
                <a:path w="3740396" h="2483624">
                  <a:moveTo>
                    <a:pt x="46337" y="0"/>
                  </a:moveTo>
                  <a:lnTo>
                    <a:pt x="3694060" y="0"/>
                  </a:lnTo>
                  <a:cubicBezTo>
                    <a:pt x="3719651" y="0"/>
                    <a:pt x="3740396" y="20746"/>
                    <a:pt x="3740396" y="46337"/>
                  </a:cubicBezTo>
                  <a:lnTo>
                    <a:pt x="3740396" y="2437288"/>
                  </a:lnTo>
                  <a:cubicBezTo>
                    <a:pt x="3740396" y="2462879"/>
                    <a:pt x="3719651" y="2483624"/>
                    <a:pt x="3694060" y="2483624"/>
                  </a:cubicBezTo>
                  <a:lnTo>
                    <a:pt x="46337" y="2483624"/>
                  </a:lnTo>
                  <a:cubicBezTo>
                    <a:pt x="34047" y="2483624"/>
                    <a:pt x="22261" y="2478742"/>
                    <a:pt x="13572" y="2470053"/>
                  </a:cubicBezTo>
                  <a:cubicBezTo>
                    <a:pt x="4882" y="2461363"/>
                    <a:pt x="0" y="2449577"/>
                    <a:pt x="0" y="2437288"/>
                  </a:cubicBezTo>
                  <a:lnTo>
                    <a:pt x="0" y="46337"/>
                  </a:lnTo>
                  <a:cubicBezTo>
                    <a:pt x="0" y="20746"/>
                    <a:pt x="20746" y="0"/>
                    <a:pt x="4633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740396" cy="2521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683245" y="1582613"/>
            <a:ext cx="11324373" cy="1900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518"/>
              </a:lnSpc>
            </a:pPr>
            <a:r>
              <a:rPr lang="en-US" sz="13319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CHANGE TALK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480940" y="1028700"/>
            <a:ext cx="6164186" cy="8229600"/>
            <a:chOff x="0" y="0"/>
            <a:chExt cx="1160810" cy="1549759"/>
          </a:xfrm>
        </p:grpSpPr>
        <p:sp>
          <p:nvSpPr>
            <p:cNvPr id="7" name="Freeform 7"/>
            <p:cNvSpPr/>
            <p:nvPr/>
          </p:nvSpPr>
          <p:spPr>
            <a:xfrm rot="5400000">
              <a:off x="-194474" y="194474"/>
              <a:ext cx="1549759" cy="1160810"/>
            </a:xfrm>
            <a:custGeom>
              <a:avLst/>
              <a:gdLst/>
              <a:ahLst/>
              <a:cxnLst/>
              <a:rect l="l" t="t" r="r" b="b"/>
              <a:pathLst>
                <a:path w="1549759" h="1160810">
                  <a:moveTo>
                    <a:pt x="0" y="1131924"/>
                  </a:moveTo>
                  <a:lnTo>
                    <a:pt x="0" y="28887"/>
                  </a:lnTo>
                  <a:cubicBezTo>
                    <a:pt x="0" y="21226"/>
                    <a:pt x="3043" y="13879"/>
                    <a:pt x="8460" y="8461"/>
                  </a:cubicBezTo>
                  <a:cubicBezTo>
                    <a:pt x="13878" y="3044"/>
                    <a:pt x="21225" y="0"/>
                    <a:pt x="28886" y="0"/>
                  </a:cubicBezTo>
                  <a:lnTo>
                    <a:pt x="1520872" y="0"/>
                  </a:lnTo>
                  <a:cubicBezTo>
                    <a:pt x="1528533" y="0"/>
                    <a:pt x="1535880" y="3044"/>
                    <a:pt x="1541298" y="8461"/>
                  </a:cubicBezTo>
                  <a:cubicBezTo>
                    <a:pt x="1546715" y="13879"/>
                    <a:pt x="1549759" y="21226"/>
                    <a:pt x="1549759" y="28887"/>
                  </a:cubicBezTo>
                  <a:lnTo>
                    <a:pt x="1549759" y="1131924"/>
                  </a:lnTo>
                  <a:cubicBezTo>
                    <a:pt x="1549759" y="1147877"/>
                    <a:pt x="1536825" y="1160811"/>
                    <a:pt x="1520872" y="1160811"/>
                  </a:cubicBezTo>
                  <a:lnTo>
                    <a:pt x="28886" y="1160811"/>
                  </a:lnTo>
                  <a:cubicBezTo>
                    <a:pt x="21225" y="1160811"/>
                    <a:pt x="13878" y="1157767"/>
                    <a:pt x="8460" y="1152350"/>
                  </a:cubicBezTo>
                  <a:cubicBezTo>
                    <a:pt x="3043" y="1146932"/>
                    <a:pt x="0" y="1139585"/>
                    <a:pt x="0" y="1131924"/>
                  </a:cubicBez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4848268" y="771288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7397110" y="3397461"/>
            <a:ext cx="4135787" cy="5180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53"/>
              </a:lnSpc>
            </a:pPr>
            <a:r>
              <a:rPr lang="en-US" sz="4181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Desire...</a:t>
            </a:r>
          </a:p>
          <a:p>
            <a:pPr algn="r">
              <a:lnSpc>
                <a:spcPts val="5853"/>
              </a:lnSpc>
            </a:pPr>
            <a:r>
              <a:rPr lang="en-US" sz="4181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Ability...</a:t>
            </a:r>
          </a:p>
          <a:p>
            <a:pPr algn="r">
              <a:lnSpc>
                <a:spcPts val="5853"/>
              </a:lnSpc>
            </a:pPr>
            <a:r>
              <a:rPr lang="en-US" sz="4181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Reasons...</a:t>
            </a:r>
          </a:p>
          <a:p>
            <a:pPr algn="r">
              <a:lnSpc>
                <a:spcPts val="5853"/>
              </a:lnSpc>
            </a:pPr>
            <a:r>
              <a:rPr lang="en-US" sz="4181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Needs...</a:t>
            </a:r>
          </a:p>
          <a:p>
            <a:pPr algn="r">
              <a:lnSpc>
                <a:spcPts val="5853"/>
              </a:lnSpc>
            </a:pPr>
            <a:r>
              <a:rPr lang="en-US" sz="4181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Commitment...</a:t>
            </a:r>
          </a:p>
          <a:p>
            <a:pPr algn="r">
              <a:lnSpc>
                <a:spcPts val="5853"/>
              </a:lnSpc>
            </a:pPr>
            <a:r>
              <a:rPr lang="en-US" sz="4181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Activation...</a:t>
            </a:r>
          </a:p>
          <a:p>
            <a:pPr algn="r">
              <a:lnSpc>
                <a:spcPts val="5853"/>
              </a:lnSpc>
            </a:pPr>
            <a:r>
              <a:rPr lang="en-US" sz="4181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Taking Steps...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532898" y="3397461"/>
            <a:ext cx="5988769" cy="5180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53"/>
              </a:lnSpc>
            </a:pPr>
            <a:r>
              <a:rPr lang="en-US" sz="4181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Why?</a:t>
            </a:r>
          </a:p>
          <a:p>
            <a:pPr algn="just">
              <a:lnSpc>
                <a:spcPts val="5853"/>
              </a:lnSpc>
            </a:pPr>
            <a:r>
              <a:rPr lang="en-US" sz="4181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How?</a:t>
            </a:r>
          </a:p>
          <a:p>
            <a:pPr algn="just">
              <a:lnSpc>
                <a:spcPts val="5853"/>
              </a:lnSpc>
            </a:pPr>
            <a:r>
              <a:rPr lang="en-US" sz="4181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are reasons?</a:t>
            </a:r>
          </a:p>
          <a:p>
            <a:pPr algn="just">
              <a:lnSpc>
                <a:spcPts val="5853"/>
              </a:lnSpc>
            </a:pPr>
            <a:r>
              <a:rPr lang="en-US" sz="4181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How important is it?</a:t>
            </a:r>
          </a:p>
          <a:p>
            <a:pPr algn="just">
              <a:lnSpc>
                <a:spcPts val="5853"/>
              </a:lnSpc>
            </a:pPr>
            <a:r>
              <a:rPr lang="en-US" sz="4181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will you do?</a:t>
            </a:r>
          </a:p>
          <a:p>
            <a:pPr algn="just">
              <a:lnSpc>
                <a:spcPts val="5853"/>
              </a:lnSpc>
            </a:pPr>
            <a:r>
              <a:rPr lang="en-US" sz="4181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are you considering?</a:t>
            </a:r>
          </a:p>
          <a:p>
            <a:pPr algn="just">
              <a:lnSpc>
                <a:spcPts val="5853"/>
              </a:lnSpc>
            </a:pPr>
            <a:r>
              <a:rPr lang="en-US" sz="4181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have you done?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162192" y="3550989"/>
            <a:ext cx="20612385" cy="2912587"/>
            <a:chOff x="0" y="0"/>
            <a:chExt cx="3881626" cy="548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81626" cy="548485"/>
            </a:xfrm>
            <a:custGeom>
              <a:avLst/>
              <a:gdLst/>
              <a:ahLst/>
              <a:cxnLst/>
              <a:rect l="l" t="t" r="r" b="b"/>
              <a:pathLst>
                <a:path w="3881626" h="548485">
                  <a:moveTo>
                    <a:pt x="8639" y="0"/>
                  </a:moveTo>
                  <a:lnTo>
                    <a:pt x="3872987" y="0"/>
                  </a:lnTo>
                  <a:cubicBezTo>
                    <a:pt x="3877758" y="0"/>
                    <a:pt x="3881626" y="3868"/>
                    <a:pt x="3881626" y="8639"/>
                  </a:cubicBezTo>
                  <a:lnTo>
                    <a:pt x="3881626" y="539846"/>
                  </a:lnTo>
                  <a:cubicBezTo>
                    <a:pt x="3881626" y="542137"/>
                    <a:pt x="3880716" y="544334"/>
                    <a:pt x="3879096" y="545954"/>
                  </a:cubicBezTo>
                  <a:cubicBezTo>
                    <a:pt x="3877476" y="547574"/>
                    <a:pt x="3875278" y="548485"/>
                    <a:pt x="3872987" y="548485"/>
                  </a:cubicBezTo>
                  <a:lnTo>
                    <a:pt x="8639" y="548485"/>
                  </a:lnTo>
                  <a:cubicBezTo>
                    <a:pt x="3868" y="548485"/>
                    <a:pt x="0" y="544617"/>
                    <a:pt x="0" y="539846"/>
                  </a:cubicBezTo>
                  <a:lnTo>
                    <a:pt x="0" y="8639"/>
                  </a:lnTo>
                  <a:cubicBezTo>
                    <a:pt x="0" y="3868"/>
                    <a:pt x="3868" y="0"/>
                    <a:pt x="8639" y="0"/>
                  </a:cubicBez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5468015" y="4157433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27496" y="1171575"/>
            <a:ext cx="16833008" cy="2028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7"/>
              </a:lnSpc>
            </a:pPr>
            <a:r>
              <a:rPr lang="en-US" sz="1430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USE YOUR EARS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7320856"/>
            <a:ext cx="9144000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8" lvl="1" indent="-388619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Elaboration: Questions &amp; “Tell me more”</a:t>
            </a:r>
          </a:p>
          <a:p>
            <a:pPr marL="777238" lvl="1" indent="-388619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Affirmation: Acknowledge &amp; Reinforce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7320856"/>
            <a:ext cx="9144000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Reflections: Stimulate further change talk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Summaries: Moves towards action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138180" y="-4051882"/>
            <a:ext cx="12316057" cy="18592417"/>
          </a:xfrm>
          <a:custGeom>
            <a:avLst/>
            <a:gdLst/>
            <a:ahLst/>
            <a:cxnLst/>
            <a:rect l="l" t="t" r="r" b="b"/>
            <a:pathLst>
              <a:path w="12316057" h="18592417">
                <a:moveTo>
                  <a:pt x="0" y="0"/>
                </a:moveTo>
                <a:lnTo>
                  <a:pt x="12316057" y="0"/>
                </a:lnTo>
                <a:lnTo>
                  <a:pt x="12316057" y="18592417"/>
                </a:lnTo>
                <a:lnTo>
                  <a:pt x="0" y="185924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445790" cy="10352594"/>
            <a:chOff x="0" y="0"/>
            <a:chExt cx="4858150" cy="27266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8150" cy="2726609"/>
            </a:xfrm>
            <a:custGeom>
              <a:avLst/>
              <a:gdLst/>
              <a:ahLst/>
              <a:cxnLst/>
              <a:rect l="l" t="t" r="r" b="b"/>
              <a:pathLst>
                <a:path w="4858150" h="2726609">
                  <a:moveTo>
                    <a:pt x="0" y="0"/>
                  </a:moveTo>
                  <a:lnTo>
                    <a:pt x="4858150" y="0"/>
                  </a:lnTo>
                  <a:lnTo>
                    <a:pt x="4858150" y="2726609"/>
                  </a:lnTo>
                  <a:lnTo>
                    <a:pt x="0" y="2726609"/>
                  </a:lnTo>
                  <a:close/>
                </a:path>
              </a:pathLst>
            </a:custGeom>
            <a:solidFill>
              <a:srgbClr val="000873">
                <a:alpha val="8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58150" cy="2783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0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83709" y="1181100"/>
            <a:ext cx="16727006" cy="2239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43"/>
              </a:lnSpc>
            </a:pPr>
            <a:r>
              <a:rPr lang="en-US" sz="15727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GIVING ADVICE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68113" y="3742108"/>
            <a:ext cx="14256192" cy="3693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1269" lvl="1" indent="-455634" algn="l">
              <a:lnSpc>
                <a:spcPts val="5909"/>
              </a:lnSpc>
              <a:buFont typeface="Arial"/>
              <a:buChar char="•"/>
            </a:pPr>
            <a:r>
              <a:rPr lang="en-US" sz="422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Ask permission before telling</a:t>
            </a:r>
          </a:p>
          <a:p>
            <a:pPr marL="911269" lvl="1" indent="-455634" algn="l">
              <a:lnSpc>
                <a:spcPts val="5909"/>
              </a:lnSpc>
              <a:buFont typeface="Arial"/>
              <a:buChar char="•"/>
            </a:pPr>
            <a:r>
              <a:rPr lang="en-US" sz="422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Elicit understanding</a:t>
            </a:r>
          </a:p>
          <a:p>
            <a:pPr marL="911269" lvl="1" indent="-455634" algn="l">
              <a:lnSpc>
                <a:spcPts val="5909"/>
              </a:lnSpc>
              <a:buFont typeface="Arial"/>
              <a:buChar char="•"/>
            </a:pPr>
            <a:r>
              <a:rPr lang="en-US" sz="422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Provide clear information in small chunks</a:t>
            </a:r>
          </a:p>
          <a:p>
            <a:pPr marL="911269" lvl="1" indent="-455634" algn="l">
              <a:lnSpc>
                <a:spcPts val="5909"/>
              </a:lnSpc>
              <a:buFont typeface="Arial"/>
              <a:buChar char="•"/>
            </a:pPr>
            <a:r>
              <a:rPr lang="en-US" sz="422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Elicit interpretation or reaction</a:t>
            </a:r>
          </a:p>
          <a:p>
            <a:pPr marL="911269" lvl="1" indent="-455634" algn="l">
              <a:lnSpc>
                <a:spcPts val="5909"/>
              </a:lnSpc>
              <a:buFont typeface="Arial"/>
              <a:buChar char="•"/>
            </a:pPr>
            <a:r>
              <a:rPr lang="en-US" sz="422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Using neutral language instead of “you should” or “you must.”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8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0282" y="1019461"/>
            <a:ext cx="17079018" cy="4124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70"/>
              </a:lnSpc>
            </a:pPr>
            <a:r>
              <a:rPr lang="en-US" sz="18744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CLUES YOU ARE USING MI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18439" y="3997166"/>
            <a:ext cx="5210713" cy="6824047"/>
            <a:chOff x="0" y="0"/>
            <a:chExt cx="981257" cy="12850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1257" cy="1285072"/>
            </a:xfrm>
            <a:custGeom>
              <a:avLst/>
              <a:gdLst/>
              <a:ahLst/>
              <a:cxnLst/>
              <a:rect l="l" t="t" r="r" b="b"/>
              <a:pathLst>
                <a:path w="981257" h="1285072">
                  <a:moveTo>
                    <a:pt x="34173" y="0"/>
                  </a:moveTo>
                  <a:lnTo>
                    <a:pt x="947084" y="0"/>
                  </a:lnTo>
                  <a:cubicBezTo>
                    <a:pt x="956147" y="0"/>
                    <a:pt x="964839" y="3600"/>
                    <a:pt x="971248" y="10009"/>
                  </a:cubicBezTo>
                  <a:cubicBezTo>
                    <a:pt x="977656" y="16418"/>
                    <a:pt x="981257" y="25110"/>
                    <a:pt x="981257" y="34173"/>
                  </a:cubicBezTo>
                  <a:lnTo>
                    <a:pt x="981257" y="1250899"/>
                  </a:lnTo>
                  <a:cubicBezTo>
                    <a:pt x="981257" y="1269772"/>
                    <a:pt x="965957" y="1285072"/>
                    <a:pt x="947084" y="1285072"/>
                  </a:cubicBezTo>
                  <a:lnTo>
                    <a:pt x="34173" y="1285072"/>
                  </a:lnTo>
                  <a:cubicBezTo>
                    <a:pt x="15300" y="1285072"/>
                    <a:pt x="0" y="1269772"/>
                    <a:pt x="0" y="1250899"/>
                  </a:cubicBezTo>
                  <a:lnTo>
                    <a:pt x="0" y="34173"/>
                  </a:lnTo>
                  <a:cubicBezTo>
                    <a:pt x="0" y="15300"/>
                    <a:pt x="15300" y="0"/>
                    <a:pt x="34173" y="0"/>
                  </a:cubicBez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434003" y="5620317"/>
            <a:ext cx="9825297" cy="340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8" lvl="1" indent="-421004" algn="l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Other person is talking more</a:t>
            </a:r>
          </a:p>
          <a:p>
            <a:pPr marL="842008" lvl="1" indent="-421004" algn="l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You hear change statements</a:t>
            </a:r>
          </a:p>
          <a:p>
            <a:pPr marL="842008" lvl="1" indent="-421004" algn="l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Discord is minimized</a:t>
            </a:r>
          </a:p>
          <a:p>
            <a:pPr marL="842008" lvl="1" indent="-421004" algn="l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individual considering change is doing most of the work toward changing</a:t>
            </a:r>
          </a:p>
        </p:txBody>
      </p:sp>
      <p:sp>
        <p:nvSpPr>
          <p:cNvPr id="6" name="Freeform 6"/>
          <p:cNvSpPr/>
          <p:nvPr/>
        </p:nvSpPr>
        <p:spPr>
          <a:xfrm>
            <a:off x="16424323" y="8239499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2765211"/>
            <a:ext cx="16751826" cy="673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Miller, W. R., &amp; Rollnick, S. (2013). </a:t>
            </a:r>
            <a:r>
              <a:rPr lang="en-US" sz="3200" i="1">
                <a:solidFill>
                  <a:srgbClr val="FFFFFF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Motivational Interviewing: Helping People Change</a:t>
            </a:r>
            <a:r>
              <a:rPr lang="en-US" sz="3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(3rd ed.). New York, NY: Guilford Press.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Rollnick, S., Miller, W. R., &amp; Butler, C. C. (2008). </a:t>
            </a:r>
            <a:r>
              <a:rPr lang="en-US" sz="3200" i="1">
                <a:solidFill>
                  <a:srgbClr val="FFFFFF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Motivational Interviewing in Health Care: Helping Patients Change Behavior.</a:t>
            </a:r>
            <a:r>
              <a:rPr lang="en-US" sz="3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New York, NY: Guilford Press.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Martins, R. K., &amp; McNeil, D. W. (2009). Review of Motivational Interviewing in promoting health behaviors. </a:t>
            </a:r>
            <a:r>
              <a:rPr lang="en-US" sz="3200" i="1">
                <a:solidFill>
                  <a:srgbClr val="FFFFFF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Clinical Psychology Review,</a:t>
            </a:r>
            <a:r>
              <a:rPr lang="en-US" sz="3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29(4), 283-293.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Medley, A. R., &amp; Powell, T. (2010). Motivational Interviewing to promote self-awareness and engagement in rehabilitation following acquired brain injury: A conceptual review. </a:t>
            </a:r>
            <a:r>
              <a:rPr lang="en-US" sz="3200" i="1">
                <a:solidFill>
                  <a:srgbClr val="FFFFFF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Neuropsychological Rehabilitation</a:t>
            </a:r>
            <a:r>
              <a:rPr lang="en-US" sz="3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20(4), 481-508.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Keegan, J., &amp; Kreutzer, J. S. (2010). </a:t>
            </a:r>
            <a:r>
              <a:rPr lang="en-US" sz="3200" i="1">
                <a:solidFill>
                  <a:srgbClr val="FFFFFF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Motivational Interviewing in Brain Injury Rehabilitation.</a:t>
            </a:r>
            <a:r>
              <a:rPr lang="en-US" sz="3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In J. S. Kreutzer, J. DeLuca, &amp; B. Caplan (Eds.), Encyclopedia of Clinical Neuropsychology. New York, NY: Springer.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833349"/>
            <a:ext cx="10287072" cy="150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28"/>
              </a:lnSpc>
            </a:pPr>
            <a:r>
              <a:rPr lang="en-US" sz="12652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REFERENCES</a:t>
            </a:r>
          </a:p>
        </p:txBody>
      </p:sp>
      <p:sp>
        <p:nvSpPr>
          <p:cNvPr id="5" name="Freeform 5"/>
          <p:cNvSpPr/>
          <p:nvPr/>
        </p:nvSpPr>
        <p:spPr>
          <a:xfrm>
            <a:off x="16110572" y="286010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86798" y="-3086798"/>
            <a:ext cx="12114403" cy="18288000"/>
          </a:xfrm>
          <a:custGeom>
            <a:avLst/>
            <a:gdLst/>
            <a:ahLst/>
            <a:cxnLst/>
            <a:rect l="l" t="t" r="r" b="b"/>
            <a:pathLst>
              <a:path w="12114403" h="18288000">
                <a:moveTo>
                  <a:pt x="0" y="0"/>
                </a:moveTo>
                <a:lnTo>
                  <a:pt x="12114404" y="0"/>
                </a:lnTo>
                <a:lnTo>
                  <a:pt x="12114404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873">
                <a:alpha val="8666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447276" y="2930364"/>
            <a:ext cx="11062611" cy="7356636"/>
          </a:xfrm>
          <a:custGeom>
            <a:avLst/>
            <a:gdLst/>
            <a:ahLst/>
            <a:cxnLst/>
            <a:rect l="l" t="t" r="r" b="b"/>
            <a:pathLst>
              <a:path w="11062611" h="7356636">
                <a:moveTo>
                  <a:pt x="0" y="0"/>
                </a:moveTo>
                <a:lnTo>
                  <a:pt x="11062611" y="0"/>
                </a:lnTo>
                <a:lnTo>
                  <a:pt x="11062611" y="7356636"/>
                </a:lnTo>
                <a:lnTo>
                  <a:pt x="0" y="73566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22508" y="1361994"/>
            <a:ext cx="15406407" cy="1740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60"/>
              </a:lnSpc>
            </a:pPr>
            <a:r>
              <a:rPr lang="en-US" sz="1448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PATTI WEITER, PSY.D.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73959" y="5155858"/>
            <a:ext cx="7100792" cy="1452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0"/>
              </a:lnSpc>
            </a:pPr>
            <a:r>
              <a:rPr lang="en-US" sz="4143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WWW.PATTIWEITER.COM</a:t>
            </a:r>
          </a:p>
          <a:p>
            <a:pPr algn="l">
              <a:lnSpc>
                <a:spcPts val="5800"/>
              </a:lnSpc>
            </a:pPr>
            <a:r>
              <a:rPr lang="en-US" sz="4143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PATTI@SHINEPSYCHOLOGY.LLC</a:t>
            </a:r>
          </a:p>
        </p:txBody>
      </p:sp>
      <p:sp>
        <p:nvSpPr>
          <p:cNvPr id="9" name="AutoShape 9"/>
          <p:cNvSpPr/>
          <p:nvPr/>
        </p:nvSpPr>
        <p:spPr>
          <a:xfrm>
            <a:off x="8273959" y="9148565"/>
            <a:ext cx="9495003" cy="0"/>
          </a:xfrm>
          <a:prstGeom prst="line">
            <a:avLst/>
          </a:prstGeom>
          <a:ln w="9525" cap="flat">
            <a:solidFill>
              <a:srgbClr val="D6D6D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hlinkClick r:id="rId4" tooltip="http://www.linkedin.com/in/pattiweiter"/>
          </p:cNvPr>
          <p:cNvSpPr/>
          <p:nvPr/>
        </p:nvSpPr>
        <p:spPr>
          <a:xfrm>
            <a:off x="15397823" y="7278640"/>
            <a:ext cx="2402503" cy="2402503"/>
          </a:xfrm>
          <a:custGeom>
            <a:avLst/>
            <a:gdLst/>
            <a:ahLst/>
            <a:cxnLst/>
            <a:rect l="l" t="t" r="r" b="b"/>
            <a:pathLst>
              <a:path w="2402503" h="2402503">
                <a:moveTo>
                  <a:pt x="0" y="0"/>
                </a:moveTo>
                <a:lnTo>
                  <a:pt x="2402503" y="0"/>
                </a:lnTo>
                <a:lnTo>
                  <a:pt x="2402503" y="2402502"/>
                </a:lnTo>
                <a:lnTo>
                  <a:pt x="0" y="2402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273959" y="8394166"/>
            <a:ext cx="7356951" cy="754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3"/>
              </a:lnSpc>
            </a:pPr>
            <a:r>
              <a:rPr lang="en-US" sz="4424">
                <a:solidFill>
                  <a:srgbClr val="FAF4E4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7" tooltip="http://www.linkedin.com/in/patti-weiter"/>
              </a:rPr>
              <a:t>FOLLOW ME ON LINKEDIN &gt;&gt;&gt;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84154" y="3820979"/>
            <a:ext cx="6026596" cy="1322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3"/>
              </a:lnSpc>
            </a:pPr>
            <a:r>
              <a:rPr lang="en-US" sz="7573" b="1">
                <a:solidFill>
                  <a:srgbClr val="E200EE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connected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25767" y="3457992"/>
            <a:ext cx="2004830" cy="110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5"/>
              </a:lnSpc>
            </a:pPr>
            <a:r>
              <a:rPr lang="en-US" sz="8215">
                <a:solidFill>
                  <a:srgbClr val="DADFFF"/>
                </a:solidFill>
                <a:latin typeface="Gistesy"/>
                <a:ea typeface="Gistesy"/>
                <a:cs typeface="Gistesy"/>
                <a:sym typeface="Gistesy"/>
              </a:rPr>
              <a:t>Stay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6196" y="-289775"/>
            <a:ext cx="12001998" cy="10866550"/>
            <a:chOff x="0" y="0"/>
            <a:chExt cx="3161020" cy="28619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61020" cy="2861972"/>
            </a:xfrm>
            <a:custGeom>
              <a:avLst/>
              <a:gdLst/>
              <a:ahLst/>
              <a:cxnLst/>
              <a:rect l="l" t="t" r="r" b="b"/>
              <a:pathLst>
                <a:path w="3161020" h="2861972">
                  <a:moveTo>
                    <a:pt x="0" y="0"/>
                  </a:moveTo>
                  <a:lnTo>
                    <a:pt x="3161020" y="0"/>
                  </a:lnTo>
                  <a:lnTo>
                    <a:pt x="3161020" y="2861972"/>
                  </a:lnTo>
                  <a:lnTo>
                    <a:pt x="0" y="2861972"/>
                  </a:lnTo>
                  <a:close/>
                </a:path>
              </a:pathLst>
            </a:custGeom>
            <a:solidFill>
              <a:srgbClr val="000873">
                <a:alpha val="7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61020" cy="2900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666588" y="0"/>
            <a:ext cx="11627531" cy="10287000"/>
            <a:chOff x="0" y="0"/>
            <a:chExt cx="3062395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62395" cy="2709333"/>
            </a:xfrm>
            <a:custGeom>
              <a:avLst/>
              <a:gdLst/>
              <a:ahLst/>
              <a:cxnLst/>
              <a:rect l="l" t="t" r="r" b="b"/>
              <a:pathLst>
                <a:path w="3062395" h="2709333">
                  <a:moveTo>
                    <a:pt x="56595" y="0"/>
                  </a:moveTo>
                  <a:lnTo>
                    <a:pt x="3005800" y="0"/>
                  </a:lnTo>
                  <a:cubicBezTo>
                    <a:pt x="3020810" y="0"/>
                    <a:pt x="3035205" y="5963"/>
                    <a:pt x="3045819" y="16576"/>
                  </a:cubicBezTo>
                  <a:cubicBezTo>
                    <a:pt x="3056432" y="27190"/>
                    <a:pt x="3062395" y="41585"/>
                    <a:pt x="3062395" y="56595"/>
                  </a:cubicBezTo>
                  <a:lnTo>
                    <a:pt x="3062395" y="2652738"/>
                  </a:lnTo>
                  <a:cubicBezTo>
                    <a:pt x="3062395" y="2667748"/>
                    <a:pt x="3056432" y="2682143"/>
                    <a:pt x="3045819" y="2692757"/>
                  </a:cubicBezTo>
                  <a:cubicBezTo>
                    <a:pt x="3035205" y="2703371"/>
                    <a:pt x="3020810" y="2709333"/>
                    <a:pt x="3005800" y="2709333"/>
                  </a:cubicBezTo>
                  <a:lnTo>
                    <a:pt x="56595" y="2709333"/>
                  </a:lnTo>
                  <a:cubicBezTo>
                    <a:pt x="41585" y="2709333"/>
                    <a:pt x="27190" y="2703371"/>
                    <a:pt x="16576" y="2692757"/>
                  </a:cubicBezTo>
                  <a:cubicBezTo>
                    <a:pt x="5963" y="2682143"/>
                    <a:pt x="0" y="2667748"/>
                    <a:pt x="0" y="2652738"/>
                  </a:cubicBezTo>
                  <a:lnTo>
                    <a:pt x="0" y="56595"/>
                  </a:lnTo>
                  <a:cubicBezTo>
                    <a:pt x="0" y="41585"/>
                    <a:pt x="5963" y="27190"/>
                    <a:pt x="16576" y="16576"/>
                  </a:cubicBezTo>
                  <a:cubicBezTo>
                    <a:pt x="27190" y="5963"/>
                    <a:pt x="41585" y="0"/>
                    <a:pt x="565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6239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589346" y="7525777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1058799"/>
            <a:ext cx="9444331" cy="4084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32"/>
              </a:lnSpc>
            </a:pPr>
            <a:r>
              <a:rPr lang="en-US" sz="12600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YOU’LL WALK AWAY WITH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372882"/>
            <a:ext cx="9717747" cy="348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0954" lvl="1" indent="-415477" algn="just">
              <a:lnSpc>
                <a:spcPts val="5388"/>
              </a:lnSpc>
              <a:buFont typeface="Arial"/>
              <a:buChar char="•"/>
            </a:pPr>
            <a:r>
              <a:rPr lang="en-US" sz="3848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Understand the heart and spirit of MI</a:t>
            </a:r>
          </a:p>
          <a:p>
            <a:pPr marL="830954" lvl="1" indent="-415477" algn="just">
              <a:lnSpc>
                <a:spcPts val="5388"/>
              </a:lnSpc>
              <a:buFont typeface="Arial"/>
              <a:buChar char="•"/>
            </a:pPr>
            <a:r>
              <a:rPr lang="en-US" sz="3848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Learn core MI principles and skills</a:t>
            </a:r>
          </a:p>
          <a:p>
            <a:pPr marL="830954" lvl="1" indent="-415477" algn="just">
              <a:lnSpc>
                <a:spcPts val="5388"/>
              </a:lnSpc>
              <a:buFont typeface="Arial"/>
              <a:buChar char="•"/>
            </a:pPr>
            <a:r>
              <a:rPr lang="en-US" sz="3848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Know when MI is helpful—and when it’s not</a:t>
            </a:r>
          </a:p>
          <a:p>
            <a:pPr marL="830954" lvl="1" indent="-415477" algn="just">
              <a:lnSpc>
                <a:spcPts val="5388"/>
              </a:lnSpc>
              <a:buFont typeface="Arial"/>
              <a:buChar char="•"/>
            </a:pPr>
            <a:r>
              <a:rPr lang="en-US" sz="3848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Experience a brief, low-pressure practice</a:t>
            </a:r>
          </a:p>
          <a:p>
            <a:pPr algn="just">
              <a:lnSpc>
                <a:spcPts val="6367"/>
              </a:lnSpc>
            </a:pPr>
            <a:endParaRPr lang="en-US" sz="3848">
              <a:solidFill>
                <a:srgbClr val="00087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5638800"/>
            <a:ext cx="10631893" cy="3828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21"/>
              </a:lnSpc>
            </a:pPr>
            <a:r>
              <a:rPr lang="en-US" sz="16388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 </a:t>
            </a:r>
          </a:p>
          <a:p>
            <a:pPr algn="l">
              <a:lnSpc>
                <a:spcPts val="14421"/>
              </a:lnSpc>
            </a:pPr>
            <a:r>
              <a:rPr lang="en-US" sz="16388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TODAY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186040" y="5435801"/>
            <a:ext cx="5764307" cy="3190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60" lvl="1" indent="-485780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Advanced Motivational Interviewing</a:t>
            </a:r>
          </a:p>
          <a:p>
            <a:pPr marL="971560" lvl="1" indent="-485780" algn="just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Treatment Planning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76976" y="-432392"/>
            <a:ext cx="16734048" cy="4889485"/>
            <a:chOff x="0" y="0"/>
            <a:chExt cx="3151276" cy="9207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51276" cy="920764"/>
            </a:xfrm>
            <a:custGeom>
              <a:avLst/>
              <a:gdLst/>
              <a:ahLst/>
              <a:cxnLst/>
              <a:rect l="l" t="t" r="r" b="b"/>
              <a:pathLst>
                <a:path w="3151276" h="920764">
                  <a:moveTo>
                    <a:pt x="10641" y="0"/>
                  </a:moveTo>
                  <a:lnTo>
                    <a:pt x="3140635" y="0"/>
                  </a:lnTo>
                  <a:cubicBezTo>
                    <a:pt x="3143457" y="0"/>
                    <a:pt x="3146164" y="1121"/>
                    <a:pt x="3148159" y="3117"/>
                  </a:cubicBezTo>
                  <a:cubicBezTo>
                    <a:pt x="3150155" y="5112"/>
                    <a:pt x="3151276" y="7819"/>
                    <a:pt x="3151276" y="10641"/>
                  </a:cubicBezTo>
                  <a:lnTo>
                    <a:pt x="3151276" y="910124"/>
                  </a:lnTo>
                  <a:cubicBezTo>
                    <a:pt x="3151276" y="916000"/>
                    <a:pt x="3146512" y="920764"/>
                    <a:pt x="3140635" y="920764"/>
                  </a:cubicBezTo>
                  <a:lnTo>
                    <a:pt x="10641" y="920764"/>
                  </a:lnTo>
                  <a:cubicBezTo>
                    <a:pt x="4764" y="920764"/>
                    <a:pt x="0" y="916000"/>
                    <a:pt x="0" y="910124"/>
                  </a:cubicBezTo>
                  <a:lnTo>
                    <a:pt x="0" y="10641"/>
                  </a:lnTo>
                  <a:cubicBezTo>
                    <a:pt x="0" y="7819"/>
                    <a:pt x="1121" y="5112"/>
                    <a:pt x="3117" y="3117"/>
                  </a:cubicBezTo>
                  <a:cubicBezTo>
                    <a:pt x="5112" y="1121"/>
                    <a:pt x="7819" y="0"/>
                    <a:pt x="10641" y="0"/>
                  </a:cubicBez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5589346" y="1028700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8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66481" y="428494"/>
            <a:ext cx="14201818" cy="9430012"/>
            <a:chOff x="0" y="0"/>
            <a:chExt cx="3740396" cy="24836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40396" cy="2483624"/>
            </a:xfrm>
            <a:custGeom>
              <a:avLst/>
              <a:gdLst/>
              <a:ahLst/>
              <a:cxnLst/>
              <a:rect l="l" t="t" r="r" b="b"/>
              <a:pathLst>
                <a:path w="3740396" h="2483624">
                  <a:moveTo>
                    <a:pt x="46337" y="0"/>
                  </a:moveTo>
                  <a:lnTo>
                    <a:pt x="3694060" y="0"/>
                  </a:lnTo>
                  <a:cubicBezTo>
                    <a:pt x="3719651" y="0"/>
                    <a:pt x="3740396" y="20746"/>
                    <a:pt x="3740396" y="46337"/>
                  </a:cubicBezTo>
                  <a:lnTo>
                    <a:pt x="3740396" y="2437288"/>
                  </a:lnTo>
                  <a:cubicBezTo>
                    <a:pt x="3740396" y="2462879"/>
                    <a:pt x="3719651" y="2483624"/>
                    <a:pt x="3694060" y="2483624"/>
                  </a:cubicBezTo>
                  <a:lnTo>
                    <a:pt x="46337" y="2483624"/>
                  </a:lnTo>
                  <a:cubicBezTo>
                    <a:pt x="34047" y="2483624"/>
                    <a:pt x="22261" y="2478742"/>
                    <a:pt x="13572" y="2470053"/>
                  </a:cubicBezTo>
                  <a:cubicBezTo>
                    <a:pt x="4882" y="2461363"/>
                    <a:pt x="0" y="2449577"/>
                    <a:pt x="0" y="2437288"/>
                  </a:cubicBezTo>
                  <a:lnTo>
                    <a:pt x="0" y="46337"/>
                  </a:lnTo>
                  <a:cubicBezTo>
                    <a:pt x="0" y="20746"/>
                    <a:pt x="20746" y="0"/>
                    <a:pt x="4633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740396" cy="2521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683245" y="1582613"/>
            <a:ext cx="11324373" cy="3738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518"/>
              </a:lnSpc>
            </a:pPr>
            <a:r>
              <a:rPr lang="en-US" sz="13319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CHANGE AFTER BRAIN INJURY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27466" y="5369136"/>
            <a:ext cx="4708585" cy="42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6"/>
              </a:lnSpc>
            </a:pPr>
            <a:r>
              <a:rPr lang="en-US" sz="3076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REALITY: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08519" y="5369136"/>
            <a:ext cx="4799099" cy="42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6"/>
              </a:lnSpc>
            </a:pPr>
            <a:r>
              <a:rPr lang="en-US" sz="3076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COMMON HELPING TRAPS: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08519" y="5934892"/>
            <a:ext cx="4799099" cy="1562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9479" lvl="1" indent="-239740" algn="just">
              <a:lnSpc>
                <a:spcPts val="3109"/>
              </a:lnSpc>
              <a:buFont typeface="Arial"/>
              <a:buChar char="•"/>
            </a:pPr>
            <a:r>
              <a:rPr lang="en-US" sz="2220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Fixing</a:t>
            </a:r>
          </a:p>
          <a:p>
            <a:pPr marL="479479" lvl="1" indent="-239740" algn="just">
              <a:lnSpc>
                <a:spcPts val="3109"/>
              </a:lnSpc>
              <a:buFont typeface="Arial"/>
              <a:buChar char="•"/>
            </a:pPr>
            <a:r>
              <a:rPr lang="en-US" sz="2220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Persuading</a:t>
            </a:r>
          </a:p>
          <a:p>
            <a:pPr marL="479479" lvl="1" indent="-239740" algn="just">
              <a:lnSpc>
                <a:spcPts val="3109"/>
              </a:lnSpc>
              <a:buFont typeface="Arial"/>
              <a:buChar char="•"/>
            </a:pPr>
            <a:r>
              <a:rPr lang="en-US" sz="2220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Educating</a:t>
            </a:r>
          </a:p>
          <a:p>
            <a:pPr marL="479479" lvl="1" indent="-239740" algn="just">
              <a:lnSpc>
                <a:spcPts val="3109"/>
              </a:lnSpc>
              <a:buFont typeface="Arial"/>
              <a:buChar char="•"/>
            </a:pPr>
            <a:r>
              <a:rPr lang="en-US" sz="2220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Good intentions, harmful impact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44450" y="5934892"/>
            <a:ext cx="4799099" cy="1953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9479" lvl="1" indent="-239740" algn="just">
              <a:lnSpc>
                <a:spcPts val="3109"/>
              </a:lnSpc>
              <a:buFont typeface="Arial"/>
              <a:buChar char="•"/>
            </a:pPr>
            <a:r>
              <a:rPr lang="en-US" sz="2220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Loss &amp; Grief</a:t>
            </a:r>
          </a:p>
          <a:p>
            <a:pPr marL="479479" lvl="1" indent="-239740" algn="just">
              <a:lnSpc>
                <a:spcPts val="3109"/>
              </a:lnSpc>
              <a:buFont typeface="Arial"/>
              <a:buChar char="•"/>
            </a:pPr>
            <a:r>
              <a:rPr lang="en-US" sz="2220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Identity shifts</a:t>
            </a:r>
          </a:p>
          <a:p>
            <a:pPr marL="479479" lvl="1" indent="-239740" algn="l">
              <a:lnSpc>
                <a:spcPts val="3109"/>
              </a:lnSpc>
              <a:buFont typeface="Arial"/>
              <a:buChar char="•"/>
            </a:pPr>
            <a:r>
              <a:rPr lang="en-US" sz="2220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Cognitive fatigue, emotional lability, reduced insight</a:t>
            </a:r>
          </a:p>
          <a:p>
            <a:pPr marL="479479" lvl="1" indent="-239740" algn="just">
              <a:lnSpc>
                <a:spcPts val="3109"/>
              </a:lnSpc>
              <a:buFont typeface="Arial"/>
              <a:buChar char="•"/>
            </a:pPr>
            <a:r>
              <a:rPr lang="en-US" sz="2220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Ambivalence is NORMAL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480940" y="1028700"/>
            <a:ext cx="6164186" cy="8229600"/>
            <a:chOff x="0" y="0"/>
            <a:chExt cx="1160810" cy="15497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60810" cy="1549759"/>
            </a:xfrm>
            <a:custGeom>
              <a:avLst/>
              <a:gdLst/>
              <a:ahLst/>
              <a:cxnLst/>
              <a:rect l="l" t="t" r="r" b="b"/>
              <a:pathLst>
                <a:path w="1160810" h="1549759">
                  <a:moveTo>
                    <a:pt x="28887" y="0"/>
                  </a:moveTo>
                  <a:lnTo>
                    <a:pt x="1131923" y="0"/>
                  </a:lnTo>
                  <a:cubicBezTo>
                    <a:pt x="1139584" y="0"/>
                    <a:pt x="1146932" y="3043"/>
                    <a:pt x="1152349" y="8461"/>
                  </a:cubicBezTo>
                  <a:cubicBezTo>
                    <a:pt x="1157767" y="13878"/>
                    <a:pt x="1160810" y="21226"/>
                    <a:pt x="1160810" y="28887"/>
                  </a:cubicBezTo>
                  <a:lnTo>
                    <a:pt x="1160810" y="1520872"/>
                  </a:lnTo>
                  <a:cubicBezTo>
                    <a:pt x="1160810" y="1528533"/>
                    <a:pt x="1157767" y="1535881"/>
                    <a:pt x="1152349" y="1541298"/>
                  </a:cubicBezTo>
                  <a:cubicBezTo>
                    <a:pt x="1146932" y="1546716"/>
                    <a:pt x="1139584" y="1549759"/>
                    <a:pt x="1131923" y="1549759"/>
                  </a:cubicBezTo>
                  <a:lnTo>
                    <a:pt x="28887" y="1549759"/>
                  </a:lnTo>
                  <a:cubicBezTo>
                    <a:pt x="12933" y="1549759"/>
                    <a:pt x="0" y="1536826"/>
                    <a:pt x="0" y="1520872"/>
                  </a:cubicBezTo>
                  <a:lnTo>
                    <a:pt x="0" y="28887"/>
                  </a:lnTo>
                  <a:cubicBezTo>
                    <a:pt x="0" y="21226"/>
                    <a:pt x="3043" y="13878"/>
                    <a:pt x="8461" y="8461"/>
                  </a:cubicBezTo>
                  <a:cubicBezTo>
                    <a:pt x="13878" y="3043"/>
                    <a:pt x="21226" y="0"/>
                    <a:pt x="28887" y="0"/>
                  </a:cubicBez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3038152" y="1458788"/>
            <a:ext cx="1669954" cy="1699699"/>
          </a:xfrm>
          <a:custGeom>
            <a:avLst/>
            <a:gdLst/>
            <a:ahLst/>
            <a:cxnLst/>
            <a:rect l="l" t="t" r="r" b="b"/>
            <a:pathLst>
              <a:path w="1669954" h="1699699">
                <a:moveTo>
                  <a:pt x="0" y="0"/>
                </a:moveTo>
                <a:lnTo>
                  <a:pt x="1669954" y="0"/>
                </a:lnTo>
                <a:lnTo>
                  <a:pt x="1669954" y="1699699"/>
                </a:lnTo>
                <a:lnTo>
                  <a:pt x="0" y="1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744450" y="8338239"/>
            <a:ext cx="4708585" cy="42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6"/>
              </a:lnSpc>
            </a:pPr>
            <a:r>
              <a:rPr lang="en-US" sz="3076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 DIFFERENT QUESTION: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907591" y="8233464"/>
            <a:ext cx="6911627" cy="1172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09"/>
              </a:lnSpc>
            </a:pPr>
            <a:r>
              <a:rPr lang="en-US" sz="2220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Instead of: “How do </a:t>
            </a:r>
            <a:r>
              <a:rPr lang="en-US" sz="2220" i="1">
                <a:solidFill>
                  <a:srgbClr val="000873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I get them to change</a:t>
            </a:r>
            <a:r>
              <a:rPr lang="en-US" sz="2220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?”</a:t>
            </a:r>
          </a:p>
          <a:p>
            <a:pPr algn="just">
              <a:lnSpc>
                <a:spcPts val="3109"/>
              </a:lnSpc>
            </a:pPr>
            <a:endParaRPr lang="en-US" sz="2220">
              <a:solidFill>
                <a:srgbClr val="00087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algn="just">
              <a:lnSpc>
                <a:spcPts val="3109"/>
              </a:lnSpc>
            </a:pPr>
            <a:r>
              <a:rPr lang="en-US" sz="2220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Ask: “How do I support </a:t>
            </a:r>
            <a:r>
              <a:rPr lang="en-US" sz="2220" i="1">
                <a:solidFill>
                  <a:srgbClr val="000873"/>
                </a:solidFill>
                <a:latin typeface="Roboto Condensed Italics"/>
                <a:ea typeface="Roboto Condensed Italics"/>
                <a:cs typeface="Roboto Condensed Italics"/>
                <a:sym typeface="Roboto Condensed Italics"/>
              </a:rPr>
              <a:t>their</a:t>
            </a:r>
            <a:r>
              <a:rPr lang="en-US" sz="2220">
                <a:solidFill>
                  <a:srgbClr val="00087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motivation for change?”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44538" y="1009368"/>
            <a:ext cx="14798925" cy="3754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53"/>
              </a:lnSpc>
            </a:pPr>
            <a:r>
              <a:rPr lang="en-US" sz="16533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NORMALIZE AMBIVALENCE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01546" y="5189831"/>
            <a:ext cx="16484908" cy="3972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2857" lvl="1" indent="-491428" algn="just">
              <a:lnSpc>
                <a:spcPts val="6373"/>
              </a:lnSpc>
              <a:buFont typeface="Arial"/>
              <a:buChar char="•"/>
            </a:pPr>
            <a:r>
              <a:rPr lang="en-US" sz="4552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Feeling two ways about a thing</a:t>
            </a:r>
          </a:p>
          <a:p>
            <a:pPr marL="982857" lvl="1" indent="-491428" algn="just">
              <a:lnSpc>
                <a:spcPts val="6373"/>
              </a:lnSpc>
              <a:buFont typeface="Arial"/>
              <a:buChar char="•"/>
            </a:pPr>
            <a:r>
              <a:rPr lang="en-US" sz="4552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Normal part of the change process</a:t>
            </a:r>
          </a:p>
          <a:p>
            <a:pPr marL="982857" lvl="1" indent="-491428" algn="just">
              <a:lnSpc>
                <a:spcPts val="6373"/>
              </a:lnSpc>
              <a:buFont typeface="Arial"/>
              <a:buChar char="•"/>
            </a:pPr>
            <a:r>
              <a:rPr lang="en-US" sz="4552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Potential trap: If argue one side, person defends the other</a:t>
            </a:r>
          </a:p>
          <a:p>
            <a:pPr marL="982857" lvl="1" indent="-491428" algn="just">
              <a:lnSpc>
                <a:spcPts val="6373"/>
              </a:lnSpc>
              <a:buFont typeface="Arial"/>
              <a:buChar char="•"/>
            </a:pPr>
            <a:r>
              <a:rPr lang="en-US" sz="4552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Defense of status quo makes change less likely</a:t>
            </a:r>
          </a:p>
          <a:p>
            <a:pPr marL="982857" lvl="1" indent="-491428" algn="just">
              <a:lnSpc>
                <a:spcPts val="6373"/>
              </a:lnSpc>
              <a:buFont typeface="Arial"/>
              <a:buChar char="•"/>
            </a:pPr>
            <a:r>
              <a:rPr lang="en-US" sz="4552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Sustaining is more familiar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308098" y="6556288"/>
            <a:ext cx="12951202" cy="2702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62"/>
              </a:lnSpc>
            </a:pPr>
            <a:r>
              <a:rPr lang="en-US" sz="8073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- BLAISE PASCAL</a:t>
            </a:r>
          </a:p>
          <a:p>
            <a:pPr algn="r">
              <a:lnSpc>
                <a:spcPts val="6862"/>
              </a:lnSpc>
            </a:pPr>
            <a:r>
              <a:rPr lang="en-US" sz="8073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PENSEES, #10</a:t>
            </a:r>
          </a:p>
          <a:p>
            <a:pPr algn="r">
              <a:lnSpc>
                <a:spcPts val="6862"/>
              </a:lnSpc>
            </a:pPr>
            <a:r>
              <a:rPr lang="en-US" sz="8073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WRITTEN IN 1660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92532" y="876300"/>
            <a:ext cx="16466768" cy="4891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15"/>
              </a:lnSpc>
            </a:pPr>
            <a:r>
              <a:rPr lang="en-US" sz="6939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People are generally better persuaded by the reasons which they have themselves discovered than by those which have come in to the mind of others.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8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12070" y="741478"/>
            <a:ext cx="15663860" cy="88040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e95f1b23-abaf-45ee-821d-b7ab251ab3bf}" enabled="0" method="" siteId="{e95f1b23-abaf-45ee-821d-b7ab251ab3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1335</Words>
  <Application>Microsoft Office PowerPoint</Application>
  <PresentationFormat>Custom</PresentationFormat>
  <Paragraphs>208</Paragraphs>
  <Slides>36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Roboto Condensed</vt:lpstr>
      <vt:lpstr>Roboto Condensed Italics</vt:lpstr>
      <vt:lpstr>Bebas Neue Bold</vt:lpstr>
      <vt:lpstr>Arial</vt:lpstr>
      <vt:lpstr>Calibri</vt:lpstr>
      <vt:lpstr>Gistesy</vt:lpstr>
      <vt:lpstr>Roboto Condensed Bold</vt:lpstr>
      <vt:lpstr>Anton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2026 BIAK - Motivational Interviewing</dc:title>
  <dc:creator>Weiter, Patti</dc:creator>
  <cp:lastModifiedBy>Eddie Reynolds</cp:lastModifiedBy>
  <cp:revision>1</cp:revision>
  <dcterms:created xsi:type="dcterms:W3CDTF">2006-08-16T00:00:00Z</dcterms:created>
  <dcterms:modified xsi:type="dcterms:W3CDTF">2026-02-19T19:56:20Z</dcterms:modified>
  <dc:identifier>DAHAwM5EqBs</dc:identifier>
</cp:coreProperties>
</file>